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60" r:id="rId3"/>
    <p:sldId id="261" r:id="rId4"/>
    <p:sldId id="262" r:id="rId5"/>
    <p:sldId id="263" r:id="rId6"/>
    <p:sldId id="265" r:id="rId7"/>
    <p:sldId id="264" r:id="rId8"/>
    <p:sldId id="269" r:id="rId9"/>
    <p:sldId id="266" r:id="rId10"/>
    <p:sldId id="267" r:id="rId11"/>
    <p:sldId id="268" r:id="rId12"/>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ferSingleView="1">
    <p:restoredLeft sz="15620"/>
    <p:restoredTop sz="94660"/>
  </p:normalViewPr>
  <p:slideViewPr>
    <p:cSldViewPr snapToGrid="0">
      <p:cViewPr>
        <p:scale>
          <a:sx n="125" d="100"/>
          <a:sy n="125" d="100"/>
        </p:scale>
        <p:origin x="-2112" y="-21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742"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7513" y="0"/>
            <a:ext cx="2982742" cy="465138"/>
          </a:xfrm>
          <a:prstGeom prst="rect">
            <a:avLst/>
          </a:prstGeom>
        </p:spPr>
        <p:txBody>
          <a:bodyPr vert="horz" lIns="91440" tIns="45720" rIns="91440" bIns="45720" rtlCol="0"/>
          <a:lstStyle>
            <a:lvl1pPr algn="r">
              <a:defRPr sz="1200"/>
            </a:lvl1pPr>
          </a:lstStyle>
          <a:p>
            <a:fld id="{3DE2B8A9-4DF4-44BE-BB1F-5CEEC95DDD67}" type="datetimeFigureOut">
              <a:rPr lang="en-US" smtClean="0"/>
              <a:t>4/11/2011</a:t>
            </a:fld>
            <a:endParaRPr lang="en-US"/>
          </a:p>
        </p:txBody>
      </p:sp>
      <p:sp>
        <p:nvSpPr>
          <p:cNvPr id="4" name="Footer Placeholder 3"/>
          <p:cNvSpPr>
            <a:spLocks noGrp="1"/>
          </p:cNvSpPr>
          <p:nvPr>
            <p:ph type="ftr" sz="quarter" idx="2"/>
          </p:nvPr>
        </p:nvSpPr>
        <p:spPr>
          <a:xfrm>
            <a:off x="1" y="8829675"/>
            <a:ext cx="2982742"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7513" y="8829675"/>
            <a:ext cx="2982742" cy="465138"/>
          </a:xfrm>
          <a:prstGeom prst="rect">
            <a:avLst/>
          </a:prstGeom>
        </p:spPr>
        <p:txBody>
          <a:bodyPr vert="horz" lIns="91440" tIns="45720" rIns="91440" bIns="45720" rtlCol="0" anchor="b"/>
          <a:lstStyle>
            <a:lvl1pPr algn="r">
              <a:defRPr sz="1200"/>
            </a:lvl1pPr>
          </a:lstStyle>
          <a:p>
            <a:fld id="{D691A9E3-BA89-4F96-8654-B7C25D0A48D9}" type="slidenum">
              <a:rPr lang="en-US" smtClean="0"/>
              <a:t>‹#›</a:t>
            </a:fld>
            <a:endParaRPr lang="en-US"/>
          </a:p>
        </p:txBody>
      </p:sp>
    </p:spTree>
    <p:extLst>
      <p:ext uri="{BB962C8B-B14F-4D97-AF65-F5344CB8AC3E}">
        <p14:creationId xmlns:p14="http://schemas.microsoft.com/office/powerpoint/2010/main" val="40706075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742"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97513" y="0"/>
            <a:ext cx="2982742" cy="465138"/>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85DA805B-387F-4CA9-9935-3E424F8D1076}" type="datetimeFigureOut">
              <a:rPr lang="en-US"/>
              <a:pPr>
                <a:defRPr/>
              </a:pPr>
              <a:t>4/11/2011</a:t>
            </a:fld>
            <a:endParaRPr lang="en-US"/>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688805" y="4416426"/>
            <a:ext cx="5504204"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8829675"/>
            <a:ext cx="2982742"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97513" y="8829675"/>
            <a:ext cx="2982742" cy="465138"/>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2BCC7EFF-B4CA-42A8-9944-DB8780BDCAD8}" type="slidenum">
              <a:rPr lang="en-US"/>
              <a:pPr>
                <a:defRPr/>
              </a:pPr>
              <a:t>‹#›</a:t>
            </a:fld>
            <a:endParaRPr lang="en-US"/>
          </a:p>
        </p:txBody>
      </p:sp>
    </p:spTree>
    <p:extLst>
      <p:ext uri="{BB962C8B-B14F-4D97-AF65-F5344CB8AC3E}">
        <p14:creationId xmlns:p14="http://schemas.microsoft.com/office/powerpoint/2010/main" val="41108588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p:spPr>
      </p:sp>
      <p:sp>
        <p:nvSpPr>
          <p:cNvPr id="92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51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06B3FE-E1F9-4A4C-8DB3-043AE84BA424}" type="slidenum">
              <a:rPr lang="en-US" smtClean="0"/>
              <a:pPr fontAlgn="base">
                <a:spcBef>
                  <a:spcPct val="0"/>
                </a:spcBef>
                <a:spcAft>
                  <a:spcPct val="0"/>
                </a:spcAft>
                <a:defRPr/>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6F2D7FE-45A2-4955-B6EE-7A02DCBC5BA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6F2D7FE-45A2-4955-B6EE-7A02DCBC5BA3}"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
        <p:nvSpPr>
          <p:cNvPr id="4" name="Slide Number Placeholder 3"/>
          <p:cNvSpPr>
            <a:spLocks noGrp="1"/>
          </p:cNvSpPr>
          <p:nvPr>
            <p:ph type="sldNum" sz="quarter" idx="5"/>
          </p:nvPr>
        </p:nvSpPr>
        <p:spPr/>
        <p:txBody>
          <a:bodyPr/>
          <a:lstStyle/>
          <a:p>
            <a:pPr>
              <a:defRPr/>
            </a:pPr>
            <a:fld id="{238D69D9-F351-4013-9F4D-4744A8E7ADB4}"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D2CBCEE3-623E-4D3A-92FB-165E82F85737}"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p:spPr>
      </p:sp>
      <p:sp>
        <p:nvSpPr>
          <p:cNvPr id="122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EF0ECFEE-943D-40D8-924A-EE70060B4B29}"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906BE590-9FD9-4F76-98B2-29C99DE0933C}"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906BE590-9FD9-4F76-98B2-29C99DE0933C}"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E6F351E3-612C-4832-BF4B-155A38EAFDCD}"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F2D7FE-45A2-4955-B6EE-7A02DCBC5BA3}"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6F2D7FE-45A2-4955-B6EE-7A02DCBC5BA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FBDCC56-D9C1-449F-9E66-1D68E3194620}" type="datetimeFigureOut">
              <a:rPr lang="en-US"/>
              <a:pPr>
                <a:defRPr/>
              </a:pPr>
              <a:t>4/11/2011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699FB84-F102-4CE9-9CA9-D81C4C239F5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14449F7-3973-4BC0-BA51-9C6C79CA7DC5}" type="datetimeFigureOut">
              <a:rPr lang="en-US"/>
              <a:pPr>
                <a:defRPr/>
              </a:pPr>
              <a:t>4/11/2011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1EBA37C-AE4C-4DB0-97A6-FDF341F43F8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3F64480-A34D-44CD-BBF9-32C5762AE2E4}" type="datetimeFigureOut">
              <a:rPr lang="en-US"/>
              <a:pPr>
                <a:defRPr/>
              </a:pPr>
              <a:t>4/11/2011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D7F41A-3F6D-4C78-812D-7A88A75488E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BA90733-A721-4F90-9109-B1E51D70517D}" type="datetimeFigureOut">
              <a:rPr lang="en-US"/>
              <a:pPr>
                <a:defRPr/>
              </a:pPr>
              <a:t>4/11/2011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D5B9C6A-6F88-48F3-BF24-5072FA2ADE5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02CA497-583C-41A1-B292-3B71A2176DBA}" type="datetimeFigureOut">
              <a:rPr lang="en-US"/>
              <a:pPr>
                <a:defRPr/>
              </a:pPr>
              <a:t>4/11/2011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F2ADFA-DC6E-46B2-9494-37072D079DA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A43EC1D-12A1-4966-B264-F41520E7428A}" type="datetimeFigureOut">
              <a:rPr lang="en-US"/>
              <a:pPr>
                <a:defRPr/>
              </a:pPr>
              <a:t>4/11/2011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847E269-7C77-49DD-B973-D0E5AD0E033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2E223CA-A732-433F-8685-1530F00324DD}" type="datetimeFigureOut">
              <a:rPr lang="en-US"/>
              <a:pPr>
                <a:defRPr/>
              </a:pPr>
              <a:t>4/11/2011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484A894-A77A-4914-9096-C8ABBFDA133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3234123-7F8F-4F5C-A9AD-A8B76FA83334}" type="datetimeFigureOut">
              <a:rPr lang="en-US"/>
              <a:pPr>
                <a:defRPr/>
              </a:pPr>
              <a:t>4/11/2011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007B7C7-BEBF-4192-8B1C-BB0FC7EF6A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E5092A-BB8F-4928-9787-069391F85496}" type="datetimeFigureOut">
              <a:rPr lang="en-US"/>
              <a:pPr>
                <a:defRPr/>
              </a:pPr>
              <a:t>4/11/2011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873AD87-2475-4CBD-B4FF-88E4427C21B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446FF2A-3C3E-4F6C-81D9-BFB4421A7929}" type="datetimeFigureOut">
              <a:rPr lang="en-US"/>
              <a:pPr>
                <a:defRPr/>
              </a:pPr>
              <a:t>4/11/2011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9249AF6-A6C5-4E1F-B1CD-CF7B78A9726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11CBBDE-2D67-464D-BF8E-E5BDC5371908}" type="datetimeFigureOut">
              <a:rPr lang="en-US"/>
              <a:pPr>
                <a:defRPr/>
              </a:pPr>
              <a:t>4/11/2011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F71F589-D2B8-4CAB-99C6-C3725BF5941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4572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E87D36D-F566-40CF-9996-9E470B034066}" type="datetimeFigureOut">
              <a:rPr lang="en-US"/>
              <a:pPr>
                <a:defRPr/>
              </a:pPr>
              <a:t>4/11/2011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B361B7A-3C01-4571-943C-69175623F096}" type="slidenum">
              <a:rPr lang="en-US"/>
              <a:pPr>
                <a:defRPr/>
              </a:pPr>
              <a:t>‹#›</a:t>
            </a:fld>
            <a:endParaRPr lang="en-US"/>
          </a:p>
        </p:txBody>
      </p:sp>
      <p:sp>
        <p:nvSpPr>
          <p:cNvPr id="7" name="Rectangle 4"/>
          <p:cNvSpPr>
            <a:spLocks noChangeArrowheads="1"/>
          </p:cNvSpPr>
          <p:nvPr userDrawn="1"/>
        </p:nvSpPr>
        <p:spPr bwMode="auto">
          <a:xfrm>
            <a:off x="304800" y="657225"/>
            <a:ext cx="8610600" cy="5591175"/>
          </a:xfrm>
          <a:prstGeom prst="rect">
            <a:avLst/>
          </a:prstGeom>
          <a:noFill/>
          <a:ln w="19050">
            <a:solidFill>
              <a:srgbClr val="990030">
                <a:alpha val="74901"/>
              </a:srgbClr>
            </a:solidFill>
            <a:miter lim="800000"/>
            <a:headEnd/>
            <a:tailEnd/>
          </a:ln>
        </p:spPr>
        <p:txBody>
          <a:bodyPr wrap="none" anchor="ctr"/>
          <a:lstStyle/>
          <a:p>
            <a:pPr fontAlgn="auto">
              <a:spcBef>
                <a:spcPts val="0"/>
              </a:spcBef>
              <a:spcAft>
                <a:spcPts val="0"/>
              </a:spcAft>
              <a:defRPr/>
            </a:pPr>
            <a:endParaRPr lang="en-US">
              <a:latin typeface="+mn-lt"/>
            </a:endParaRPr>
          </a:p>
        </p:txBody>
      </p:sp>
      <p:pic>
        <p:nvPicPr>
          <p:cNvPr id="1032" name="Picture 7"/>
          <p:cNvPicPr>
            <a:picLocks noChangeAspect="1"/>
          </p:cNvPicPr>
          <p:nvPr userDrawn="1"/>
        </p:nvPicPr>
        <p:blipFill>
          <a:blip r:embed="rId13" cstate="print"/>
          <a:srcRect/>
          <a:stretch>
            <a:fillRect/>
          </a:stretch>
        </p:blipFill>
        <p:spPr bwMode="auto">
          <a:xfrm>
            <a:off x="503238" y="158750"/>
            <a:ext cx="728662" cy="996950"/>
          </a:xfrm>
          <a:prstGeom prst="rect">
            <a:avLst/>
          </a:prstGeom>
          <a:solidFill>
            <a:srgbClr val="FFFFFF"/>
          </a:solidFill>
          <a:ln w="9525">
            <a:noFill/>
            <a:miter lim="800000"/>
            <a:headEnd/>
            <a:tailEnd/>
          </a:ln>
        </p:spPr>
      </p:pic>
      <p:sp>
        <p:nvSpPr>
          <p:cNvPr id="9" name="Title 2"/>
          <p:cNvSpPr txBox="1">
            <a:spLocks/>
          </p:cNvSpPr>
          <p:nvPr userDrawn="1"/>
        </p:nvSpPr>
        <p:spPr bwMode="auto">
          <a:xfrm>
            <a:off x="206375" y="6159500"/>
            <a:ext cx="4519613" cy="523875"/>
          </a:xfrm>
          <a:prstGeom prst="rect">
            <a:avLst/>
          </a:prstGeom>
          <a:noFill/>
          <a:ln w="9525">
            <a:noFill/>
            <a:miter lim="800000"/>
            <a:headEnd/>
            <a:tailEnd/>
          </a:ln>
        </p:spPr>
        <p:txBody>
          <a:bodyPr anchor="ctr"/>
          <a:lstStyle/>
          <a:p>
            <a:pPr algn="ctr" defTabSz="457200" fontAlgn="auto">
              <a:spcBef>
                <a:spcPts val="0"/>
              </a:spcBef>
              <a:spcAft>
                <a:spcPts val="0"/>
              </a:spcAft>
              <a:defRPr/>
            </a:pPr>
            <a:r>
              <a:rPr lang="en-US" sz="2000" dirty="0">
                <a:solidFill>
                  <a:srgbClr val="9C0601"/>
                </a:solidFill>
                <a:effectLst>
                  <a:outerShdw blurRad="50800" dist="38100" dir="18900000" algn="bl" rotWithShape="0">
                    <a:prstClr val="black">
                      <a:alpha val="40000"/>
                    </a:prstClr>
                  </a:outerShdw>
                </a:effectLst>
                <a:latin typeface="+mj-lt"/>
                <a:ea typeface="+mj-ea"/>
                <a:cs typeface="+mj-cs"/>
              </a:rPr>
              <a:t>Office of the Vice President for Research</a:t>
            </a:r>
          </a:p>
        </p:txBody>
      </p:sp>
      <p:sp>
        <p:nvSpPr>
          <p:cNvPr id="10" name="Title 2"/>
          <p:cNvSpPr txBox="1">
            <a:spLocks/>
          </p:cNvSpPr>
          <p:nvPr userDrawn="1"/>
        </p:nvSpPr>
        <p:spPr>
          <a:xfrm>
            <a:off x="236538" y="6424613"/>
            <a:ext cx="4303712" cy="425450"/>
          </a:xfrm>
          <a:prstGeom prst="rect">
            <a:avLst/>
          </a:prstGeom>
        </p:spPr>
        <p:txBody>
          <a:bodyPr anchor="ctr">
            <a:normAutofit/>
          </a:bodyPr>
          <a:lstStyle/>
          <a:p>
            <a:pPr algn="r" fontAlgn="auto">
              <a:spcBef>
                <a:spcPts val="0"/>
              </a:spcBef>
              <a:spcAft>
                <a:spcPts val="0"/>
              </a:spcAft>
              <a:defRPr/>
            </a:pPr>
            <a:r>
              <a:rPr lang="en-US" sz="1100" cap="small" dirty="0">
                <a:solidFill>
                  <a:srgbClr val="9C0601"/>
                </a:solidFill>
                <a:latin typeface="Arial"/>
                <a:ea typeface="+mj-ea"/>
                <a:cs typeface="Arial"/>
              </a:rPr>
              <a:t>Norman Campus and Norman Campus Programs at OU-Tulsa</a:t>
            </a:r>
          </a:p>
        </p:txBody>
      </p:sp>
      <p:pic>
        <p:nvPicPr>
          <p:cNvPr id="1035" name="Picture 8"/>
          <p:cNvPicPr>
            <a:picLocks noChangeAspect="1"/>
          </p:cNvPicPr>
          <p:nvPr userDrawn="1"/>
        </p:nvPicPr>
        <p:blipFill>
          <a:blip r:embed="rId14" cstate="print"/>
          <a:srcRect/>
          <a:stretch>
            <a:fillRect/>
          </a:stretch>
        </p:blipFill>
        <p:spPr bwMode="auto">
          <a:xfrm>
            <a:off x="6511925" y="6149975"/>
            <a:ext cx="1828800" cy="1968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b="1" kern="1200">
          <a:solidFill>
            <a:schemeClr val="tx1"/>
          </a:solidFill>
          <a:latin typeface="+mj-lt"/>
          <a:ea typeface="+mj-ea"/>
          <a:cs typeface="+mj-cs"/>
        </a:defRPr>
      </a:lvl1pPr>
      <a:lvl2pPr algn="ctr" rtl="0" eaLnBrk="0" fontAlgn="base" hangingPunct="0">
        <a:spcBef>
          <a:spcPct val="0"/>
        </a:spcBef>
        <a:spcAft>
          <a:spcPct val="0"/>
        </a:spcAft>
        <a:defRPr sz="4400" b="1">
          <a:solidFill>
            <a:schemeClr val="tx1"/>
          </a:solidFill>
          <a:latin typeface="Calibri" pitchFamily="34" charset="0"/>
        </a:defRPr>
      </a:lvl2pPr>
      <a:lvl3pPr algn="ctr" rtl="0" eaLnBrk="0" fontAlgn="base" hangingPunct="0">
        <a:spcBef>
          <a:spcPct val="0"/>
        </a:spcBef>
        <a:spcAft>
          <a:spcPct val="0"/>
        </a:spcAft>
        <a:defRPr sz="4400" b="1">
          <a:solidFill>
            <a:schemeClr val="tx1"/>
          </a:solidFill>
          <a:latin typeface="Calibri" pitchFamily="34" charset="0"/>
        </a:defRPr>
      </a:lvl3pPr>
      <a:lvl4pPr algn="ctr" rtl="0" eaLnBrk="0" fontAlgn="base" hangingPunct="0">
        <a:spcBef>
          <a:spcPct val="0"/>
        </a:spcBef>
        <a:spcAft>
          <a:spcPct val="0"/>
        </a:spcAft>
        <a:defRPr sz="4400" b="1">
          <a:solidFill>
            <a:schemeClr val="tx1"/>
          </a:solidFill>
          <a:latin typeface="Calibri" pitchFamily="34" charset="0"/>
        </a:defRPr>
      </a:lvl4pPr>
      <a:lvl5pPr algn="ctr" rtl="0" eaLnBrk="0" fontAlgn="base" hangingPunct="0">
        <a:spcBef>
          <a:spcPct val="0"/>
        </a:spcBef>
        <a:spcAft>
          <a:spcPct val="0"/>
        </a:spcAft>
        <a:defRPr sz="4400" b="1">
          <a:solidFill>
            <a:schemeClr val="tx1"/>
          </a:solidFill>
          <a:latin typeface="Calibri" pitchFamily="34" charset="0"/>
        </a:defRPr>
      </a:lvl5pPr>
      <a:lvl6pPr marL="457200" algn="ctr" rtl="0" fontAlgn="base">
        <a:spcBef>
          <a:spcPct val="0"/>
        </a:spcBef>
        <a:spcAft>
          <a:spcPct val="0"/>
        </a:spcAft>
        <a:defRPr sz="4400" b="1">
          <a:solidFill>
            <a:schemeClr val="tx1"/>
          </a:solidFill>
          <a:latin typeface="Calibri" pitchFamily="34" charset="0"/>
        </a:defRPr>
      </a:lvl6pPr>
      <a:lvl7pPr marL="914400" algn="ctr" rtl="0" fontAlgn="base">
        <a:spcBef>
          <a:spcPct val="0"/>
        </a:spcBef>
        <a:spcAft>
          <a:spcPct val="0"/>
        </a:spcAft>
        <a:defRPr sz="4400" b="1">
          <a:solidFill>
            <a:schemeClr val="tx1"/>
          </a:solidFill>
          <a:latin typeface="Calibri" pitchFamily="34" charset="0"/>
        </a:defRPr>
      </a:lvl7pPr>
      <a:lvl8pPr marL="1371600" algn="ctr" rtl="0" fontAlgn="base">
        <a:spcBef>
          <a:spcPct val="0"/>
        </a:spcBef>
        <a:spcAft>
          <a:spcPct val="0"/>
        </a:spcAft>
        <a:defRPr sz="4400" b="1">
          <a:solidFill>
            <a:schemeClr val="tx1"/>
          </a:solidFill>
          <a:latin typeface="Calibri" pitchFamily="34" charset="0"/>
        </a:defRPr>
      </a:lvl8pPr>
      <a:lvl9pPr marL="1828800" algn="ctr" rtl="0" fontAlgn="base">
        <a:spcBef>
          <a:spcPct val="0"/>
        </a:spcBef>
        <a:spcAft>
          <a:spcPct val="0"/>
        </a:spcAft>
        <a:defRPr sz="44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p:cNvSpPr>
            <a:spLocks noGrp="1"/>
          </p:cNvSpPr>
          <p:nvPr>
            <p:ph type="ctrTitle"/>
          </p:nvPr>
        </p:nvSpPr>
        <p:spPr>
          <a:xfrm>
            <a:off x="685800" y="1962150"/>
            <a:ext cx="7772400" cy="1470025"/>
          </a:xfrm>
        </p:spPr>
        <p:txBody>
          <a:bodyPr/>
          <a:lstStyle/>
          <a:p>
            <a:pPr eaLnBrk="1" hangingPunct="1"/>
            <a:r>
              <a:rPr lang="en-US" dirty="0" smtClean="0"/>
              <a:t>Toward a Comprehensive Conflict of Interest Policy on the Norman Campus</a:t>
            </a:r>
            <a:br>
              <a:rPr lang="en-US" dirty="0" smtClean="0"/>
            </a:br>
            <a:endParaRPr lang="en-US" dirty="0" smtClean="0"/>
          </a:p>
        </p:txBody>
      </p:sp>
      <p:sp>
        <p:nvSpPr>
          <p:cNvPr id="5" name="Subtitle 4"/>
          <p:cNvSpPr>
            <a:spLocks noGrp="1"/>
          </p:cNvSpPr>
          <p:nvPr>
            <p:ph type="subTitle" idx="1"/>
          </p:nvPr>
        </p:nvSpPr>
        <p:spPr>
          <a:xfrm>
            <a:off x="1371600" y="3870325"/>
            <a:ext cx="6400800" cy="1752600"/>
          </a:xfrm>
        </p:spPr>
        <p:txBody>
          <a:bodyPr rtlCol="0">
            <a:normAutofit fontScale="55000" lnSpcReduction="20000"/>
          </a:bodyPr>
          <a:lstStyle/>
          <a:p>
            <a:pPr eaLnBrk="1" fontAlgn="auto" hangingPunct="1">
              <a:spcAft>
                <a:spcPts val="0"/>
              </a:spcAft>
              <a:buFont typeface="Arial" pitchFamily="34" charset="0"/>
              <a:buNone/>
              <a:defRPr/>
            </a:pPr>
            <a:r>
              <a:rPr lang="en-US" dirty="0" smtClean="0"/>
              <a:t>Kelvin K. Droegemeier</a:t>
            </a:r>
            <a:br>
              <a:rPr lang="en-US" dirty="0" smtClean="0"/>
            </a:br>
            <a:r>
              <a:rPr lang="en-US" dirty="0" smtClean="0"/>
              <a:t>Office of the Vice President for Research</a:t>
            </a:r>
            <a:br>
              <a:rPr lang="en-US" dirty="0" smtClean="0"/>
            </a:br>
            <a:r>
              <a:rPr lang="en-US" dirty="0" smtClean="0"/>
              <a:t>11 April 2011</a:t>
            </a:r>
          </a:p>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None/>
              <a:defRPr/>
            </a:pPr>
            <a:r>
              <a:rPr lang="en-US" dirty="0" smtClean="0"/>
              <a:t>Meeting with the Norman Campus Faculty Senate</a:t>
            </a:r>
            <a:br>
              <a:rPr lang="en-US" dirty="0" smtClean="0"/>
            </a:br>
            <a:r>
              <a:rPr lang="en-US" dirty="0" smtClean="0"/>
              <a:t>(following a meeting with the NC Faculty Senate Executive Committee on 4 April 2011)</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515" y="0"/>
            <a:ext cx="8229600" cy="632460"/>
          </a:xfrm>
        </p:spPr>
        <p:txBody>
          <a:bodyPr>
            <a:noAutofit/>
          </a:bodyPr>
          <a:lstStyle/>
          <a:p>
            <a:pPr algn="r"/>
            <a:r>
              <a:rPr lang="en-US" sz="4000" dirty="0" smtClean="0"/>
              <a:t>Some Early Suggestions</a:t>
            </a:r>
            <a:endParaRPr lang="en-US" sz="4000" dirty="0"/>
          </a:p>
        </p:txBody>
      </p:sp>
      <p:sp>
        <p:nvSpPr>
          <p:cNvPr id="3" name="Content Placeholder 2"/>
          <p:cNvSpPr>
            <a:spLocks noGrp="1"/>
          </p:cNvSpPr>
          <p:nvPr>
            <p:ph idx="1"/>
          </p:nvPr>
        </p:nvSpPr>
        <p:spPr>
          <a:xfrm>
            <a:off x="457200" y="1104900"/>
            <a:ext cx="8229600" cy="4525963"/>
          </a:xfrm>
        </p:spPr>
        <p:txBody>
          <a:bodyPr>
            <a:noAutofit/>
          </a:bodyPr>
          <a:lstStyle/>
          <a:p>
            <a:r>
              <a:rPr lang="en-US" sz="2000" dirty="0" smtClean="0"/>
              <a:t>Fully </a:t>
            </a:r>
            <a:r>
              <a:rPr lang="en-US" sz="2000" b="1" dirty="0" smtClean="0"/>
              <a:t>enforce</a:t>
            </a:r>
            <a:r>
              <a:rPr lang="en-US" sz="2000" dirty="0" smtClean="0"/>
              <a:t> recovery of allowable indirect costs (present OU rate is 50%, actual recovery for research is 30%, for </a:t>
            </a:r>
            <a:r>
              <a:rPr lang="en-US" sz="2000" dirty="0" err="1" smtClean="0"/>
              <a:t>research+outreach</a:t>
            </a:r>
            <a:r>
              <a:rPr lang="en-US" sz="2000" dirty="0" smtClean="0"/>
              <a:t> is 21%)</a:t>
            </a:r>
          </a:p>
          <a:p>
            <a:r>
              <a:rPr lang="en-US" sz="2000" dirty="0" smtClean="0"/>
              <a:t>Allow </a:t>
            </a:r>
            <a:r>
              <a:rPr lang="en-US" sz="2000" b="1" dirty="0" smtClean="0"/>
              <a:t>administrative and secretarial support</a:t>
            </a:r>
            <a:r>
              <a:rPr lang="en-US" sz="2000" dirty="0" smtClean="0"/>
              <a:t> to be charged directly to research grants</a:t>
            </a:r>
          </a:p>
          <a:p>
            <a:r>
              <a:rPr lang="en-US" sz="2000" b="1" dirty="0" smtClean="0"/>
              <a:t>Harmonize</a:t>
            </a:r>
            <a:r>
              <a:rPr lang="en-US" sz="2000" dirty="0" smtClean="0"/>
              <a:t> Federal compliance regulations among the 25 agencies that fund universities</a:t>
            </a:r>
          </a:p>
          <a:p>
            <a:r>
              <a:rPr lang="en-US" sz="2000" dirty="0" smtClean="0"/>
              <a:t>Provide special </a:t>
            </a:r>
            <a:r>
              <a:rPr lang="en-US" sz="2000" b="1" dirty="0" smtClean="0"/>
              <a:t>exemptions</a:t>
            </a:r>
            <a:r>
              <a:rPr lang="en-US" sz="2000" dirty="0" smtClean="0"/>
              <a:t> for research universities (e.g., regulations for chemical plants, high-security facilities)</a:t>
            </a:r>
          </a:p>
          <a:p>
            <a:r>
              <a:rPr lang="en-US" sz="2000" b="1" dirty="0" smtClean="0"/>
              <a:t>Pay-as-you-go </a:t>
            </a:r>
            <a:r>
              <a:rPr lang="en-US" sz="2000" dirty="0" smtClean="0"/>
              <a:t>system for new regulations and compliance requirements as they’re added</a:t>
            </a:r>
          </a:p>
          <a:p>
            <a:r>
              <a:rPr lang="en-US" sz="2000" b="1" dirty="0" smtClean="0"/>
              <a:t>Eliminate</a:t>
            </a:r>
            <a:r>
              <a:rPr lang="en-US" sz="2000" dirty="0" smtClean="0"/>
              <a:t> regulations that add zero value and do not enhance accountability, for example</a:t>
            </a:r>
          </a:p>
          <a:p>
            <a:pPr lvl="1"/>
            <a:r>
              <a:rPr lang="en-US" sz="1800" dirty="0" smtClean="0"/>
              <a:t>Time and effort reporting for faculty</a:t>
            </a:r>
          </a:p>
          <a:p>
            <a:pPr lvl="1"/>
            <a:r>
              <a:rPr lang="en-US" sz="1800" dirty="0" smtClean="0"/>
              <a:t>Monitoring of research institution sub-contractor compliance</a:t>
            </a:r>
          </a:p>
          <a:p>
            <a:pPr lvl="1"/>
            <a:r>
              <a:rPr lang="en-US" sz="1800" dirty="0" smtClean="0"/>
              <a:t>Reinforce use of Single Audit act to avoid duplication</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995" y="335280"/>
            <a:ext cx="8229600" cy="632460"/>
          </a:xfrm>
        </p:spPr>
        <p:txBody>
          <a:bodyPr>
            <a:noAutofit/>
          </a:bodyPr>
          <a:lstStyle/>
          <a:p>
            <a:pPr algn="r"/>
            <a:r>
              <a:rPr lang="en-US" sz="4000" smtClean="0"/>
              <a:t>Some Possible </a:t>
            </a:r>
            <a:r>
              <a:rPr lang="en-US" sz="4000" dirty="0" smtClean="0"/>
              <a:t>Implications for OU</a:t>
            </a:r>
            <a:br>
              <a:rPr lang="en-US" sz="4000" dirty="0" smtClean="0"/>
            </a:br>
            <a:endParaRPr lang="en-US" sz="4000" dirty="0"/>
          </a:p>
        </p:txBody>
      </p:sp>
      <p:sp>
        <p:nvSpPr>
          <p:cNvPr id="3" name="Content Placeholder 2"/>
          <p:cNvSpPr>
            <a:spLocks noGrp="1"/>
          </p:cNvSpPr>
          <p:nvPr>
            <p:ph idx="1"/>
          </p:nvPr>
        </p:nvSpPr>
        <p:spPr>
          <a:xfrm>
            <a:off x="457200" y="1252220"/>
            <a:ext cx="8229600" cy="4525963"/>
          </a:xfrm>
        </p:spPr>
        <p:txBody>
          <a:bodyPr>
            <a:noAutofit/>
          </a:bodyPr>
          <a:lstStyle/>
          <a:p>
            <a:r>
              <a:rPr lang="en-US" sz="2000" b="1" dirty="0" smtClean="0"/>
              <a:t>Reduced Regulation</a:t>
            </a:r>
          </a:p>
          <a:p>
            <a:pPr lvl="1"/>
            <a:r>
              <a:rPr lang="en-US" sz="1800" dirty="0" smtClean="0"/>
              <a:t>Reduction in administration and compliance burdens placed upon faculty (now 42% of the time they spend doing research) </a:t>
            </a:r>
            <a:r>
              <a:rPr lang="en-US" sz="1800" dirty="0" smtClean="0">
                <a:sym typeface="Wingdings" pitchFamily="2" charset="2"/>
              </a:rPr>
              <a:t> more time to conduct research and to teach</a:t>
            </a:r>
            <a:endParaRPr lang="en-US" sz="1800" dirty="0" smtClean="0"/>
          </a:p>
          <a:p>
            <a:pPr lvl="1"/>
            <a:r>
              <a:rPr lang="en-US" sz="1800" dirty="0" smtClean="0"/>
              <a:t>Limited growth in research-related staffing levels in Compliance Office, Legal Counsel, Export Controls, Office of Research Services</a:t>
            </a:r>
          </a:p>
          <a:p>
            <a:r>
              <a:rPr lang="en-US" sz="2000" b="1" dirty="0" smtClean="0"/>
              <a:t>Greater recovery of allowable indirect costs</a:t>
            </a:r>
          </a:p>
          <a:p>
            <a:pPr lvl="1"/>
            <a:r>
              <a:rPr lang="en-US" sz="1800" dirty="0" smtClean="0"/>
              <a:t>Ability to strategically invest more funds in faculty start-up, equipment, retention, facilities, seed grant initiatives</a:t>
            </a:r>
          </a:p>
          <a:p>
            <a:pPr lvl="1"/>
            <a:r>
              <a:rPr lang="en-US" sz="1800" dirty="0" smtClean="0"/>
              <a:t>However!  Because Total Research Costs = Direct + Indirect (overhead), greater recovery of Indirect Costs means</a:t>
            </a:r>
          </a:p>
          <a:p>
            <a:pPr lvl="2"/>
            <a:r>
              <a:rPr lang="en-US" sz="1600" dirty="0" smtClean="0"/>
              <a:t>Less money for direct research costs in if Federal research budgets go flat </a:t>
            </a:r>
            <a:r>
              <a:rPr lang="en-US" sz="1600" dirty="0" smtClean="0">
                <a:sym typeface="Wingdings" pitchFamily="2" charset="2"/>
              </a:rPr>
              <a:t> lower research productivity  reduction in Oklahoma competitiveness, less technology for economic development</a:t>
            </a:r>
          </a:p>
          <a:p>
            <a:pPr lvl="2"/>
            <a:r>
              <a:rPr lang="en-US" sz="1600" dirty="0" smtClean="0">
                <a:sym typeface="Wingdings" pitchFamily="2" charset="2"/>
              </a:rPr>
              <a:t>More time spent by faculty writing proposals instead of teaching and research</a:t>
            </a:r>
            <a:endParaRPr lang="en-US" sz="1600"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114800" y="15875"/>
            <a:ext cx="4884738" cy="601663"/>
          </a:xfrm>
        </p:spPr>
        <p:txBody>
          <a:bodyPr/>
          <a:lstStyle/>
          <a:p>
            <a:pPr algn="r" eaLnBrk="1" hangingPunct="1"/>
            <a:r>
              <a:rPr lang="en-US" dirty="0" smtClean="0"/>
              <a:t>Motivation</a:t>
            </a:r>
          </a:p>
        </p:txBody>
      </p:sp>
      <p:sp>
        <p:nvSpPr>
          <p:cNvPr id="3075" name="Content Placeholder 2"/>
          <p:cNvSpPr>
            <a:spLocks noGrp="1"/>
          </p:cNvSpPr>
          <p:nvPr>
            <p:ph idx="1"/>
          </p:nvPr>
        </p:nvSpPr>
        <p:spPr>
          <a:xfrm>
            <a:off x="457200" y="1158875"/>
            <a:ext cx="8229600" cy="4525963"/>
          </a:xfrm>
        </p:spPr>
        <p:txBody>
          <a:bodyPr/>
          <a:lstStyle/>
          <a:p>
            <a:pPr eaLnBrk="1" hangingPunct="1"/>
            <a:r>
              <a:rPr lang="en-US" sz="2400" dirty="0" smtClean="0"/>
              <a:t>The Norman Campus already has a </a:t>
            </a:r>
            <a:r>
              <a:rPr lang="en-US" sz="2400" u="sng" dirty="0" smtClean="0"/>
              <a:t>Financial</a:t>
            </a:r>
            <a:r>
              <a:rPr lang="en-US" sz="2400" dirty="0" smtClean="0"/>
              <a:t> COI policy (section 5.10 of the NC Faculty Handbook)</a:t>
            </a:r>
          </a:p>
          <a:p>
            <a:pPr eaLnBrk="1" hangingPunct="1"/>
            <a:r>
              <a:rPr lang="en-US" sz="2400" dirty="0" smtClean="0"/>
              <a:t>However, COI encompasses a much broader set of issues</a:t>
            </a:r>
          </a:p>
          <a:p>
            <a:pPr lvl="1" eaLnBrk="1" hangingPunct="1"/>
            <a:r>
              <a:rPr lang="en-US" sz="2000" dirty="0" smtClean="0"/>
              <a:t>Conflict of Commitment</a:t>
            </a:r>
          </a:p>
          <a:p>
            <a:pPr lvl="1" eaLnBrk="1" hangingPunct="1"/>
            <a:r>
              <a:rPr lang="en-US" sz="2000" dirty="0" smtClean="0"/>
              <a:t>Use of Resources</a:t>
            </a:r>
          </a:p>
          <a:p>
            <a:pPr lvl="1" eaLnBrk="1" hangingPunct="1"/>
            <a:r>
              <a:rPr lang="en-US" sz="2000" dirty="0" smtClean="0"/>
              <a:t>Use of Official Position</a:t>
            </a:r>
          </a:p>
          <a:p>
            <a:pPr lvl="1" eaLnBrk="1" hangingPunct="1"/>
            <a:r>
              <a:rPr lang="en-US" sz="2000" dirty="0" smtClean="0"/>
              <a:t>Relationships with Organizations</a:t>
            </a:r>
          </a:p>
          <a:p>
            <a:pPr eaLnBrk="1" hangingPunct="1"/>
            <a:r>
              <a:rPr lang="en-US" sz="2400" dirty="0" smtClean="0"/>
              <a:t>COI is receiving much greater attention at the national level owing to a culture of increased transparency and reporting at the Federal level (e.g., NIH, FFATA)</a:t>
            </a:r>
          </a:p>
          <a:p>
            <a:pPr eaLnBrk="1" hangingPunct="1"/>
            <a:r>
              <a:rPr lang="en-US" sz="2400" dirty="0" smtClean="0"/>
              <a:t>The AAHRPP report recommended a more comprehensive COI policy for the Norman Campus (recall the HSC policy approved in March, 2010 by the OU Board of Regents)</a:t>
            </a:r>
          </a:p>
          <a:p>
            <a:pPr lvl="1" eaLnBrk="1" hangingPunct="1">
              <a:buFont typeface="Arial" charset="0"/>
              <a:buNone/>
            </a:pPr>
            <a:endParaRPr lang="en-US"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114800" y="15875"/>
            <a:ext cx="4884738" cy="601663"/>
          </a:xfrm>
        </p:spPr>
        <p:txBody>
          <a:bodyPr/>
          <a:lstStyle/>
          <a:p>
            <a:pPr algn="r" eaLnBrk="1" hangingPunct="1"/>
            <a:r>
              <a:rPr lang="en-US" dirty="0" smtClean="0"/>
              <a:t>Process</a:t>
            </a:r>
          </a:p>
        </p:txBody>
      </p:sp>
      <p:sp>
        <p:nvSpPr>
          <p:cNvPr id="4099" name="Content Placeholder 2"/>
          <p:cNvSpPr>
            <a:spLocks noGrp="1"/>
          </p:cNvSpPr>
          <p:nvPr>
            <p:ph idx="1"/>
          </p:nvPr>
        </p:nvSpPr>
        <p:spPr>
          <a:xfrm>
            <a:off x="457200" y="967105"/>
            <a:ext cx="8420100" cy="4525963"/>
          </a:xfrm>
        </p:spPr>
        <p:txBody>
          <a:bodyPr/>
          <a:lstStyle/>
          <a:p>
            <a:pPr eaLnBrk="1" hangingPunct="1"/>
            <a:r>
              <a:rPr lang="en-US" sz="2000" dirty="0" smtClean="0"/>
              <a:t>On 12 August, 2010, the OU-wide Compliance Advisory Committee directed the Norman Campus VPR to draft a broader personal COI policy</a:t>
            </a:r>
          </a:p>
          <a:p>
            <a:pPr eaLnBrk="1" hangingPunct="1"/>
            <a:r>
              <a:rPr lang="en-US" sz="2000" dirty="0" smtClean="0"/>
              <a:t>On 19 September, 2010, an ad hoc task force was created</a:t>
            </a:r>
          </a:p>
          <a:p>
            <a:pPr lvl="1" eaLnBrk="1" hangingPunct="1"/>
            <a:r>
              <a:rPr lang="en-US" sz="1400" dirty="0" smtClean="0"/>
              <a:t>Morris Foster, Chair (Office of the VPR)</a:t>
            </a:r>
          </a:p>
          <a:p>
            <a:pPr lvl="1" eaLnBrk="1" hangingPunct="1"/>
            <a:r>
              <a:rPr lang="en-US" sz="1400" dirty="0" smtClean="0"/>
              <a:t>Greg Heiser (Provost Office)</a:t>
            </a:r>
          </a:p>
          <a:p>
            <a:pPr lvl="1" eaLnBrk="1" hangingPunct="1"/>
            <a:r>
              <a:rPr lang="en-US" sz="1400" dirty="0" smtClean="0"/>
              <a:t>Kurt </a:t>
            </a:r>
            <a:r>
              <a:rPr lang="en-US" sz="1400" dirty="0" err="1" smtClean="0"/>
              <a:t>Ockhershauser</a:t>
            </a:r>
            <a:r>
              <a:rPr lang="en-US" sz="1400" dirty="0" smtClean="0"/>
              <a:t> (Legal Counsel)</a:t>
            </a:r>
          </a:p>
          <a:p>
            <a:pPr lvl="1" eaLnBrk="1" hangingPunct="1"/>
            <a:r>
              <a:rPr lang="en-US" sz="1400" dirty="0" smtClean="0"/>
              <a:t>Andrea Deaton (Office of Research Services)</a:t>
            </a:r>
          </a:p>
          <a:p>
            <a:pPr lvl="1" eaLnBrk="1" hangingPunct="1"/>
            <a:r>
              <a:rPr lang="en-US" sz="1400" dirty="0" smtClean="0"/>
              <a:t>Colin FitzSimons (Office of Technology Development)</a:t>
            </a:r>
          </a:p>
          <a:p>
            <a:pPr lvl="1" eaLnBrk="1" hangingPunct="1"/>
            <a:r>
              <a:rPr lang="en-US" sz="1400" dirty="0" smtClean="0"/>
              <a:t>Cameron McCoy (Corporate Engagement Office)</a:t>
            </a:r>
          </a:p>
          <a:p>
            <a:pPr lvl="1" eaLnBrk="1" hangingPunct="1"/>
            <a:r>
              <a:rPr lang="en-US" sz="1400" dirty="0" smtClean="0"/>
              <a:t>Bob Palmer (School of Meteorology)</a:t>
            </a:r>
          </a:p>
          <a:p>
            <a:pPr lvl="1" eaLnBrk="1" hangingPunct="1"/>
            <a:r>
              <a:rPr lang="en-US" sz="1400" dirty="0" smtClean="0"/>
              <a:t>Shiva Raman (School of Industrial Engineering)</a:t>
            </a:r>
          </a:p>
          <a:p>
            <a:pPr lvl="1" eaLnBrk="1" hangingPunct="1"/>
            <a:r>
              <a:rPr lang="en-US" sz="1400" dirty="0" smtClean="0"/>
              <a:t>Emily Meazell (College of Law)</a:t>
            </a:r>
          </a:p>
          <a:p>
            <a:pPr lvl="1" eaLnBrk="1" hangingPunct="1"/>
            <a:r>
              <a:rPr lang="en-US" sz="1400" dirty="0" smtClean="0"/>
              <a:t>Carol Silva (Department of Political Science)</a:t>
            </a:r>
          </a:p>
          <a:p>
            <a:pPr lvl="1" eaLnBrk="1" hangingPunct="1"/>
            <a:r>
              <a:rPr lang="en-US" sz="1400" dirty="0" smtClean="0"/>
              <a:t>Faustina Layne (Office of Compliance)</a:t>
            </a:r>
          </a:p>
          <a:p>
            <a:pPr lvl="1" eaLnBrk="1" hangingPunct="1"/>
            <a:r>
              <a:rPr lang="en-US" sz="1400" dirty="0" smtClean="0"/>
              <a:t>Nicki Hickmon (Private Sector – Atmospheric Technology Services Co)</a:t>
            </a:r>
          </a:p>
          <a:p>
            <a:pPr eaLnBrk="1" hangingPunct="1"/>
            <a:r>
              <a:rPr lang="en-US" sz="1800" dirty="0" smtClean="0"/>
              <a:t>The draft report was delivered on 9 February 2011 and provided to the NC Provost, University VP for Strategic Planning and Economic Development, Compliance Advisory Committee, and NC Faculty Senate Executive Committee.  KD met with the Faculty Senate Executive Committee on 4 April 2011.</a:t>
            </a:r>
          </a:p>
          <a:p>
            <a:pPr eaLnBrk="1" hangingPunct="1">
              <a:buNone/>
            </a:pPr>
            <a:endParaRPr lang="en-US"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114800" y="15875"/>
            <a:ext cx="4884738" cy="601663"/>
          </a:xfrm>
        </p:spPr>
        <p:txBody>
          <a:bodyPr/>
          <a:lstStyle/>
          <a:p>
            <a:pPr algn="r" eaLnBrk="1" hangingPunct="1"/>
            <a:r>
              <a:rPr lang="en-US" smtClean="0"/>
              <a:t>Draft Document</a:t>
            </a:r>
          </a:p>
        </p:txBody>
      </p:sp>
      <p:sp>
        <p:nvSpPr>
          <p:cNvPr id="5123" name="Content Placeholder 2"/>
          <p:cNvSpPr>
            <a:spLocks noGrp="1"/>
          </p:cNvSpPr>
          <p:nvPr>
            <p:ph idx="1"/>
          </p:nvPr>
        </p:nvSpPr>
        <p:spPr>
          <a:xfrm>
            <a:off x="457200" y="1235075"/>
            <a:ext cx="8229600" cy="4525963"/>
          </a:xfrm>
        </p:spPr>
        <p:txBody>
          <a:bodyPr/>
          <a:lstStyle/>
          <a:p>
            <a:pPr eaLnBrk="1" hangingPunct="1"/>
            <a:r>
              <a:rPr lang="en-US" sz="2800" dirty="0" smtClean="0"/>
              <a:t>Is presently written as an </a:t>
            </a:r>
            <a:r>
              <a:rPr lang="en-US" sz="2800" u="sng" dirty="0" smtClean="0"/>
              <a:t>addition</a:t>
            </a:r>
            <a:r>
              <a:rPr lang="en-US" sz="2800" dirty="0" smtClean="0"/>
              <a:t> to the existing Norman Campus Financial COI Policy</a:t>
            </a:r>
          </a:p>
          <a:p>
            <a:pPr eaLnBrk="1" hangingPunct="1"/>
            <a:r>
              <a:rPr lang="en-US" sz="2800" dirty="0" smtClean="0"/>
              <a:t>Includes the broader COI elements enumerated earlier</a:t>
            </a:r>
          </a:p>
          <a:p>
            <a:pPr eaLnBrk="1" hangingPunct="1"/>
            <a:r>
              <a:rPr lang="en-US" sz="2800" dirty="0" smtClean="0"/>
              <a:t>Is in first draft form but has been reviewed by OTD and Legal Counsel</a:t>
            </a:r>
          </a:p>
          <a:p>
            <a:pPr eaLnBrk="1" hangingPunct="1"/>
            <a:r>
              <a:rPr lang="en-US" sz="2800" dirty="0" smtClean="0"/>
              <a:t>Is sufficiently complete to share with a limited audience but needs a lot of additional work (e.g., better guidance to faculty about managing conflicts)</a:t>
            </a:r>
          </a:p>
          <a:p>
            <a:pPr eaLnBrk="1" hangingPunct="1"/>
            <a:endParaRPr lang="en-US" sz="18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722438" y="15875"/>
            <a:ext cx="7277100" cy="601663"/>
          </a:xfrm>
        </p:spPr>
        <p:txBody>
          <a:bodyPr/>
          <a:lstStyle/>
          <a:p>
            <a:pPr algn="r" eaLnBrk="1" hangingPunct="1"/>
            <a:r>
              <a:rPr lang="en-US" smtClean="0"/>
              <a:t>Questions and Issues</a:t>
            </a:r>
          </a:p>
        </p:txBody>
      </p:sp>
      <p:sp>
        <p:nvSpPr>
          <p:cNvPr id="6147" name="Content Placeholder 2"/>
          <p:cNvSpPr>
            <a:spLocks noGrp="1"/>
          </p:cNvSpPr>
          <p:nvPr>
            <p:ph idx="1"/>
          </p:nvPr>
        </p:nvSpPr>
        <p:spPr>
          <a:xfrm>
            <a:off x="457200" y="1235075"/>
            <a:ext cx="8229600" cy="4525963"/>
          </a:xfrm>
        </p:spPr>
        <p:txBody>
          <a:bodyPr/>
          <a:lstStyle/>
          <a:p>
            <a:pPr eaLnBrk="1" hangingPunct="1"/>
            <a:r>
              <a:rPr lang="en-US" sz="2800" dirty="0" smtClean="0"/>
              <a:t>Should the existing Financial COI policy and the new policy be folded together into a single policy, possibly including existing OU-wide Institutional COI Policy?</a:t>
            </a:r>
          </a:p>
          <a:p>
            <a:pPr eaLnBrk="1" hangingPunct="1"/>
            <a:r>
              <a:rPr lang="en-US" sz="2800" dirty="0" smtClean="0"/>
              <a:t>Need to ensure consistency with IRB and other relevant policies.</a:t>
            </a:r>
          </a:p>
          <a:p>
            <a:pPr eaLnBrk="1" hangingPunct="1"/>
            <a:r>
              <a:rPr lang="en-US" sz="2800" dirty="0" smtClean="0"/>
              <a:t>Key to success will be a parallel implementation plan: the policy alone is otherwise of little value.</a:t>
            </a:r>
          </a:p>
          <a:p>
            <a:pPr eaLnBrk="1" hangingPunct="1"/>
            <a:r>
              <a:rPr lang="en-US" sz="2800" dirty="0" smtClean="0"/>
              <a:t>The new policy is an opportunity to address other issues of compliance (e.g., communication among key organizations such as Legal Counsel, ORS, IRB, Export Controls, IACUC)</a:t>
            </a:r>
          </a:p>
          <a:p>
            <a:pPr eaLnBrk="1" hangingPunct="1"/>
            <a:endParaRPr lang="en-US" sz="2800" dirty="0" smtClean="0"/>
          </a:p>
          <a:p>
            <a:pPr eaLnBrk="1" hangingPunct="1"/>
            <a:endParaRPr lang="en-US" sz="1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722438" y="15875"/>
            <a:ext cx="7277100" cy="601663"/>
          </a:xfrm>
        </p:spPr>
        <p:txBody>
          <a:bodyPr/>
          <a:lstStyle/>
          <a:p>
            <a:pPr algn="r" eaLnBrk="1" hangingPunct="1"/>
            <a:r>
              <a:rPr lang="en-US" dirty="0" smtClean="0"/>
              <a:t>Faculty Senate Exec Input</a:t>
            </a:r>
          </a:p>
        </p:txBody>
      </p:sp>
      <p:sp>
        <p:nvSpPr>
          <p:cNvPr id="6147" name="Content Placeholder 2"/>
          <p:cNvSpPr>
            <a:spLocks noGrp="1"/>
          </p:cNvSpPr>
          <p:nvPr>
            <p:ph idx="1"/>
          </p:nvPr>
        </p:nvSpPr>
        <p:spPr>
          <a:xfrm>
            <a:off x="457200" y="1235075"/>
            <a:ext cx="8229600" cy="4525963"/>
          </a:xfrm>
        </p:spPr>
        <p:txBody>
          <a:bodyPr/>
          <a:lstStyle/>
          <a:p>
            <a:pPr eaLnBrk="1" hangingPunct="1"/>
            <a:r>
              <a:rPr lang="en-US" sz="2800" dirty="0" smtClean="0"/>
              <a:t>The COI draft </a:t>
            </a:r>
          </a:p>
          <a:p>
            <a:pPr lvl="1" eaLnBrk="1" hangingPunct="1"/>
            <a:r>
              <a:rPr lang="en-US" sz="2400" dirty="0" smtClean="0"/>
              <a:t>Addresses individuals’ responsibilities but not those of the University – need a balance</a:t>
            </a:r>
          </a:p>
          <a:p>
            <a:pPr lvl="1" eaLnBrk="1" hangingPunct="1"/>
            <a:r>
              <a:rPr lang="en-US" sz="2400" dirty="0" smtClean="0"/>
              <a:t>Is heavily laden with </a:t>
            </a:r>
            <a:r>
              <a:rPr lang="en-US" sz="2400" dirty="0" err="1" smtClean="0"/>
              <a:t>legalease</a:t>
            </a:r>
            <a:r>
              <a:rPr lang="en-US" sz="2400" dirty="0" smtClean="0"/>
              <a:t> and should be more readable (perhaps in implementation plan)</a:t>
            </a:r>
          </a:p>
          <a:p>
            <a:pPr lvl="1" eaLnBrk="1" hangingPunct="1"/>
            <a:r>
              <a:rPr lang="en-US" sz="2400" dirty="0" smtClean="0"/>
              <a:t>Should be used as a mechanism to place ALL COI policies in a single location (the Faculty Handbook), which is subject to Faculty Senate approval</a:t>
            </a:r>
          </a:p>
          <a:p>
            <a:pPr eaLnBrk="1" hangingPunct="1"/>
            <a:r>
              <a:rPr lang="en-US" sz="2800" dirty="0" smtClean="0"/>
              <a:t>What about other COI policies that exist across the University (e.g., members of the Research Council in reviewing proposals from their programs)?</a:t>
            </a:r>
          </a:p>
          <a:p>
            <a:pPr lvl="1" eaLnBrk="1" hangingPunct="1"/>
            <a:endParaRPr lang="en-US" sz="2400" dirty="0" smtClean="0"/>
          </a:p>
          <a:p>
            <a:pPr eaLnBrk="1" hangingPunct="1"/>
            <a:endParaRPr lang="en-US" sz="2800" dirty="0" smtClean="0"/>
          </a:p>
          <a:p>
            <a:pPr eaLnBrk="1" hangingPunct="1"/>
            <a:endParaRPr lang="en-US" sz="1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722438" y="15875"/>
            <a:ext cx="7277100" cy="601663"/>
          </a:xfrm>
        </p:spPr>
        <p:txBody>
          <a:bodyPr/>
          <a:lstStyle/>
          <a:p>
            <a:pPr algn="r" eaLnBrk="1" hangingPunct="1"/>
            <a:r>
              <a:rPr lang="en-US" smtClean="0"/>
              <a:t>Path Forward</a:t>
            </a:r>
          </a:p>
        </p:txBody>
      </p:sp>
      <p:sp>
        <p:nvSpPr>
          <p:cNvPr id="7171" name="Content Placeholder 2"/>
          <p:cNvSpPr>
            <a:spLocks noGrp="1"/>
          </p:cNvSpPr>
          <p:nvPr>
            <p:ph idx="1"/>
          </p:nvPr>
        </p:nvSpPr>
        <p:spPr>
          <a:xfrm>
            <a:off x="457200" y="1235075"/>
            <a:ext cx="8229600" cy="4525963"/>
          </a:xfrm>
        </p:spPr>
        <p:txBody>
          <a:bodyPr/>
          <a:lstStyle/>
          <a:p>
            <a:pPr eaLnBrk="1" hangingPunct="1"/>
            <a:r>
              <a:rPr lang="en-US" sz="2800" dirty="0" smtClean="0"/>
              <a:t>Compliance Advisory Committee will discuss the draft on 27 April 2011</a:t>
            </a:r>
          </a:p>
          <a:p>
            <a:pPr eaLnBrk="1" hangingPunct="1"/>
            <a:r>
              <a:rPr lang="en-US" sz="2800" dirty="0" smtClean="0"/>
              <a:t>Existing draft needs significant work and other issues need to be addressed</a:t>
            </a:r>
          </a:p>
          <a:p>
            <a:pPr lvl="1" eaLnBrk="1" hangingPunct="1"/>
            <a:r>
              <a:rPr lang="en-US" sz="2400" dirty="0" smtClean="0"/>
              <a:t>Merging all Norman Campus COI into a single policy</a:t>
            </a:r>
          </a:p>
          <a:p>
            <a:pPr lvl="1" eaLnBrk="1" hangingPunct="1"/>
            <a:r>
              <a:rPr lang="en-US" sz="2400" dirty="0" smtClean="0"/>
              <a:t>Faculty Senate Exec issues</a:t>
            </a:r>
          </a:p>
          <a:p>
            <a:pPr lvl="1" eaLnBrk="1" hangingPunct="1"/>
            <a:r>
              <a:rPr lang="en-US" sz="2400" dirty="0" smtClean="0"/>
              <a:t>Creation of an implementation plan</a:t>
            </a:r>
          </a:p>
          <a:p>
            <a:pPr eaLnBrk="1" hangingPunct="1"/>
            <a:r>
              <a:rPr lang="en-US" sz="2800" dirty="0" smtClean="0"/>
              <a:t>Additional involvement of Faculty Senate is key</a:t>
            </a:r>
          </a:p>
          <a:p>
            <a:pPr eaLnBrk="1" hangingPunct="1"/>
            <a:r>
              <a:rPr lang="en-US" sz="2800" dirty="0" smtClean="0"/>
              <a:t>Goal is to seek Regents’ approval of final policy by end of spring, 2012 semester</a:t>
            </a:r>
          </a:p>
          <a:p>
            <a:pPr eaLnBrk="1" hangingPunct="1"/>
            <a:endParaRPr lang="en-US" sz="2800" dirty="0" smtClean="0"/>
          </a:p>
          <a:p>
            <a:pPr eaLnBrk="1" hangingPunct="1"/>
            <a:endParaRPr lang="en-US" sz="18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13205"/>
            <a:ext cx="7772400" cy="1470025"/>
          </a:xfrm>
        </p:spPr>
        <p:txBody>
          <a:bodyPr>
            <a:normAutofit fontScale="90000"/>
          </a:bodyPr>
          <a:lstStyle/>
          <a:p>
            <a:r>
              <a:rPr lang="en-US" dirty="0" smtClean="0"/>
              <a:t>NRC Committee on the Future of America’s Research Universities:  </a:t>
            </a:r>
            <a:r>
              <a:rPr lang="en-US" sz="3600" i="1" dirty="0" smtClean="0"/>
              <a:t>Possible Implications for the University of Oklahoma</a:t>
            </a:r>
            <a:endParaRPr lang="en-US" i="1" dirty="0"/>
          </a:p>
        </p:txBody>
      </p:sp>
      <p:sp>
        <p:nvSpPr>
          <p:cNvPr id="5" name="Subtitle 4"/>
          <p:cNvSpPr>
            <a:spLocks noGrp="1"/>
          </p:cNvSpPr>
          <p:nvPr>
            <p:ph type="subTitle" idx="1"/>
          </p:nvPr>
        </p:nvSpPr>
        <p:spPr>
          <a:xfrm>
            <a:off x="1371600" y="3870325"/>
            <a:ext cx="6400800" cy="1752600"/>
          </a:xfrm>
        </p:spPr>
        <p:txBody>
          <a:bodyPr rtlCol="0">
            <a:noAutofit/>
          </a:bodyPr>
          <a:lstStyle/>
          <a:p>
            <a:pPr eaLnBrk="1" fontAlgn="auto" hangingPunct="1">
              <a:spcAft>
                <a:spcPts val="0"/>
              </a:spcAft>
              <a:buFont typeface="Arial" pitchFamily="34" charset="0"/>
              <a:buNone/>
              <a:defRPr/>
            </a:pPr>
            <a:r>
              <a:rPr lang="en-US" sz="1600" dirty="0" smtClean="0"/>
              <a:t>Kelvin K. Droegemeier</a:t>
            </a:r>
            <a:br>
              <a:rPr lang="en-US" sz="1600" dirty="0" smtClean="0"/>
            </a:br>
            <a:r>
              <a:rPr lang="en-US" sz="1600" dirty="0" smtClean="0"/>
              <a:t>Office of the Vice President for Research</a:t>
            </a:r>
            <a:br>
              <a:rPr lang="en-US" sz="1600" dirty="0" smtClean="0"/>
            </a:br>
            <a:r>
              <a:rPr lang="en-US" sz="1600" dirty="0" smtClean="0"/>
              <a:t>11 April 2011</a:t>
            </a:r>
          </a:p>
          <a:p>
            <a:pPr eaLnBrk="1" fontAlgn="auto" hangingPunct="1">
              <a:spcAft>
                <a:spcPts val="0"/>
              </a:spcAft>
              <a:buFont typeface="Arial" pitchFamily="34" charset="0"/>
              <a:buNone/>
              <a:defRPr/>
            </a:pPr>
            <a:endParaRPr lang="en-US" sz="1600" dirty="0" smtClean="0"/>
          </a:p>
          <a:p>
            <a:pPr eaLnBrk="1" fontAlgn="auto" hangingPunct="1">
              <a:spcAft>
                <a:spcPts val="0"/>
              </a:spcAft>
              <a:buFont typeface="Arial" pitchFamily="34" charset="0"/>
              <a:buNone/>
              <a:defRPr/>
            </a:pPr>
            <a:r>
              <a:rPr lang="en-US" sz="1600" dirty="0" smtClean="0"/>
              <a:t>Meeting with the Norman Campus Faculty Senate</a:t>
            </a:r>
          </a:p>
          <a:p>
            <a:pPr eaLnBrk="1" fontAlgn="auto" hangingPunct="1">
              <a:spcAft>
                <a:spcPts val="0"/>
              </a:spcAft>
              <a:buFont typeface="Arial" pitchFamily="34" charset="0"/>
              <a:buNone/>
              <a:defRPr/>
            </a:pPr>
            <a:r>
              <a:rPr lang="en-US" sz="1600" dirty="0" smtClean="0"/>
              <a:t>(Campus-wide seminar given 11 February 2011; video available on VPR web site)</a:t>
            </a:r>
            <a:br>
              <a:rPr lang="en-US" sz="1600" dirty="0" smtClean="0"/>
            </a:br>
            <a:endParaRPr lang="en-US" sz="16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615" y="304800"/>
            <a:ext cx="8229600" cy="632460"/>
          </a:xfrm>
        </p:spPr>
        <p:txBody>
          <a:bodyPr>
            <a:noAutofit/>
          </a:bodyPr>
          <a:lstStyle/>
          <a:p>
            <a:pPr algn="r"/>
            <a:r>
              <a:rPr lang="en-US" sz="4000" dirty="0" smtClean="0"/>
              <a:t>Study on Future of America’s Research Universities</a:t>
            </a:r>
            <a:endParaRPr lang="en-US" sz="4000" dirty="0"/>
          </a:p>
        </p:txBody>
      </p:sp>
      <p:sp>
        <p:nvSpPr>
          <p:cNvPr id="3" name="Content Placeholder 2"/>
          <p:cNvSpPr>
            <a:spLocks noGrp="1"/>
          </p:cNvSpPr>
          <p:nvPr>
            <p:ph idx="1"/>
          </p:nvPr>
        </p:nvSpPr>
        <p:spPr>
          <a:xfrm>
            <a:off x="457200" y="1358900"/>
            <a:ext cx="8229600" cy="4525963"/>
          </a:xfrm>
        </p:spPr>
        <p:txBody>
          <a:bodyPr>
            <a:noAutofit/>
          </a:bodyPr>
          <a:lstStyle/>
          <a:p>
            <a:r>
              <a:rPr lang="en-US" sz="1800" dirty="0" smtClean="0"/>
              <a:t>On 1 July 2010, the National Research Council (operating arm of the National Academies) formally established a 22-person </a:t>
            </a:r>
            <a:r>
              <a:rPr lang="en-US" sz="1800" u="sng" dirty="0" smtClean="0"/>
              <a:t>Committee on Research Universities</a:t>
            </a:r>
            <a:r>
              <a:rPr lang="en-US" sz="1800" dirty="0" smtClean="0"/>
              <a:t> to answer the following</a:t>
            </a:r>
            <a:endParaRPr lang="en-US" sz="1800" u="sng" dirty="0" smtClean="0"/>
          </a:p>
          <a:p>
            <a:pPr lvl="1"/>
            <a:r>
              <a:rPr lang="en-US" sz="1600" dirty="0" smtClean="0"/>
              <a:t>What are the top ten actions that Congress, the federal government, state governments, research universities, and others could take to assure the future health and vitality of America’s research universities and thus American competitiveness?</a:t>
            </a:r>
          </a:p>
          <a:p>
            <a:r>
              <a:rPr lang="en-US" sz="1800" dirty="0" smtClean="0"/>
              <a:t>Committee Chair:  </a:t>
            </a:r>
            <a:r>
              <a:rPr lang="en-US" sz="1800" b="1" dirty="0" smtClean="0"/>
              <a:t>Chad Holliday</a:t>
            </a:r>
            <a:r>
              <a:rPr lang="en-US" sz="1800" dirty="0" smtClean="0"/>
              <a:t>, Chairman of the Board, Bank of America, retired chairman and CEO, E.I. du Pont de Nemours and Company</a:t>
            </a:r>
          </a:p>
          <a:p>
            <a:r>
              <a:rPr lang="en-US" sz="1800" dirty="0" smtClean="0"/>
              <a:t>Consensus report expected in May, 2011</a:t>
            </a:r>
          </a:p>
          <a:p>
            <a:r>
              <a:rPr lang="en-US" sz="1800" dirty="0" smtClean="0"/>
              <a:t>Emerging backdrop message:  Reduce government regulation and intrusion</a:t>
            </a:r>
          </a:p>
          <a:p>
            <a:r>
              <a:rPr lang="en-US" sz="1800" dirty="0" smtClean="0"/>
              <a:t>Two major committee issues </a:t>
            </a:r>
            <a:r>
              <a:rPr lang="en-US" sz="1800" smtClean="0"/>
              <a:t>studied initially:  </a:t>
            </a:r>
            <a:endParaRPr lang="en-US" sz="1800" dirty="0" smtClean="0"/>
          </a:p>
          <a:p>
            <a:pPr lvl="1"/>
            <a:r>
              <a:rPr lang="en-US" sz="1600" u="sng" dirty="0" smtClean="0"/>
              <a:t>Regulation/Compliance</a:t>
            </a:r>
            <a:r>
              <a:rPr lang="en-US" sz="1600" dirty="0" smtClean="0"/>
              <a:t> -- Unfunded compliance mandates, many of which contribute nothing to transparency and accountability.  More than 60 new ones added during past 20 years with NO additional funding to perform them.</a:t>
            </a:r>
          </a:p>
          <a:p>
            <a:pPr lvl="1"/>
            <a:r>
              <a:rPr lang="en-US" sz="1600" u="sng" dirty="0" smtClean="0"/>
              <a:t>Recovery of Indirect Costs </a:t>
            </a:r>
            <a:r>
              <a:rPr lang="en-US" sz="1600" dirty="0" smtClean="0"/>
              <a:t>(Facility and Administration Costs, or Overhead) – current practices greatly limit what universities actually recover compared to what they are allowed to recover.  Un-recovery for OU:  $30 million from FY07 through FY09.</a:t>
            </a:r>
            <a:endParaRPr lang="en-US" sz="1200" dirty="0" smtClean="0"/>
          </a:p>
          <a:p>
            <a:endParaRPr lang="en-US" sz="1800" dirty="0" smtClean="0"/>
          </a:p>
          <a:p>
            <a:pPr>
              <a:buNone/>
            </a:pPr>
            <a:endParaRPr lang="en-US" sz="1800"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2685</TotalTime>
  <Words>977</Words>
  <Application>Microsoft Office PowerPoint</Application>
  <PresentationFormat>On-screen Show (4:3)</PresentationFormat>
  <Paragraphs>98</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Toward a Comprehensive Conflict of Interest Policy on the Norman Campus </vt:lpstr>
      <vt:lpstr>Motivation</vt:lpstr>
      <vt:lpstr>Process</vt:lpstr>
      <vt:lpstr>Draft Document</vt:lpstr>
      <vt:lpstr>Questions and Issues</vt:lpstr>
      <vt:lpstr>Faculty Senate Exec Input</vt:lpstr>
      <vt:lpstr>Path Forward</vt:lpstr>
      <vt:lpstr>NRC Committee on the Future of America’s Research Universities:  Possible Implications for the University of Oklahoma</vt:lpstr>
      <vt:lpstr>Study on Future of America’s Research Universities</vt:lpstr>
      <vt:lpstr>Some Early Suggestions</vt:lpstr>
      <vt:lpstr>Some Possible Implications for 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Kelvin Droegemeier</dc:creator>
  <cp:lastModifiedBy>Fallgatter, Sonya L.</cp:lastModifiedBy>
  <cp:revision>532</cp:revision>
  <cp:lastPrinted>2011-04-11T14:27:41Z</cp:lastPrinted>
  <dcterms:created xsi:type="dcterms:W3CDTF">2010-08-08T02:58:39Z</dcterms:created>
  <dcterms:modified xsi:type="dcterms:W3CDTF">2011-04-11T14:30:34Z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1990061380</vt:i4>
  </property>
  <property fmtid="{D5CDD505-2E9C-101B-9397-08002B2CF9AE}" pid="3" name="_NewReviewCycle">
    <vt:lpwstr/>
  </property>
  <property fmtid="{D5CDD505-2E9C-101B-9397-08002B2CF9AE}" pid="4" name="_EmailSubject">
    <vt:lpwstr>Slides for Monday's Faculty Senate Meeting</vt:lpwstr>
  </property>
  <property fmtid="{D5CDD505-2E9C-101B-9397-08002B2CF9AE}" pid="5" name="_AuthorEmail">
    <vt:lpwstr>kkd@ou.edu</vt:lpwstr>
  </property>
  <property fmtid="{D5CDD505-2E9C-101B-9397-08002B2CF9AE}" pid="6" name="_AuthorEmailDisplayName">
    <vt:lpwstr>Droegemeier, Kelvin K.</vt:lpwstr>
  </property>
</Properties>
</file>