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8" r:id="rId2"/>
    <p:sldId id="287" r:id="rId3"/>
    <p:sldId id="289" r:id="rId4"/>
    <p:sldId id="300" r:id="rId5"/>
    <p:sldId id="297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J" initials="J" lastIdx="19" clrIdx="0"/>
  <p:cmAuthor id="1" name="admin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1" autoAdjust="0"/>
    <p:restoredTop sz="94660"/>
  </p:normalViewPr>
  <p:slideViewPr>
    <p:cSldViewPr>
      <p:cViewPr>
        <p:scale>
          <a:sx n="70" d="100"/>
          <a:sy n="70" d="100"/>
        </p:scale>
        <p:origin x="-1188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685BD-717B-4D57-BABB-84BEFC3F37D1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1C181-D49A-4472-8934-5A006FCF6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67CE9-8F2D-4FCA-9BBD-D0EB068A6165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6A935-63E8-4CA1-83FD-962320F97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6A935-63E8-4CA1-83FD-962320F97F8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6A935-63E8-4CA1-83FD-962320F97F8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6A935-63E8-4CA1-83FD-962320F97F8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6A935-63E8-4CA1-83FD-962320F97F8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6A935-63E8-4CA1-83FD-962320F97F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400" y="1066801"/>
            <a:ext cx="5181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2286000"/>
            <a:ext cx="5181600" cy="3962400"/>
          </a:xfrm>
        </p:spPr>
        <p:txBody>
          <a:bodyPr/>
          <a:lstStyle>
            <a:lvl1pPr marL="0" indent="0" algn="ctr">
              <a:buNone/>
              <a:defRPr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Times New Roman" pitchFamily="18" charset="0"/>
              <a:buChar char="►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0541" cmpd="sng">
            <a:solidFill>
              <a:schemeClr val="accent1">
                <a:shade val="88000"/>
                <a:satMod val="110000"/>
              </a:schemeClr>
            </a:solidFill>
            <a:prstDash val="solid"/>
          </a:ln>
          <a:solidFill>
            <a:schemeClr val="tx2">
              <a:lumMod val="5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Times New Roman" pitchFamily="18" charset="0"/>
        <a:buChar char="►"/>
        <a:defRPr sz="3200" kern="1200">
          <a:solidFill>
            <a:schemeClr val="tx2">
              <a:lumMod val="75000"/>
            </a:schemeClr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٭"/>
        <a:defRPr sz="2800" kern="1200">
          <a:solidFill>
            <a:schemeClr val="tx2">
              <a:lumMod val="75000"/>
            </a:schemeClr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>
              <a:lumMod val="75000"/>
            </a:schemeClr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>
              <a:lumMod val="75000"/>
            </a:schemeClr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Search and optimization method that mimics the natural selection</a:t>
            </a:r>
          </a:p>
          <a:p>
            <a:endParaRPr lang="en-US" sz="2000" dirty="0" smtClean="0"/>
          </a:p>
          <a:p>
            <a:r>
              <a:rPr lang="en-US" sz="2000" dirty="0" smtClean="0"/>
              <a:t>Terms to define</a:t>
            </a:r>
          </a:p>
          <a:p>
            <a:pPr lvl="1"/>
            <a:r>
              <a:rPr lang="en-US" sz="1600" dirty="0" smtClean="0"/>
              <a:t>Chromosome – a set of </a:t>
            </a:r>
            <a:r>
              <a:rPr lang="en-US" sz="1600" dirty="0" smtClean="0"/>
              <a:t>numbers representing one possible solution</a:t>
            </a:r>
            <a:endParaRPr lang="en-US" sz="1600" dirty="0" smtClean="0"/>
          </a:p>
          <a:p>
            <a:pPr lvl="1"/>
            <a:r>
              <a:rPr lang="en-US" sz="1600" dirty="0" smtClean="0"/>
              <a:t>Generation </a:t>
            </a:r>
            <a:r>
              <a:rPr lang="en-US" sz="1600" dirty="0" smtClean="0"/>
              <a:t>– a single loop within GA loop search</a:t>
            </a:r>
          </a:p>
          <a:p>
            <a:endParaRPr lang="en-US" sz="2000" dirty="0" smtClean="0"/>
          </a:p>
          <a:p>
            <a:r>
              <a:rPr lang="en-US" sz="2000" dirty="0" smtClean="0"/>
              <a:t>Loops through the reproduction, mutation, and adaptation process to obtain best fit model</a:t>
            </a:r>
          </a:p>
          <a:p>
            <a:endParaRPr lang="en-US" sz="2000" dirty="0" smtClean="0"/>
          </a:p>
        </p:txBody>
      </p:sp>
      <p:pic>
        <p:nvPicPr>
          <p:cNvPr id="4505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7215" y="1355148"/>
            <a:ext cx="4504018" cy="5447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Operator - Mutation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Effects of Mutation</a:t>
            </a:r>
          </a:p>
          <a:p>
            <a:pPr lvl="1"/>
            <a:r>
              <a:rPr lang="en-US" dirty="0" smtClean="0"/>
              <a:t>Introduce variance to search</a:t>
            </a:r>
          </a:p>
          <a:p>
            <a:pPr lvl="1"/>
            <a:r>
              <a:rPr lang="en-US" dirty="0" smtClean="0"/>
              <a:t>Aid the search for global minimum by directing gradient search out of the local minima</a:t>
            </a:r>
          </a:p>
          <a:p>
            <a:r>
              <a:rPr lang="en-US" dirty="0" smtClean="0"/>
              <a:t>Mutation </a:t>
            </a:r>
            <a:r>
              <a:rPr lang="en-US" dirty="0" smtClean="0"/>
              <a:t>Operator</a:t>
            </a:r>
          </a:p>
          <a:p>
            <a:pPr lvl="1"/>
            <a:r>
              <a:rPr lang="en-US" dirty="0" smtClean="0"/>
              <a:t>Uniform Mutation – randomly replace with </a:t>
            </a:r>
            <a:r>
              <a:rPr lang="en-US" dirty="0" smtClean="0"/>
              <a:t>a new value</a:t>
            </a:r>
            <a:endParaRPr lang="en-US" dirty="0" smtClean="0"/>
          </a:p>
          <a:p>
            <a:pPr lvl="1"/>
            <a:r>
              <a:rPr lang="en-US" dirty="0" smtClean="0"/>
              <a:t>Non-uniform mutation – add or subtract a random value 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5181600" y="243840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10200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669281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93081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172200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659881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193281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040881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345681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726681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107681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001000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382000" y="24384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181600" y="396240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410200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669281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593081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172200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659881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193281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040881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345681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726681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8107681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001000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8382000" y="39624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Down Arrow 44"/>
          <p:cNvSpPr/>
          <p:nvPr/>
        </p:nvSpPr>
        <p:spPr>
          <a:xfrm>
            <a:off x="6705600" y="2895600"/>
            <a:ext cx="457200" cy="914400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181600" y="457200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410200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669281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593081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172200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659881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7193281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7040881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345681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7726681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8107681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8001000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8382000" y="4572000"/>
            <a:ext cx="45719" cy="304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5181600" y="609600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5410200" y="6096000"/>
            <a:ext cx="45719" cy="304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5669281" y="6096000"/>
            <a:ext cx="45719" cy="30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593081" y="6096000"/>
            <a:ext cx="45719" cy="304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172200" y="6096000"/>
            <a:ext cx="45719" cy="3048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6659881" y="6096000"/>
            <a:ext cx="45719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7193281" y="6096000"/>
            <a:ext cx="45719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7040881" y="6096000"/>
            <a:ext cx="45719" cy="304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7345681" y="6096000"/>
            <a:ext cx="45719" cy="304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7726681" y="6096000"/>
            <a:ext cx="45719" cy="3048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8107681" y="6096000"/>
            <a:ext cx="45719" cy="304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8001000" y="6096000"/>
            <a:ext cx="45719" cy="304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8382000" y="6096000"/>
            <a:ext cx="45719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Down Arrow 71"/>
          <p:cNvSpPr/>
          <p:nvPr/>
        </p:nvSpPr>
        <p:spPr>
          <a:xfrm>
            <a:off x="6705600" y="5029200"/>
            <a:ext cx="457200" cy="914400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Operator - Crossover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51037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Benefits of Crossover</a:t>
            </a:r>
          </a:p>
          <a:p>
            <a:pPr lvl="1"/>
            <a:r>
              <a:rPr lang="en-US" dirty="0" smtClean="0"/>
              <a:t>Aid the search for elites</a:t>
            </a:r>
          </a:p>
          <a:p>
            <a:pPr lvl="1"/>
            <a:r>
              <a:rPr lang="en-US" dirty="0" smtClean="0"/>
              <a:t>Optimize the search by keeping the optimal folding segments</a:t>
            </a:r>
          </a:p>
          <a:p>
            <a:r>
              <a:rPr lang="en-US" dirty="0" smtClean="0"/>
              <a:t>Crossover </a:t>
            </a:r>
            <a:r>
              <a:rPr lang="en-US" dirty="0" smtClean="0"/>
              <a:t>Operator</a:t>
            </a:r>
          </a:p>
          <a:p>
            <a:pPr lvl="1"/>
            <a:r>
              <a:rPr lang="en-US" dirty="0" smtClean="0"/>
              <a:t>Random 2-point Crossover – randomly exchange between parents 2 angles at a time</a:t>
            </a:r>
          </a:p>
          <a:p>
            <a:pPr lvl="1"/>
            <a:r>
              <a:rPr lang="en-US" dirty="0" smtClean="0"/>
              <a:t>Multiple Entries Crossover – multiple random exchange</a:t>
            </a:r>
          </a:p>
          <a:p>
            <a:pPr lvl="1"/>
            <a:endParaRPr lang="en-U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4800600" y="1905000"/>
            <a:ext cx="30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19812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00600" y="22098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800600" y="25146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0600" y="27432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00600" y="32004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57800" y="1905000"/>
            <a:ext cx="30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257800" y="19812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257800" y="22098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257800" y="25146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257800" y="27432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257800" y="32004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5791200" y="2438400"/>
            <a:ext cx="838200" cy="304800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781800" y="1905000"/>
            <a:ext cx="30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781800" y="19812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781800" y="22098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781800" y="25146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781800" y="27432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781800" y="32004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239000" y="1905000"/>
            <a:ext cx="30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7239000" y="19812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239000" y="22098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239000" y="25146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239000" y="27432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239000" y="32004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696200" y="1905000"/>
            <a:ext cx="30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696200" y="19812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696200" y="22098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696200" y="25146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696200" y="27432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696200" y="32004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8153400" y="1905000"/>
            <a:ext cx="30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8153400" y="19812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8153400" y="22098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8153400" y="25146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8153400" y="2743200"/>
            <a:ext cx="304800" cy="76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8153400" y="32004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Arrow 50"/>
          <p:cNvSpPr/>
          <p:nvPr/>
        </p:nvSpPr>
        <p:spPr>
          <a:xfrm>
            <a:off x="5638800" y="4495800"/>
            <a:ext cx="533400" cy="304800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724400" y="4114800"/>
            <a:ext cx="3048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724400" y="41910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724400" y="4419600"/>
            <a:ext cx="3048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724400" y="44958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724400" y="48768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724400" y="5105400"/>
            <a:ext cx="304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181600" y="41148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5181600" y="4191000"/>
            <a:ext cx="304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5181600" y="44196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5181600" y="4495800"/>
            <a:ext cx="3048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181600" y="4876800"/>
            <a:ext cx="304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5181600" y="5105400"/>
            <a:ext cx="3048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 rot="3598092">
            <a:off x="6337198" y="4151582"/>
            <a:ext cx="3048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 rot="19419932">
            <a:off x="6576028" y="4037245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 rot="3598092">
            <a:off x="6205259" y="4227708"/>
            <a:ext cx="3048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 rot="3598092">
            <a:off x="6413398" y="4456381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 rot="3598092">
            <a:off x="6195029" y="4875445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 rot="3598092">
            <a:off x="6293983" y="4970750"/>
            <a:ext cx="304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 rot="6324889">
            <a:off x="6794398" y="4151582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 rot="3598092">
            <a:off x="6347428" y="4265845"/>
            <a:ext cx="304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 rot="20967155">
            <a:off x="6129058" y="4303909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 rot="3598092">
            <a:off x="6489599" y="4532581"/>
            <a:ext cx="3048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 rot="3598092">
            <a:off x="6652229" y="4875445"/>
            <a:ext cx="304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 rot="6175754">
            <a:off x="6522583" y="5123150"/>
            <a:ext cx="3048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ight Arrow 78"/>
          <p:cNvSpPr/>
          <p:nvPr/>
        </p:nvSpPr>
        <p:spPr>
          <a:xfrm>
            <a:off x="7086600" y="4572000"/>
            <a:ext cx="533400" cy="304800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7696200" y="4114800"/>
            <a:ext cx="3048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8153400" y="41910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7696200" y="4419600"/>
            <a:ext cx="3048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610600" y="44958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7696200" y="48768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153400" y="5105400"/>
            <a:ext cx="304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153400" y="41148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7696200" y="4191000"/>
            <a:ext cx="304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8153400" y="44196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7696200" y="4495800"/>
            <a:ext cx="3048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8153400" y="4876800"/>
            <a:ext cx="304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7696200" y="5105400"/>
            <a:ext cx="3048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8610600" y="41148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8610600" y="4191000"/>
            <a:ext cx="304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8610600" y="4419600"/>
            <a:ext cx="3048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8153400" y="4495800"/>
            <a:ext cx="30480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8610600" y="4876800"/>
            <a:ext cx="304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8610600" y="5105400"/>
            <a:ext cx="304800" cy="457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Operator - Crossover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951037"/>
            <a:ext cx="5900617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Crossover Operator</a:t>
            </a:r>
          </a:p>
          <a:p>
            <a:pPr lvl="1"/>
            <a:r>
              <a:rPr lang="en-US" dirty="0" smtClean="0"/>
              <a:t>Blending </a:t>
            </a:r>
          </a:p>
          <a:p>
            <a:pPr lvl="1">
              <a:buNone/>
            </a:pPr>
            <a:r>
              <a:rPr lang="en-US" i="1" dirty="0" err="1" smtClean="0"/>
              <a:t>P</a:t>
            </a:r>
            <a:r>
              <a:rPr lang="en-US" i="1" baseline="-25000" dirty="0" err="1" smtClean="0"/>
              <a:t>offspring</a:t>
            </a:r>
            <a:r>
              <a:rPr lang="en-US" i="1" dirty="0" smtClean="0"/>
              <a:t> = a</a:t>
            </a:r>
            <a:r>
              <a:rPr lang="en-US" i="1" dirty="0" smtClean="0"/>
              <a:t>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mother</a:t>
            </a:r>
            <a:r>
              <a:rPr lang="en-US" i="1" dirty="0" smtClean="0"/>
              <a:t> +(1-a)</a:t>
            </a:r>
            <a:r>
              <a:rPr lang="en-US" i="1" dirty="0" smtClean="0"/>
              <a:t>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father</a:t>
            </a:r>
            <a:endParaRPr lang="en-US" i="1" dirty="0" smtClean="0"/>
          </a:p>
        </p:txBody>
      </p:sp>
      <p:sp>
        <p:nvSpPr>
          <p:cNvPr id="132" name="Rectangle 131"/>
          <p:cNvSpPr/>
          <p:nvPr/>
        </p:nvSpPr>
        <p:spPr>
          <a:xfrm>
            <a:off x="4910330" y="4361993"/>
            <a:ext cx="304800" cy="14478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4910330" y="4742993"/>
            <a:ext cx="304800" cy="76200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4910330" y="4895393"/>
            <a:ext cx="304800" cy="76200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4910330" y="5200193"/>
            <a:ext cx="304800" cy="76200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4910330" y="5352593"/>
            <a:ext cx="304800" cy="76200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4910330" y="5657393"/>
            <a:ext cx="304800" cy="76200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5367530" y="4361993"/>
            <a:ext cx="304800" cy="14478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5367530" y="5047793"/>
            <a:ext cx="304800" cy="762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5367530" y="5200193"/>
            <a:ext cx="304800" cy="762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5367530" y="5352593"/>
            <a:ext cx="304800" cy="762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5367530" y="5504993"/>
            <a:ext cx="304800" cy="762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5367530" y="5657393"/>
            <a:ext cx="304800" cy="762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ight Arrow 143"/>
          <p:cNvSpPr/>
          <p:nvPr/>
        </p:nvSpPr>
        <p:spPr>
          <a:xfrm>
            <a:off x="5900930" y="4895393"/>
            <a:ext cx="838200" cy="304800"/>
          </a:xfrm>
          <a:prstGeom prst="rightArrow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6891530" y="4361993"/>
            <a:ext cx="304800" cy="14478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6891530" y="5047793"/>
            <a:ext cx="304800" cy="76200"/>
          </a:xfrm>
          <a:prstGeom prst="rect">
            <a:avLst/>
          </a:prstGeom>
          <a:solidFill>
            <a:srgbClr val="7D007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6891530" y="5200193"/>
            <a:ext cx="304800" cy="76200"/>
          </a:xfrm>
          <a:prstGeom prst="rect">
            <a:avLst/>
          </a:prstGeom>
          <a:solidFill>
            <a:srgbClr val="9600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6891530" y="5352593"/>
            <a:ext cx="304800" cy="76200"/>
          </a:xfrm>
          <a:prstGeom prst="rect">
            <a:avLst/>
          </a:prstGeom>
          <a:solidFill>
            <a:srgbClr val="3200C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6891530" y="5504993"/>
            <a:ext cx="304800" cy="76200"/>
          </a:xfrm>
          <a:prstGeom prst="rect">
            <a:avLst/>
          </a:prstGeom>
          <a:solidFill>
            <a:srgbClr val="AF004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6891530" y="5657393"/>
            <a:ext cx="304800" cy="76200"/>
          </a:xfrm>
          <a:prstGeom prst="rect">
            <a:avLst/>
          </a:prstGeom>
          <a:solidFill>
            <a:srgbClr val="7D007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4910330" y="5047793"/>
            <a:ext cx="304800" cy="76200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4910330" y="5504993"/>
            <a:ext cx="304800" cy="76200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4910330" y="4590593"/>
            <a:ext cx="304800" cy="76200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4910330" y="4438193"/>
            <a:ext cx="304800" cy="76200"/>
          </a:xfrm>
          <a:prstGeom prst="rect">
            <a:avLst/>
          </a:prstGeom>
          <a:solidFill>
            <a:srgbClr val="00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5367530" y="4895393"/>
            <a:ext cx="304800" cy="762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5367530" y="4742993"/>
            <a:ext cx="304800" cy="762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5367530" y="4590593"/>
            <a:ext cx="304800" cy="762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5367530" y="4438193"/>
            <a:ext cx="304800" cy="762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6891530" y="4895393"/>
            <a:ext cx="304800" cy="76200"/>
          </a:xfrm>
          <a:prstGeom prst="rect">
            <a:avLst/>
          </a:prstGeom>
          <a:solidFill>
            <a:srgbClr val="4B00A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6891530" y="4742993"/>
            <a:ext cx="304800" cy="76200"/>
          </a:xfrm>
          <a:prstGeom prst="rect">
            <a:avLst/>
          </a:prstGeom>
          <a:solidFill>
            <a:srgbClr val="C8003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6891530" y="4590593"/>
            <a:ext cx="304800" cy="76200"/>
          </a:xfrm>
          <a:prstGeom prst="rect">
            <a:avLst/>
          </a:prstGeom>
          <a:solidFill>
            <a:srgbClr val="7D007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6891530" y="4438193"/>
            <a:ext cx="304800" cy="76200"/>
          </a:xfrm>
          <a:prstGeom prst="rect">
            <a:avLst/>
          </a:prstGeom>
          <a:solidFill>
            <a:srgbClr val="64009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0" y="3371393"/>
            <a:ext cx="4695825" cy="371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9" grpId="0" animBg="1"/>
      <p:bldP spid="160" grpId="0" animBg="1"/>
      <p:bldP spid="161" grpId="0" animBg="1"/>
      <p:bldP spid="1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Operator -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Benefits of Selection</a:t>
            </a:r>
          </a:p>
          <a:p>
            <a:pPr lvl="1"/>
            <a:r>
              <a:rPr lang="en-US" dirty="0" smtClean="0"/>
              <a:t>Aid the Elitism Search</a:t>
            </a:r>
          </a:p>
          <a:p>
            <a:r>
              <a:rPr lang="en-US" dirty="0" smtClean="0"/>
              <a:t>Selection </a:t>
            </a:r>
            <a:r>
              <a:rPr lang="en-US" dirty="0" smtClean="0"/>
              <a:t>Operator</a:t>
            </a:r>
          </a:p>
          <a:p>
            <a:pPr lvl="1"/>
            <a:r>
              <a:rPr lang="en-US" dirty="0" smtClean="0"/>
              <a:t>Ranked Selection – higher the rank higher the probability of being chosen</a:t>
            </a:r>
          </a:p>
          <a:p>
            <a:pPr lvl="1"/>
            <a:endParaRPr lang="en-US" dirty="0" smtClean="0"/>
          </a:p>
        </p:txBody>
      </p:sp>
      <p:grpSp>
        <p:nvGrpSpPr>
          <p:cNvPr id="82" name="Group 81"/>
          <p:cNvGrpSpPr/>
          <p:nvPr/>
        </p:nvGrpSpPr>
        <p:grpSpPr>
          <a:xfrm>
            <a:off x="5410200" y="2667000"/>
            <a:ext cx="2590800" cy="2515394"/>
            <a:chOff x="5410200" y="2667000"/>
            <a:chExt cx="2590800" cy="2515394"/>
          </a:xfrm>
        </p:grpSpPr>
        <p:sp>
          <p:nvSpPr>
            <p:cNvPr id="74" name="Oval 73"/>
            <p:cNvSpPr/>
            <p:nvPr/>
          </p:nvSpPr>
          <p:spPr>
            <a:xfrm>
              <a:off x="5410200" y="2667000"/>
              <a:ext cx="2590800" cy="2514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/>
            <p:cNvCxnSpPr>
              <a:stCxn id="74" idx="0"/>
              <a:endCxn id="74" idx="4"/>
            </p:cNvCxnSpPr>
            <p:nvPr/>
          </p:nvCxnSpPr>
          <p:spPr>
            <a:xfrm rot="16200000" flipH="1">
              <a:off x="5448300" y="3924300"/>
              <a:ext cx="2514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4" idx="1"/>
              <a:endCxn id="74" idx="5"/>
            </p:cNvCxnSpPr>
            <p:nvPr/>
          </p:nvCxnSpPr>
          <p:spPr>
            <a:xfrm rot="16200000" flipH="1">
              <a:off x="5816554" y="3008314"/>
              <a:ext cx="1778092" cy="18319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74" idx="3"/>
            </p:cNvCxnSpPr>
            <p:nvPr/>
          </p:nvCxnSpPr>
          <p:spPr>
            <a:xfrm rot="5400000" flipH="1" flipV="1">
              <a:off x="5784034" y="3891780"/>
              <a:ext cx="927146" cy="91598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4-Point Star 82"/>
          <p:cNvSpPr/>
          <p:nvPr/>
        </p:nvSpPr>
        <p:spPr>
          <a:xfrm>
            <a:off x="6400800" y="32766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4-Point Star 83"/>
          <p:cNvSpPr/>
          <p:nvPr/>
        </p:nvSpPr>
        <p:spPr>
          <a:xfrm>
            <a:off x="6858000" y="32766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4-Point Star 84"/>
          <p:cNvSpPr/>
          <p:nvPr/>
        </p:nvSpPr>
        <p:spPr>
          <a:xfrm>
            <a:off x="7086600" y="34290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4-Point Star 85"/>
          <p:cNvSpPr/>
          <p:nvPr/>
        </p:nvSpPr>
        <p:spPr>
          <a:xfrm>
            <a:off x="6096000" y="37338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4-Point Star 86"/>
          <p:cNvSpPr/>
          <p:nvPr/>
        </p:nvSpPr>
        <p:spPr>
          <a:xfrm>
            <a:off x="6781800" y="41148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4-Point Star 87"/>
          <p:cNvSpPr/>
          <p:nvPr/>
        </p:nvSpPr>
        <p:spPr>
          <a:xfrm>
            <a:off x="7086600" y="38100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4-Point Star 88"/>
          <p:cNvSpPr/>
          <p:nvPr/>
        </p:nvSpPr>
        <p:spPr>
          <a:xfrm>
            <a:off x="6858000" y="36576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4-Point Star 89"/>
          <p:cNvSpPr/>
          <p:nvPr/>
        </p:nvSpPr>
        <p:spPr>
          <a:xfrm>
            <a:off x="6400800" y="45720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4-Point Star 90"/>
          <p:cNvSpPr/>
          <p:nvPr/>
        </p:nvSpPr>
        <p:spPr>
          <a:xfrm>
            <a:off x="7315200" y="35814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4-Point Star 91"/>
          <p:cNvSpPr/>
          <p:nvPr/>
        </p:nvSpPr>
        <p:spPr>
          <a:xfrm>
            <a:off x="6324600" y="3886200"/>
            <a:ext cx="152400" cy="152400"/>
          </a:xfrm>
          <a:prstGeom prst="star4">
            <a:avLst/>
          </a:prstGeom>
          <a:solidFill>
            <a:srgbClr val="FF0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7620000" y="2438400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Higher rank or better fitness</a:t>
            </a:r>
            <a:endParaRPr lang="en-US" sz="1600" dirty="0"/>
          </a:p>
        </p:txBody>
      </p:sp>
      <p:sp>
        <p:nvSpPr>
          <p:cNvPr id="94" name="TextBox 93"/>
          <p:cNvSpPr txBox="1"/>
          <p:nvPr/>
        </p:nvSpPr>
        <p:spPr>
          <a:xfrm>
            <a:off x="5791200" y="5105400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Lower rank or worse fitness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3" grpId="1" animBg="1"/>
      <p:bldP spid="84" grpId="0" animBg="1"/>
      <p:bldP spid="84" grpId="1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Operator - Adaptation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Adaptation Operator</a:t>
            </a:r>
          </a:p>
          <a:p>
            <a:pPr lvl="1"/>
            <a:r>
              <a:rPr lang="en-US" dirty="0" smtClean="0"/>
              <a:t>Gradient search applied to each chromosome</a:t>
            </a:r>
          </a:p>
          <a:p>
            <a:r>
              <a:rPr lang="en-US" dirty="0" smtClean="0"/>
              <a:t>Benefits </a:t>
            </a:r>
            <a:r>
              <a:rPr lang="en-US" dirty="0" smtClean="0"/>
              <a:t>of Adaptation</a:t>
            </a:r>
          </a:p>
          <a:p>
            <a:pPr lvl="1"/>
            <a:r>
              <a:rPr lang="en-US" dirty="0" smtClean="0"/>
              <a:t>Provide the local minima search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Freeform 5"/>
          <p:cNvSpPr/>
          <p:nvPr/>
        </p:nvSpPr>
        <p:spPr>
          <a:xfrm>
            <a:off x="4528457" y="2090057"/>
            <a:ext cx="4299857" cy="3681186"/>
          </a:xfrm>
          <a:custGeom>
            <a:avLst/>
            <a:gdLst>
              <a:gd name="connsiteX0" fmla="*/ 0 w 4299857"/>
              <a:gd name="connsiteY0" fmla="*/ 239486 h 3681186"/>
              <a:gd name="connsiteX1" fmla="*/ 76200 w 4299857"/>
              <a:gd name="connsiteY1" fmla="*/ 892629 h 3681186"/>
              <a:gd name="connsiteX2" fmla="*/ 348343 w 4299857"/>
              <a:gd name="connsiteY2" fmla="*/ 805543 h 3681186"/>
              <a:gd name="connsiteX3" fmla="*/ 413657 w 4299857"/>
              <a:gd name="connsiteY3" fmla="*/ 1741714 h 3681186"/>
              <a:gd name="connsiteX4" fmla="*/ 685800 w 4299857"/>
              <a:gd name="connsiteY4" fmla="*/ 1545772 h 3681186"/>
              <a:gd name="connsiteX5" fmla="*/ 783772 w 4299857"/>
              <a:gd name="connsiteY5" fmla="*/ 2166257 h 3681186"/>
              <a:gd name="connsiteX6" fmla="*/ 1251857 w 4299857"/>
              <a:gd name="connsiteY6" fmla="*/ 2667000 h 3681186"/>
              <a:gd name="connsiteX7" fmla="*/ 1589314 w 4299857"/>
              <a:gd name="connsiteY7" fmla="*/ 2503714 h 3681186"/>
              <a:gd name="connsiteX8" fmla="*/ 1850572 w 4299857"/>
              <a:gd name="connsiteY8" fmla="*/ 3091543 h 3681186"/>
              <a:gd name="connsiteX9" fmla="*/ 2329543 w 4299857"/>
              <a:gd name="connsiteY9" fmla="*/ 3233057 h 3681186"/>
              <a:gd name="connsiteX10" fmla="*/ 2917372 w 4299857"/>
              <a:gd name="connsiteY10" fmla="*/ 3233057 h 3681186"/>
              <a:gd name="connsiteX11" fmla="*/ 3048000 w 4299857"/>
              <a:gd name="connsiteY11" fmla="*/ 3614057 h 3681186"/>
              <a:gd name="connsiteX12" fmla="*/ 3222172 w 4299857"/>
              <a:gd name="connsiteY12" fmla="*/ 2830286 h 3681186"/>
              <a:gd name="connsiteX13" fmla="*/ 3450772 w 4299857"/>
              <a:gd name="connsiteY13" fmla="*/ 2307772 h 3681186"/>
              <a:gd name="connsiteX14" fmla="*/ 3635829 w 4299857"/>
              <a:gd name="connsiteY14" fmla="*/ 2492829 h 3681186"/>
              <a:gd name="connsiteX15" fmla="*/ 3646714 w 4299857"/>
              <a:gd name="connsiteY15" fmla="*/ 1785257 h 3681186"/>
              <a:gd name="connsiteX16" fmla="*/ 3962400 w 4299857"/>
              <a:gd name="connsiteY16" fmla="*/ 1861457 h 3681186"/>
              <a:gd name="connsiteX17" fmla="*/ 3929743 w 4299857"/>
              <a:gd name="connsiteY17" fmla="*/ 881743 h 3681186"/>
              <a:gd name="connsiteX18" fmla="*/ 4191000 w 4299857"/>
              <a:gd name="connsiteY18" fmla="*/ 968829 h 3681186"/>
              <a:gd name="connsiteX19" fmla="*/ 4299857 w 4299857"/>
              <a:gd name="connsiteY19" fmla="*/ 0 h 3681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299857" h="3681186">
                <a:moveTo>
                  <a:pt x="0" y="239486"/>
                </a:moveTo>
                <a:cubicBezTo>
                  <a:pt x="9071" y="518886"/>
                  <a:pt x="18143" y="798286"/>
                  <a:pt x="76200" y="892629"/>
                </a:cubicBezTo>
                <a:cubicBezTo>
                  <a:pt x="134257" y="986972"/>
                  <a:pt x="292100" y="664029"/>
                  <a:pt x="348343" y="805543"/>
                </a:cubicBezTo>
                <a:cubicBezTo>
                  <a:pt x="404586" y="947057"/>
                  <a:pt x="357414" y="1618343"/>
                  <a:pt x="413657" y="1741714"/>
                </a:cubicBezTo>
                <a:cubicBezTo>
                  <a:pt x="469900" y="1865085"/>
                  <a:pt x="624114" y="1475015"/>
                  <a:pt x="685800" y="1545772"/>
                </a:cubicBezTo>
                <a:cubicBezTo>
                  <a:pt x="747486" y="1616529"/>
                  <a:pt x="689429" y="1979386"/>
                  <a:pt x="783772" y="2166257"/>
                </a:cubicBezTo>
                <a:cubicBezTo>
                  <a:pt x="878115" y="2353128"/>
                  <a:pt x="1117600" y="2610757"/>
                  <a:pt x="1251857" y="2667000"/>
                </a:cubicBezTo>
                <a:cubicBezTo>
                  <a:pt x="1386114" y="2723243"/>
                  <a:pt x="1489528" y="2432957"/>
                  <a:pt x="1589314" y="2503714"/>
                </a:cubicBezTo>
                <a:cubicBezTo>
                  <a:pt x="1689100" y="2574471"/>
                  <a:pt x="1727201" y="2969986"/>
                  <a:pt x="1850572" y="3091543"/>
                </a:cubicBezTo>
                <a:cubicBezTo>
                  <a:pt x="1973943" y="3213100"/>
                  <a:pt x="2151743" y="3209471"/>
                  <a:pt x="2329543" y="3233057"/>
                </a:cubicBezTo>
                <a:cubicBezTo>
                  <a:pt x="2507343" y="3256643"/>
                  <a:pt x="2797629" y="3169557"/>
                  <a:pt x="2917372" y="3233057"/>
                </a:cubicBezTo>
                <a:cubicBezTo>
                  <a:pt x="3037115" y="3296557"/>
                  <a:pt x="2997200" y="3681186"/>
                  <a:pt x="3048000" y="3614057"/>
                </a:cubicBezTo>
                <a:cubicBezTo>
                  <a:pt x="3098800" y="3546929"/>
                  <a:pt x="3155043" y="3048000"/>
                  <a:pt x="3222172" y="2830286"/>
                </a:cubicBezTo>
                <a:cubicBezTo>
                  <a:pt x="3289301" y="2612572"/>
                  <a:pt x="3381829" y="2364015"/>
                  <a:pt x="3450772" y="2307772"/>
                </a:cubicBezTo>
                <a:cubicBezTo>
                  <a:pt x="3519715" y="2251529"/>
                  <a:pt x="3603172" y="2579915"/>
                  <a:pt x="3635829" y="2492829"/>
                </a:cubicBezTo>
                <a:cubicBezTo>
                  <a:pt x="3668486" y="2405743"/>
                  <a:pt x="3592286" y="1890486"/>
                  <a:pt x="3646714" y="1785257"/>
                </a:cubicBezTo>
                <a:cubicBezTo>
                  <a:pt x="3701143" y="1680028"/>
                  <a:pt x="3915229" y="2012043"/>
                  <a:pt x="3962400" y="1861457"/>
                </a:cubicBezTo>
                <a:cubicBezTo>
                  <a:pt x="4009571" y="1710871"/>
                  <a:pt x="3891643" y="1030514"/>
                  <a:pt x="3929743" y="881743"/>
                </a:cubicBezTo>
                <a:cubicBezTo>
                  <a:pt x="3967843" y="732972"/>
                  <a:pt x="4129314" y="1115786"/>
                  <a:pt x="4191000" y="968829"/>
                </a:cubicBezTo>
                <a:cubicBezTo>
                  <a:pt x="4252686" y="821872"/>
                  <a:pt x="4276271" y="410936"/>
                  <a:pt x="4299857" y="0"/>
                </a:cubicBezTo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2514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876800" y="2971800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42514" y="4038600"/>
            <a:ext cx="76200" cy="76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400300" y="4076700"/>
            <a:ext cx="419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495800" y="6019800"/>
            <a:ext cx="464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772400" y="4724400"/>
            <a:ext cx="76200" cy="7620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39 0.02014 0.00296 0.04028 0.00487 0.05231 C 0.00678 0.06435 0.00938 0.06852 0.01198 0.07291 " pathEditMode="relative" ptsTypes="a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81481E-6 C 0.00018 0.03473 0.00035 0.06968 0.00226 0.09051 C 0.00417 0.11135 0.01007 0.12037 0.01181 0.12547 " pathEditMode="relative" ptsTypes="a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73 0.02199 0.00347 0.04421 0.00364 0.05717 C 0.00382 0.07014 0.00243 0.07384 0.00121 0.07778 " pathEditMode="relative" ptsTypes="a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 0.01296 -0.00782 0.02592 -0.01077 0.04305 C -0.01372 0.06018 -0.01563 0.08773 -0.01789 0.10324 C -0.02014 0.11875 -0.02205 0.12755 -0.02396 0.13657 " pathEditMode="relative" ptsTypes="aaaA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 animBg="1"/>
      <p:bldP spid="9" grpId="1" animBg="1"/>
      <p:bldP spid="11" grpId="0" animBg="1"/>
      <p:bldP spid="11" grpId="1" animBg="1"/>
      <p:bldP spid="17" grpId="0" animBg="1"/>
      <p:bldP spid="1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5374</TotalTime>
  <Words>212</Words>
  <Application>Microsoft Office PowerPoint</Application>
  <PresentationFormat>On-screen Show (4:3)</PresentationFormat>
  <Paragraphs>43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Genetic Algorithm</vt:lpstr>
      <vt:lpstr>Genetic Operator - Mutation</vt:lpstr>
      <vt:lpstr>Genetic Operator - Crossover</vt:lpstr>
      <vt:lpstr>Genetic Operator - Crossover</vt:lpstr>
      <vt:lpstr>Genetic Operator - Selection</vt:lpstr>
      <vt:lpstr>Genetic Operator - Adaptation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Folding Prediction</dc:title>
  <dc:creator>Bagajewicz, Miguel J.</dc:creator>
  <cp:lastModifiedBy>baga0791</cp:lastModifiedBy>
  <cp:revision>197</cp:revision>
  <dcterms:created xsi:type="dcterms:W3CDTF">2006-08-16T00:00:00Z</dcterms:created>
  <dcterms:modified xsi:type="dcterms:W3CDTF">2011-04-14T19:56:39Z</dcterms:modified>
</cp:coreProperties>
</file>