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3"/>
  </p:notes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13" r:id="rId23"/>
    <p:sldId id="277" r:id="rId24"/>
    <p:sldId id="278" r:id="rId25"/>
    <p:sldId id="279" r:id="rId26"/>
    <p:sldId id="314" r:id="rId27"/>
    <p:sldId id="280" r:id="rId28"/>
    <p:sldId id="281" r:id="rId29"/>
    <p:sldId id="282" r:id="rId30"/>
    <p:sldId id="342" r:id="rId31"/>
    <p:sldId id="343" r:id="rId32"/>
    <p:sldId id="315" r:id="rId33"/>
    <p:sldId id="344" r:id="rId34"/>
    <p:sldId id="345" r:id="rId35"/>
    <p:sldId id="346" r:id="rId36"/>
    <p:sldId id="347" r:id="rId37"/>
    <p:sldId id="283" r:id="rId38"/>
    <p:sldId id="296" r:id="rId39"/>
    <p:sldId id="297" r:id="rId40"/>
    <p:sldId id="298" r:id="rId41"/>
    <p:sldId id="299" r:id="rId42"/>
    <p:sldId id="300" r:id="rId43"/>
    <p:sldId id="301" r:id="rId44"/>
    <p:sldId id="302" r:id="rId45"/>
    <p:sldId id="303" r:id="rId46"/>
    <p:sldId id="304" r:id="rId47"/>
    <p:sldId id="305" r:id="rId48"/>
    <p:sldId id="306" r:id="rId49"/>
    <p:sldId id="341" r:id="rId50"/>
    <p:sldId id="307" r:id="rId51"/>
    <p:sldId id="308" r:id="rId52"/>
    <p:sldId id="309" r:id="rId53"/>
    <p:sldId id="310" r:id="rId54"/>
    <p:sldId id="311" r:id="rId55"/>
    <p:sldId id="312" r:id="rId56"/>
    <p:sldId id="329" r:id="rId57"/>
    <p:sldId id="330" r:id="rId58"/>
    <p:sldId id="331" r:id="rId59"/>
    <p:sldId id="332" r:id="rId60"/>
    <p:sldId id="333" r:id="rId61"/>
    <p:sldId id="334" r:id="rId62"/>
    <p:sldId id="335" r:id="rId63"/>
    <p:sldId id="336" r:id="rId64"/>
    <p:sldId id="337" r:id="rId65"/>
    <p:sldId id="338" r:id="rId66"/>
    <p:sldId id="328" r:id="rId67"/>
    <p:sldId id="339" r:id="rId68"/>
    <p:sldId id="340" r:id="rId69"/>
    <p:sldId id="284" r:id="rId70"/>
    <p:sldId id="285" r:id="rId71"/>
    <p:sldId id="286" r:id="rId72"/>
    <p:sldId id="287" r:id="rId73"/>
    <p:sldId id="288" r:id="rId74"/>
    <p:sldId id="289" r:id="rId75"/>
    <p:sldId id="326" r:id="rId76"/>
    <p:sldId id="290" r:id="rId77"/>
    <p:sldId id="327" r:id="rId78"/>
    <p:sldId id="291" r:id="rId79"/>
    <p:sldId id="293" r:id="rId80"/>
    <p:sldId id="294" r:id="rId81"/>
    <p:sldId id="295" r:id="rId82"/>
  </p:sldIdLst>
  <p:sldSz cx="9144000" cy="6858000" type="screen4x3"/>
  <p:notesSz cx="6858000" cy="9144000"/>
  <p:custDataLst>
    <p:tags r:id="rId8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2" d="100"/>
          <a:sy n="62" d="100"/>
        </p:scale>
        <p:origin x="-1258" y="-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80335-D31C-4E8B-BEF9-F563B901B3A6}" type="datetimeFigureOut">
              <a:rPr lang="en-US" smtClean="0"/>
              <a:t>10/11/2014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D9013-9819-488F-9EC2-B38073FA7547}" type="slidenum">
              <a:rPr lang="en-US" smtClean="0"/>
              <a:t>‹#›</a:t>
            </a:fld>
            <a:endParaRPr lang="en-US"/>
          </a:p>
        </p:txBody>
      </p:sp>
    </p:spTree>
    <p:extLst>
      <p:ext uri="{BB962C8B-B14F-4D97-AF65-F5344CB8AC3E}">
        <p14:creationId xmlns:p14="http://schemas.microsoft.com/office/powerpoint/2010/main" val="23593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 would like to do a group juggling</a:t>
            </a:r>
            <a:r>
              <a:rPr lang="en-US" baseline="0" dirty="0" smtClean="0"/>
              <a:t> exercise here…maybe with candy, maybe with beanbags…I can bring the stuff.  Will make a neat point…</a:t>
            </a:r>
            <a:endParaRPr lang="en-US" dirty="0"/>
          </a:p>
        </p:txBody>
      </p:sp>
      <p:sp>
        <p:nvSpPr>
          <p:cNvPr id="4" name="Slide Number Placeholder 3"/>
          <p:cNvSpPr>
            <a:spLocks noGrp="1"/>
          </p:cNvSpPr>
          <p:nvPr>
            <p:ph type="sldNum" sz="quarter" idx="10"/>
          </p:nvPr>
        </p:nvSpPr>
        <p:spPr/>
        <p:txBody>
          <a:bodyPr/>
          <a:lstStyle/>
          <a:p>
            <a:pPr>
              <a:defRPr/>
            </a:pPr>
            <a:fld id="{1863DE1D-911C-4365-9B32-EDCA12498D45}" type="slidenum">
              <a:rPr lang="en-US" smtClean="0"/>
              <a:pPr>
                <a:defRPr/>
              </a:pPr>
              <a:t>7</a:t>
            </a:fld>
            <a:endParaRPr lang="en-US"/>
          </a:p>
        </p:txBody>
      </p:sp>
      <p:sp>
        <p:nvSpPr>
          <p:cNvPr id="5" name="Footer Placeholder 4"/>
          <p:cNvSpPr>
            <a:spLocks noGrp="1"/>
          </p:cNvSpPr>
          <p:nvPr>
            <p:ph type="ftr" sz="quarter" idx="11"/>
          </p:nvPr>
        </p:nvSpPr>
        <p:spPr/>
        <p:txBody>
          <a:bodyPr/>
          <a:lstStyle/>
          <a:p>
            <a:r>
              <a:rPr lang="en-US" smtClean="0"/>
              <a:t>DD Class.March 27, 2013LS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provide ideas and examples</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A98D9013-9819-488F-9EC2-B38073FA7547}" type="slidenum">
              <a:rPr lang="en-US" smtClean="0"/>
              <a:t>32</a:t>
            </a:fld>
            <a:endParaRPr lang="en-US"/>
          </a:p>
        </p:txBody>
      </p:sp>
    </p:spTree>
    <p:extLst>
      <p:ext uri="{BB962C8B-B14F-4D97-AF65-F5344CB8AC3E}">
        <p14:creationId xmlns:p14="http://schemas.microsoft.com/office/powerpoint/2010/main" val="365370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Screen shot – These should have been some of Jessie’s postsecondary goals…she states them now.</a:t>
            </a:r>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34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EA906E3-E70B-BA4D-9136-4B2A1F5C8C49}" type="slidenum">
              <a:rPr lang="en-US">
                <a:latin typeface="Times" pitchFamily="-65" charset="0"/>
                <a:ea typeface="ＭＳ Ｐゴシック" pitchFamily="-65" charset="-128"/>
                <a:cs typeface="ＭＳ Ｐゴシック" pitchFamily="-65" charset="-128"/>
              </a:rPr>
              <a:pPr/>
              <a:t>38</a:t>
            </a:fld>
            <a:endParaRPr lang="en-US" dirty="0">
              <a:latin typeface="Times" pitchFamily="-65" charset="0"/>
              <a:ea typeface="ＭＳ Ｐゴシック" pitchFamily="-65" charset="-128"/>
              <a:cs typeface="ＭＳ Ｐゴシック" pitchFamily="-65"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latin typeface="Times" pitchFamily="-65" charset="0"/>
                <a:ea typeface="ＭＳ Ｐゴシック" pitchFamily="-65" charset="-128"/>
                <a:cs typeface="ＭＳ Ｐゴシック" pitchFamily="-65" charset="-128"/>
              </a:rPr>
              <a:t>I put</a:t>
            </a:r>
            <a:r>
              <a:rPr lang="en-US" baseline="0" dirty="0" smtClean="0">
                <a:latin typeface="Times" pitchFamily="-65" charset="0"/>
                <a:ea typeface="ＭＳ Ｐゴシック" pitchFamily="-65" charset="-128"/>
                <a:cs typeface="ＭＳ Ｐゴシック" pitchFamily="-65" charset="-128"/>
              </a:rPr>
              <a:t> some examples and names a number, but do not expect to have time to go through them…can urge audient to look through on their own. </a:t>
            </a:r>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731F408-5F3B-F648-B124-9CB3B74484FF}" type="slidenum">
              <a:rPr lang="en-US">
                <a:latin typeface="Times" pitchFamily="-65" charset="0"/>
                <a:ea typeface="ＭＳ Ｐゴシック" pitchFamily="-65" charset="-128"/>
                <a:cs typeface="ＭＳ Ｐゴシック" pitchFamily="-65" charset="-128"/>
              </a:rPr>
              <a:pPr/>
              <a:t>39</a:t>
            </a:fld>
            <a:endParaRPr lang="en-US" dirty="0">
              <a:latin typeface="Times" pitchFamily="-65" charset="0"/>
              <a:ea typeface="ＭＳ Ｐゴシック" pitchFamily="-65" charset="-128"/>
              <a:cs typeface="ＭＳ Ｐゴシック" pitchFamily="-65" charset="-128"/>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09A6363-4E7E-F744-AFA0-19160A7D5DE8}" type="slidenum">
              <a:rPr lang="en-US">
                <a:latin typeface="Times" pitchFamily="-65" charset="0"/>
                <a:ea typeface="ＭＳ Ｐゴシック" pitchFamily="-65" charset="-128"/>
                <a:cs typeface="ＭＳ Ｐゴシック" pitchFamily="-65" charset="-128"/>
              </a:rPr>
              <a:pPr/>
              <a:t>40</a:t>
            </a:fld>
            <a:endParaRPr lang="en-US" dirty="0">
              <a:latin typeface="Times" pitchFamily="-65" charset="0"/>
              <a:ea typeface="ＭＳ Ｐゴシック" pitchFamily="-65" charset="-128"/>
              <a:cs typeface="ＭＳ Ｐゴシック" pitchFamily="-65" charset="-128"/>
            </a:endParaRPr>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p:spPr>
        <p:txBody>
          <a:bodyPr/>
          <a:lstStyle/>
          <a:p>
            <a:pPr eaLnBrk="1" hangingPunct="1"/>
            <a:r>
              <a:rPr lang="en-US" dirty="0" smtClean="0">
                <a:latin typeface="Times" pitchFamily="-65" charset="0"/>
                <a:ea typeface="ＭＳ Ｐゴシック" pitchFamily="-65" charset="-128"/>
                <a:cs typeface="ＭＳ Ｐゴシック" pitchFamily="-65" charset="-128"/>
              </a:rPr>
              <a:t>Lauren,</a:t>
            </a:r>
            <a:r>
              <a:rPr lang="en-US" baseline="0" dirty="0" smtClean="0">
                <a:latin typeface="Times" pitchFamily="-65" charset="0"/>
                <a:ea typeface="ＭＳ Ｐゴシック" pitchFamily="-65" charset="-128"/>
                <a:cs typeface="ＭＳ Ｐゴシック" pitchFamily="-65" charset="-128"/>
              </a:rPr>
              <a:t> give a brief comment about the importance of addressing an INDEPENDENT LIVING GOAL for you while in high school.  Did you?</a:t>
            </a:r>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20FEB92-474C-024B-939A-8191BB49941A}" type="slidenum">
              <a:rPr lang="en-US">
                <a:latin typeface="Times" pitchFamily="-65" charset="0"/>
                <a:ea typeface="ＭＳ Ｐゴシック" pitchFamily="-65" charset="-128"/>
                <a:cs typeface="ＭＳ Ｐゴシック" pitchFamily="-65" charset="-128"/>
              </a:rPr>
              <a:pPr/>
              <a:t>41</a:t>
            </a:fld>
            <a:endParaRPr lang="en-US" dirty="0">
              <a:latin typeface="Times" pitchFamily="-65" charset="0"/>
              <a:ea typeface="ＭＳ Ｐゴシック" pitchFamily="-65" charset="-128"/>
              <a:cs typeface="ＭＳ Ｐゴシック" pitchFamily="-65" charset="-128"/>
            </a:endParaRPr>
          </a:p>
        </p:txBody>
      </p:sp>
      <p:sp>
        <p:nvSpPr>
          <p:cNvPr id="62467" name="Rectangle 1026"/>
          <p:cNvSpPr>
            <a:spLocks noGrp="1" noRot="1" noChangeAspect="1" noChangeArrowheads="1"/>
          </p:cNvSpPr>
          <p:nvPr>
            <p:ph type="sldImg"/>
          </p:nvPr>
        </p:nvSpPr>
        <p:spPr>
          <a:solidFill>
            <a:srgbClr val="FFFFFF"/>
          </a:solidFill>
          <a:ln/>
        </p:spPr>
      </p:sp>
      <p:sp>
        <p:nvSpPr>
          <p:cNvPr id="6246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2325408-534D-E34A-B15A-3762F33F61CB}" type="slidenum">
              <a:rPr lang="en-US">
                <a:latin typeface="Times" pitchFamily="-65" charset="0"/>
                <a:ea typeface="ＭＳ Ｐゴシック" pitchFamily="-65" charset="-128"/>
                <a:cs typeface="ＭＳ Ｐゴシック" pitchFamily="-65" charset="-128"/>
              </a:rPr>
              <a:pPr/>
              <a:t>42</a:t>
            </a:fld>
            <a:endParaRPr lang="en-US" dirty="0">
              <a:latin typeface="Times" pitchFamily="-65" charset="0"/>
              <a:ea typeface="ＭＳ Ｐゴシック" pitchFamily="-65" charset="-128"/>
              <a:cs typeface="ＭＳ Ｐゴシック" pitchFamily="-65"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EE88F02-DAE2-4346-92AF-FCBF59A1E255}" type="slidenum">
              <a:rPr lang="en-US">
                <a:latin typeface="Times" pitchFamily="-65" charset="0"/>
                <a:ea typeface="ＭＳ Ｐゴシック" pitchFamily="-65" charset="-128"/>
                <a:cs typeface="ＭＳ Ｐゴシック" pitchFamily="-65" charset="-128"/>
              </a:rPr>
              <a:pPr/>
              <a:t>43</a:t>
            </a:fld>
            <a:endParaRPr lang="en-US" dirty="0">
              <a:latin typeface="Times" pitchFamily="-65" charset="0"/>
              <a:ea typeface="ＭＳ Ｐゴシック" pitchFamily="-65" charset="-128"/>
              <a:cs typeface="ＭＳ Ｐゴシック" pitchFamily="-65"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44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D0E68D5-2392-B240-B25C-C75F8710CA79}" type="slidenum">
              <a:rPr lang="en-US">
                <a:latin typeface="Times" pitchFamily="-65" charset="0"/>
                <a:ea typeface="ＭＳ Ｐゴシック" pitchFamily="-65" charset="-128"/>
                <a:cs typeface="ＭＳ Ｐゴシック" pitchFamily="-65" charset="-128"/>
              </a:rPr>
              <a:pPr/>
              <a:t>47</a:t>
            </a:fld>
            <a:endParaRPr lang="en-US" dirty="0">
              <a:latin typeface="Times" pitchFamily="-65" charset="0"/>
              <a:ea typeface="ＭＳ Ｐゴシック" pitchFamily="-65" charset="-128"/>
              <a:cs typeface="ＭＳ Ｐゴシック" pitchFamily="-65"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are we talking about today?</a:t>
            </a:r>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8</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20FEB92-474C-024B-939A-8191BB49941A}" type="slidenum">
              <a:rPr lang="en-US">
                <a:latin typeface="Times" pitchFamily="-65" charset="0"/>
                <a:ea typeface="ＭＳ Ｐゴシック" pitchFamily="-65" charset="-128"/>
                <a:cs typeface="ＭＳ Ｐゴシック" pitchFamily="-65" charset="-128"/>
              </a:rPr>
              <a:pPr/>
              <a:t>48</a:t>
            </a:fld>
            <a:endParaRPr lang="en-US" dirty="0">
              <a:latin typeface="Times" pitchFamily="-65" charset="0"/>
              <a:ea typeface="ＭＳ Ｐゴシック" pitchFamily="-65" charset="-128"/>
              <a:cs typeface="ＭＳ Ｐゴシック" pitchFamily="-65" charset="-128"/>
            </a:endParaRPr>
          </a:p>
        </p:txBody>
      </p:sp>
      <p:sp>
        <p:nvSpPr>
          <p:cNvPr id="62467" name="Rectangle 1026"/>
          <p:cNvSpPr>
            <a:spLocks noGrp="1" noRot="1" noChangeAspect="1" noChangeArrowheads="1"/>
          </p:cNvSpPr>
          <p:nvPr>
            <p:ph type="sldImg"/>
          </p:nvPr>
        </p:nvSpPr>
        <p:spPr>
          <a:solidFill>
            <a:srgbClr val="FFFFFF"/>
          </a:solidFill>
          <a:ln/>
        </p:spPr>
      </p:sp>
      <p:sp>
        <p:nvSpPr>
          <p:cNvPr id="6246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00F2976-9DEB-3C49-BF7B-5B1187004ACD}" type="slidenum">
              <a:rPr lang="en-US">
                <a:latin typeface="Times" pitchFamily="-65" charset="0"/>
                <a:ea typeface="ＭＳ Ｐゴシック" pitchFamily="-65" charset="-128"/>
                <a:cs typeface="ＭＳ Ｐゴシック" pitchFamily="-65" charset="-128"/>
              </a:rPr>
              <a:pPr/>
              <a:t>50</a:t>
            </a:fld>
            <a:endParaRPr lang="en-US" dirty="0">
              <a:latin typeface="Times" pitchFamily="-65" charset="0"/>
              <a:ea typeface="ＭＳ Ｐゴシック" pitchFamily="-65" charset="-128"/>
              <a:cs typeface="ＭＳ Ｐゴシック" pitchFamily="-65" charset="-128"/>
            </a:endParaRP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4F1E5E8-A4C1-8D40-8AB1-01EB190FC574}" type="slidenum">
              <a:rPr lang="en-US">
                <a:latin typeface="Times" pitchFamily="-65" charset="0"/>
                <a:ea typeface="ＭＳ Ｐゴシック" pitchFamily="-65" charset="-128"/>
                <a:cs typeface="ＭＳ Ｐゴシック" pitchFamily="-65" charset="-128"/>
              </a:rPr>
              <a:pPr/>
              <a:t>53</a:t>
            </a:fld>
            <a:endParaRPr lang="en-US" dirty="0">
              <a:latin typeface="Times" pitchFamily="-65" charset="0"/>
              <a:ea typeface="ＭＳ Ｐゴシック" pitchFamily="-65" charset="-128"/>
              <a:cs typeface="ＭＳ Ｐゴシック" pitchFamily="-65" charset="-128"/>
            </a:endParaRPr>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CB582EF-D4F0-1E43-8B3B-B1577004C615}" type="slidenum">
              <a:rPr lang="en-US">
                <a:latin typeface="Times" pitchFamily="-65" charset="0"/>
                <a:ea typeface="ＭＳ Ｐゴシック" pitchFamily="-65" charset="-128"/>
                <a:cs typeface="ＭＳ Ｐゴシック" pitchFamily="-65" charset="-128"/>
              </a:rPr>
              <a:pPr/>
              <a:t>54</a:t>
            </a:fld>
            <a:endParaRPr lang="en-US" dirty="0">
              <a:latin typeface="Times" pitchFamily="-65" charset="0"/>
              <a:ea typeface="ＭＳ Ｐゴシック" pitchFamily="-65" charset="-128"/>
              <a:cs typeface="ＭＳ Ｐゴシック" pitchFamily="-65"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people apply one week and begin calling the VR office the next week asking if they are eligible.  According to their policy, VR has 90 days to determine eligibility.  If they wait 61 days, call me (Client Assistance Program), and I will get involved.  </a:t>
            </a:r>
            <a:endParaRPr lang="en-US" dirty="0"/>
          </a:p>
        </p:txBody>
      </p:sp>
      <p:sp>
        <p:nvSpPr>
          <p:cNvPr id="4" name="Slide Number Placeholder 3"/>
          <p:cNvSpPr>
            <a:spLocks noGrp="1"/>
          </p:cNvSpPr>
          <p:nvPr>
            <p:ph type="sldNum" sz="quarter" idx="10"/>
          </p:nvPr>
        </p:nvSpPr>
        <p:spPr/>
        <p:txBody>
          <a:bodyPr/>
          <a:lstStyle/>
          <a:p>
            <a:fld id="{6CEBB4E3-2DA7-4721-BE1F-56F2804C3C71}" type="slidenum">
              <a:rPr lang="en-US" smtClean="0"/>
              <a:pPr/>
              <a:t>58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6CB257-69D4-4C64-B60E-34E01AF1EB76}" type="slidenum">
              <a:rPr lang="en-US" altLang="en-US" smtClean="0"/>
              <a:pPr/>
              <a:t>59</a:t>
            </a:fld>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F7121ED-C1C7-4709-A10A-D4722BFE4F64}" type="slidenum">
              <a:rPr lang="en-US" altLang="en-US" smtClean="0"/>
              <a:pPr/>
              <a:t>60</a:t>
            </a:fld>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050763-6FA8-4F58-BCFF-78EF09560437}" type="slidenum">
              <a:rPr lang="en-US" altLang="en-US" smtClean="0"/>
              <a:pPr/>
              <a:t>61</a:t>
            </a:fld>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F01DA6-D9BE-4E13-9475-FF2E40622438}" type="slidenum">
              <a:rPr lang="en-US" altLang="en-US" smtClean="0"/>
              <a:pPr/>
              <a:t>62</a:t>
            </a:fld>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 the automated prompts giving the student’s address including zip code.  The caller will be routed to the nearest VR counselor with the name, address and phone number of that counselor.  Request an application for VR services be sent to the student’s home.  Complete that application and return it to the counselor.  Do this well in advance of the school Individual Education Plan (IEP).  You want to plan for the VR counselor to be at that IEP meeting if at all possible.  They need to be a part of the IEP Team. </a:t>
            </a:r>
            <a:endParaRPr lang="en-US" dirty="0"/>
          </a:p>
        </p:txBody>
      </p:sp>
      <p:sp>
        <p:nvSpPr>
          <p:cNvPr id="4" name="Slide Number Placeholder 3"/>
          <p:cNvSpPr>
            <a:spLocks noGrp="1"/>
          </p:cNvSpPr>
          <p:nvPr>
            <p:ph type="sldNum" sz="quarter" idx="10"/>
          </p:nvPr>
        </p:nvSpPr>
        <p:spPr/>
        <p:txBody>
          <a:bodyPr/>
          <a:lstStyle/>
          <a:p>
            <a:fld id="{6CEBB4E3-2DA7-4721-BE1F-56F2804C3C71}" type="slidenum">
              <a:rPr lang="en-US" smtClean="0"/>
              <a:pPr/>
              <a:t>63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9</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02756" indent="-270291">
              <a:defRPr>
                <a:solidFill>
                  <a:schemeClr val="tx1"/>
                </a:solidFill>
                <a:latin typeface="Tahoma" pitchFamily="34" charset="0"/>
              </a:defRPr>
            </a:lvl2pPr>
            <a:lvl3pPr marL="1081164" indent="-216233">
              <a:defRPr>
                <a:solidFill>
                  <a:schemeClr val="tx1"/>
                </a:solidFill>
                <a:latin typeface="Tahoma" pitchFamily="34" charset="0"/>
              </a:defRPr>
            </a:lvl3pPr>
            <a:lvl4pPr marL="1513629" indent="-216233">
              <a:defRPr>
                <a:solidFill>
                  <a:schemeClr val="tx1"/>
                </a:solidFill>
                <a:latin typeface="Tahoma" pitchFamily="34" charset="0"/>
              </a:defRPr>
            </a:lvl4pPr>
            <a:lvl5pPr marL="1946095" indent="-216233">
              <a:defRPr>
                <a:solidFill>
                  <a:schemeClr val="tx1"/>
                </a:solidFill>
                <a:latin typeface="Tahoma" pitchFamily="34" charset="0"/>
              </a:defRPr>
            </a:lvl5pPr>
            <a:lvl6pPr marL="2378560" indent="-216233" eaLnBrk="0" fontAlgn="base" hangingPunct="0">
              <a:spcBef>
                <a:spcPct val="0"/>
              </a:spcBef>
              <a:spcAft>
                <a:spcPct val="0"/>
              </a:spcAft>
              <a:defRPr>
                <a:solidFill>
                  <a:schemeClr val="tx1"/>
                </a:solidFill>
                <a:latin typeface="Tahoma" pitchFamily="34" charset="0"/>
              </a:defRPr>
            </a:lvl6pPr>
            <a:lvl7pPr marL="2811026" indent="-216233" eaLnBrk="0" fontAlgn="base" hangingPunct="0">
              <a:spcBef>
                <a:spcPct val="0"/>
              </a:spcBef>
              <a:spcAft>
                <a:spcPct val="0"/>
              </a:spcAft>
              <a:defRPr>
                <a:solidFill>
                  <a:schemeClr val="tx1"/>
                </a:solidFill>
                <a:latin typeface="Tahoma" pitchFamily="34" charset="0"/>
              </a:defRPr>
            </a:lvl7pPr>
            <a:lvl8pPr marL="3243491" indent="-216233" eaLnBrk="0" fontAlgn="base" hangingPunct="0">
              <a:spcBef>
                <a:spcPct val="0"/>
              </a:spcBef>
              <a:spcAft>
                <a:spcPct val="0"/>
              </a:spcAft>
              <a:defRPr>
                <a:solidFill>
                  <a:schemeClr val="tx1"/>
                </a:solidFill>
                <a:latin typeface="Tahoma" pitchFamily="34" charset="0"/>
              </a:defRPr>
            </a:lvl8pPr>
            <a:lvl9pPr marL="3675957" indent="-216233" eaLnBrk="0" fontAlgn="base" hangingPunct="0">
              <a:spcBef>
                <a:spcPct val="0"/>
              </a:spcBef>
              <a:spcAft>
                <a:spcPct val="0"/>
              </a:spcAft>
              <a:defRPr>
                <a:solidFill>
                  <a:schemeClr val="tx1"/>
                </a:solidFill>
                <a:latin typeface="Tahoma" pitchFamily="34" charset="0"/>
              </a:defRPr>
            </a:lvl9pPr>
          </a:lstStyle>
          <a:p>
            <a:fld id="{1D2A495A-7DF5-4AEF-8A87-8CAC5747AAB5}" type="slidenum">
              <a:rPr lang="en-US" altLang="en-US" smtClean="0">
                <a:latin typeface="Arial" charset="0"/>
              </a:rPr>
              <a:pPr/>
              <a:t>71</a:t>
            </a:fld>
            <a:endParaRPr lang="en-US"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02756" indent="-270291">
              <a:defRPr>
                <a:solidFill>
                  <a:schemeClr val="tx1"/>
                </a:solidFill>
                <a:latin typeface="Tahoma" pitchFamily="34" charset="0"/>
              </a:defRPr>
            </a:lvl2pPr>
            <a:lvl3pPr marL="1081164" indent="-216233">
              <a:defRPr>
                <a:solidFill>
                  <a:schemeClr val="tx1"/>
                </a:solidFill>
                <a:latin typeface="Tahoma" pitchFamily="34" charset="0"/>
              </a:defRPr>
            </a:lvl3pPr>
            <a:lvl4pPr marL="1513629" indent="-216233">
              <a:defRPr>
                <a:solidFill>
                  <a:schemeClr val="tx1"/>
                </a:solidFill>
                <a:latin typeface="Tahoma" pitchFamily="34" charset="0"/>
              </a:defRPr>
            </a:lvl4pPr>
            <a:lvl5pPr marL="1946095" indent="-216233">
              <a:defRPr>
                <a:solidFill>
                  <a:schemeClr val="tx1"/>
                </a:solidFill>
                <a:latin typeface="Tahoma" pitchFamily="34" charset="0"/>
              </a:defRPr>
            </a:lvl5pPr>
            <a:lvl6pPr marL="2378560" indent="-216233" eaLnBrk="0" fontAlgn="base" hangingPunct="0">
              <a:spcBef>
                <a:spcPct val="0"/>
              </a:spcBef>
              <a:spcAft>
                <a:spcPct val="0"/>
              </a:spcAft>
              <a:defRPr>
                <a:solidFill>
                  <a:schemeClr val="tx1"/>
                </a:solidFill>
                <a:latin typeface="Tahoma" pitchFamily="34" charset="0"/>
              </a:defRPr>
            </a:lvl6pPr>
            <a:lvl7pPr marL="2811026" indent="-216233" eaLnBrk="0" fontAlgn="base" hangingPunct="0">
              <a:spcBef>
                <a:spcPct val="0"/>
              </a:spcBef>
              <a:spcAft>
                <a:spcPct val="0"/>
              </a:spcAft>
              <a:defRPr>
                <a:solidFill>
                  <a:schemeClr val="tx1"/>
                </a:solidFill>
                <a:latin typeface="Tahoma" pitchFamily="34" charset="0"/>
              </a:defRPr>
            </a:lvl7pPr>
            <a:lvl8pPr marL="3243491" indent="-216233" eaLnBrk="0" fontAlgn="base" hangingPunct="0">
              <a:spcBef>
                <a:spcPct val="0"/>
              </a:spcBef>
              <a:spcAft>
                <a:spcPct val="0"/>
              </a:spcAft>
              <a:defRPr>
                <a:solidFill>
                  <a:schemeClr val="tx1"/>
                </a:solidFill>
                <a:latin typeface="Tahoma" pitchFamily="34" charset="0"/>
              </a:defRPr>
            </a:lvl8pPr>
            <a:lvl9pPr marL="3675957" indent="-216233" eaLnBrk="0" fontAlgn="base" hangingPunct="0">
              <a:spcBef>
                <a:spcPct val="0"/>
              </a:spcBef>
              <a:spcAft>
                <a:spcPct val="0"/>
              </a:spcAft>
              <a:defRPr>
                <a:solidFill>
                  <a:schemeClr val="tx1"/>
                </a:solidFill>
                <a:latin typeface="Tahoma" pitchFamily="34" charset="0"/>
              </a:defRPr>
            </a:lvl9pPr>
          </a:lstStyle>
          <a:p>
            <a:fld id="{32FF32EC-8B51-4CBE-8069-63AC17C995D4}" type="slidenum">
              <a:rPr lang="en-US" altLang="en-US" smtClean="0">
                <a:latin typeface="Arial" charset="0"/>
              </a:rPr>
              <a:pPr/>
              <a:t>73</a:t>
            </a:fld>
            <a:endParaRPr lang="en-US" alt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Helvetica Neue Light" charset="0"/>
                <a:ea typeface="Osaka" charset="0"/>
                <a:cs typeface="Osaka" charset="0"/>
              </a:defRPr>
            </a:lvl1pPr>
            <a:lvl2pPr marL="8166700" indent="-8068265" eaLnBrk="0" hangingPunct="0">
              <a:defRPr sz="500">
                <a:solidFill>
                  <a:schemeClr val="tx1"/>
                </a:solidFill>
                <a:latin typeface="Helvetica Neue Light" charset="0"/>
                <a:ea typeface="Osaka" charset="0"/>
                <a:cs typeface="Osaka" charset="0"/>
              </a:defRPr>
            </a:lvl2pPr>
            <a:lvl3pPr eaLnBrk="0" hangingPunct="0">
              <a:defRPr sz="500">
                <a:solidFill>
                  <a:schemeClr val="tx1"/>
                </a:solidFill>
                <a:latin typeface="Helvetica Neue Light" charset="0"/>
                <a:ea typeface="Osaka" charset="0"/>
                <a:cs typeface="Osaka" charset="0"/>
              </a:defRPr>
            </a:lvl3pPr>
            <a:lvl4pPr eaLnBrk="0" hangingPunct="0">
              <a:defRPr sz="500">
                <a:solidFill>
                  <a:schemeClr val="tx1"/>
                </a:solidFill>
                <a:latin typeface="Helvetica Neue Light" charset="0"/>
                <a:ea typeface="Osaka" charset="0"/>
                <a:cs typeface="Osaka" charset="0"/>
              </a:defRPr>
            </a:lvl4pPr>
            <a:lvl5pPr eaLnBrk="0" hangingPunct="0">
              <a:defRPr sz="500">
                <a:solidFill>
                  <a:schemeClr val="tx1"/>
                </a:solidFill>
                <a:latin typeface="Helvetica Neue Light" charset="0"/>
                <a:ea typeface="Osaka" charset="0"/>
                <a:cs typeface="Osaka" charset="0"/>
              </a:defRPr>
            </a:lvl5pPr>
            <a:lvl6pPr marL="98435" eaLnBrk="0" fontAlgn="base" hangingPunct="0">
              <a:spcBef>
                <a:spcPct val="0"/>
              </a:spcBef>
              <a:spcAft>
                <a:spcPct val="0"/>
              </a:spcAft>
              <a:defRPr sz="500">
                <a:solidFill>
                  <a:schemeClr val="tx1"/>
                </a:solidFill>
                <a:latin typeface="Helvetica Neue Light" charset="0"/>
                <a:ea typeface="Osaka" charset="0"/>
                <a:cs typeface="Osaka" charset="0"/>
              </a:defRPr>
            </a:lvl6pPr>
            <a:lvl7pPr marL="196870" eaLnBrk="0" fontAlgn="base" hangingPunct="0">
              <a:spcBef>
                <a:spcPct val="0"/>
              </a:spcBef>
              <a:spcAft>
                <a:spcPct val="0"/>
              </a:spcAft>
              <a:defRPr sz="500">
                <a:solidFill>
                  <a:schemeClr val="tx1"/>
                </a:solidFill>
                <a:latin typeface="Helvetica Neue Light" charset="0"/>
                <a:ea typeface="Osaka" charset="0"/>
                <a:cs typeface="Osaka" charset="0"/>
              </a:defRPr>
            </a:lvl7pPr>
            <a:lvl8pPr marL="295305" eaLnBrk="0" fontAlgn="base" hangingPunct="0">
              <a:spcBef>
                <a:spcPct val="0"/>
              </a:spcBef>
              <a:spcAft>
                <a:spcPct val="0"/>
              </a:spcAft>
              <a:defRPr sz="500">
                <a:solidFill>
                  <a:schemeClr val="tx1"/>
                </a:solidFill>
                <a:latin typeface="Helvetica Neue Light" charset="0"/>
                <a:ea typeface="Osaka" charset="0"/>
                <a:cs typeface="Osaka" charset="0"/>
              </a:defRPr>
            </a:lvl8pPr>
            <a:lvl9pPr marL="393741" eaLnBrk="0" fontAlgn="base" hangingPunct="0">
              <a:spcBef>
                <a:spcPct val="0"/>
              </a:spcBef>
              <a:spcAft>
                <a:spcPct val="0"/>
              </a:spcAft>
              <a:defRPr sz="500">
                <a:solidFill>
                  <a:schemeClr val="tx1"/>
                </a:solidFill>
                <a:latin typeface="Helvetica Neue Light" charset="0"/>
                <a:ea typeface="Osaka" charset="0"/>
                <a:cs typeface="Osaka" charset="0"/>
              </a:defRPr>
            </a:lvl9pPr>
          </a:lstStyle>
          <a:p>
            <a:pPr eaLnBrk="1" hangingPunct="1"/>
            <a:fld id="{E09AB5FF-C0DA-A54C-990C-17A21725678D}" type="slidenum">
              <a:rPr lang="en-US" sz="300"/>
              <a:pPr eaLnBrk="1" hangingPunct="1"/>
              <a:t>10</a:t>
            </a:fld>
            <a:endParaRPr lang="en-US" sz="300"/>
          </a:p>
        </p:txBody>
      </p:sp>
      <p:sp>
        <p:nvSpPr>
          <p:cNvPr id="24579" name="Rectangle 2"/>
          <p:cNvSpPr>
            <a:spLocks noGrp="1" noRot="1" noChangeAspect="1" noChangeArrowheads="1"/>
          </p:cNvSpPr>
          <p:nvPr>
            <p:ph type="sldImg"/>
          </p:nvPr>
        </p:nvSpPr>
        <p:spPr>
          <a:xfrm>
            <a:off x="1143000" y="685800"/>
            <a:ext cx="4572000" cy="3429000"/>
          </a:xfrm>
          <a:solidFill>
            <a:srgbClr val="FFFFFF"/>
          </a:solidFill>
          <a:ln/>
        </p:spPr>
      </p:sp>
      <p:sp>
        <p:nvSpPr>
          <p:cNvPr id="24580" name="Rectangle 3"/>
          <p:cNvSpPr>
            <a:spLocks noGrp="1" noChangeArrowheads="1"/>
          </p:cNvSpPr>
          <p:nvPr>
            <p:ph type="body" idx="1"/>
          </p:nvPr>
        </p:nvSpPr>
        <p:spPr>
          <a:xfrm>
            <a:off x="914400" y="4343297"/>
            <a:ext cx="5029200" cy="4114937"/>
          </a:xfrm>
          <a:solidFill>
            <a:srgbClr val="FFFFFF"/>
          </a:solidFill>
          <a:ln>
            <a:solidFill>
              <a:srgbClr val="000000"/>
            </a:solidFill>
          </a:ln>
          <a:extLst>
            <a:ext uri="{FAA26D3D-D897-4be2-8F04-BA451C77F1D7}">
              <ma14:placeholderFlag xmlns:mc="http://schemas.openxmlformats.org/markup-compatibility/2006" xmlns:mv="urn:schemas-microsoft-com:mac:vml" xmlns:ma14="http://schemas.microsoft.com/office/mac/drawingml/2011/main" xmlns="" val="1"/>
            </a:ext>
          </a:extLst>
        </p:spPr>
        <p:txBody>
          <a:bodyPr lIns="91419" tIns="45709" rIns="91419" bIns="45709"/>
          <a:lstStyle/>
          <a:p>
            <a:pPr eaLnBrk="1" hangingPunct="1"/>
            <a:endParaRPr lang="en-US">
              <a:latin typeface="Helvetica Neue Light" charset="0"/>
              <a:ea typeface="ＭＳ Ｐゴシック" charset="0"/>
              <a:cs typeface="ＭＳ Ｐゴシック" charset="0"/>
            </a:endParaRPr>
          </a:p>
        </p:txBody>
      </p:sp>
      <p:sp>
        <p:nvSpPr>
          <p:cNvPr id="5" name="Footer Placeholder 4"/>
          <p:cNvSpPr>
            <a:spLocks noGrp="1"/>
          </p:cNvSpPr>
          <p:nvPr>
            <p:ph type="ftr" sz="quarter" idx="10"/>
          </p:nvPr>
        </p:nvSpPr>
        <p:spPr/>
        <p:txBody>
          <a:bodyPr/>
          <a:lstStyle/>
          <a:p>
            <a:r>
              <a:rPr lang="en-US" smtClean="0"/>
              <a:t>DD Class.March 27, 2013LS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05096E4-26C1-0A44-AF61-BE3C4067DFFB}" type="slidenum">
              <a:rPr lang="en-US"/>
              <a:pPr/>
              <a:t>11</a:t>
            </a:fld>
            <a:endParaRPr lang="en-US"/>
          </a:p>
        </p:txBody>
      </p:sp>
      <p:sp>
        <p:nvSpPr>
          <p:cNvPr id="26627" name="Rectangle 2"/>
          <p:cNvSpPr>
            <a:spLocks noGrp="1" noRot="1" noChangeAspect="1" noChangeArrowheads="1" noTextEdit="1"/>
          </p:cNvSpPr>
          <p:nvPr>
            <p:ph type="sldImg"/>
          </p:nvPr>
        </p:nvSpPr>
        <p:spPr>
          <a:xfrm>
            <a:off x="1143000" y="685800"/>
            <a:ext cx="4572000" cy="34290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
        <p:nvSpPr>
          <p:cNvPr id="5" name="Footer Placeholder 4"/>
          <p:cNvSpPr>
            <a:spLocks noGrp="1"/>
          </p:cNvSpPr>
          <p:nvPr>
            <p:ph type="ftr" sz="quarter" idx="10"/>
          </p:nvPr>
        </p:nvSpPr>
        <p:spPr/>
        <p:txBody>
          <a:bodyPr/>
          <a:lstStyle/>
          <a:p>
            <a:r>
              <a:rPr lang="en-US" smtClean="0"/>
              <a:t>DD Class.March 27, 2013LS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Shepherd, J. and </a:t>
            </a:r>
            <a:r>
              <a:rPr lang="en-US" sz="1200" kern="1200" dirty="0" err="1" smtClean="0">
                <a:solidFill>
                  <a:schemeClr val="tx1"/>
                </a:solidFill>
                <a:latin typeface="+mn-lt"/>
                <a:ea typeface="+mn-ea"/>
                <a:cs typeface="+mn-cs"/>
              </a:rPr>
              <a:t>Inge</a:t>
            </a:r>
            <a:r>
              <a:rPr lang="en-US" sz="1200" kern="1200" dirty="0" smtClean="0">
                <a:solidFill>
                  <a:schemeClr val="tx1"/>
                </a:solidFill>
                <a:latin typeface="+mn-lt"/>
                <a:ea typeface="+mn-ea"/>
                <a:cs typeface="+mn-cs"/>
              </a:rPr>
              <a:t>, K.J. in </a:t>
            </a:r>
            <a:r>
              <a:rPr lang="en-US" sz="1200" kern="1200" dirty="0" err="1" smtClean="0">
                <a:solidFill>
                  <a:schemeClr val="tx1"/>
                </a:solidFill>
                <a:latin typeface="+mn-lt"/>
                <a:ea typeface="+mn-ea"/>
                <a:cs typeface="+mn-cs"/>
              </a:rPr>
              <a:t>deFur</a:t>
            </a:r>
            <a:r>
              <a:rPr lang="en-US" sz="1200" kern="1200" dirty="0" smtClean="0">
                <a:solidFill>
                  <a:schemeClr val="tx1"/>
                </a:solidFill>
                <a:latin typeface="+mn-lt"/>
                <a:ea typeface="+mn-ea"/>
                <a:cs typeface="+mn-cs"/>
              </a:rPr>
              <a:t>, S.H. &amp; Patton, J.R. (</a:t>
            </a:r>
            <a:r>
              <a:rPr lang="en-US" sz="1200" kern="1200" dirty="0" err="1" smtClean="0">
                <a:solidFill>
                  <a:schemeClr val="tx1"/>
                </a:solidFill>
                <a:latin typeface="+mn-lt"/>
                <a:ea typeface="+mn-ea"/>
                <a:cs typeface="+mn-cs"/>
              </a:rPr>
              <a:t>eds</a:t>
            </a:r>
            <a:r>
              <a:rPr lang="en-US" sz="1200" kern="1200" dirty="0" smtClean="0">
                <a:solidFill>
                  <a:schemeClr val="tx1"/>
                </a:solidFill>
                <a:latin typeface="+mn-lt"/>
                <a:ea typeface="+mn-ea"/>
                <a:cs typeface="+mn-cs"/>
              </a:rPr>
              <a:t>). (1999). Transition and   school-based services: Interdisciplinary perspectives for enhancing the transition process. Austin, Texas: PRO-ED, Inc., pg. 117-166.</a:t>
            </a:r>
          </a:p>
          <a:p>
            <a:endParaRPr lang="en-US" dirty="0" smtClean="0"/>
          </a:p>
          <a:p>
            <a:r>
              <a:rPr lang="en-US" sz="1200" kern="1200" dirty="0" smtClean="0">
                <a:solidFill>
                  <a:schemeClr val="tx1"/>
                </a:solidFill>
                <a:latin typeface="+mn-lt"/>
                <a:ea typeface="+mn-ea"/>
                <a:cs typeface="+mn-cs"/>
              </a:rPr>
              <a:t>Stewart, D., Law, M.C., Rosenbaum, P., &amp; </a:t>
            </a:r>
            <a:r>
              <a:rPr lang="en-US" sz="1200" kern="1200" dirty="0" err="1" smtClean="0">
                <a:solidFill>
                  <a:schemeClr val="tx1"/>
                </a:solidFill>
                <a:latin typeface="+mn-lt"/>
                <a:ea typeface="+mn-ea"/>
                <a:cs typeface="+mn-cs"/>
              </a:rPr>
              <a:t>Willms</a:t>
            </a:r>
            <a:r>
              <a:rPr lang="en-US" sz="1200" kern="1200" dirty="0" smtClean="0">
                <a:solidFill>
                  <a:schemeClr val="tx1"/>
                </a:solidFill>
                <a:latin typeface="+mn-lt"/>
                <a:ea typeface="+mn-ea"/>
                <a:cs typeface="+mn-cs"/>
              </a:rPr>
              <a:t>, D.G., (2001). A qualitative study of the transition to adulthood for youth with physical disabilities. </a:t>
            </a:r>
            <a:r>
              <a:rPr lang="en-US" sz="1200" i="1" kern="1200" dirty="0" smtClean="0">
                <a:solidFill>
                  <a:schemeClr val="tx1"/>
                </a:solidFill>
                <a:latin typeface="+mn-lt"/>
                <a:ea typeface="+mn-ea"/>
                <a:cs typeface="+mn-cs"/>
              </a:rPr>
              <a:t>Physical &amp; Occupational Therapy in Pediatrics, 21, </a:t>
            </a:r>
            <a:r>
              <a:rPr lang="en-US" sz="1200" kern="1200" dirty="0" smtClean="0">
                <a:solidFill>
                  <a:schemeClr val="tx1"/>
                </a:solidFill>
                <a:latin typeface="+mn-lt"/>
                <a:ea typeface="+mn-ea"/>
                <a:cs typeface="+mn-cs"/>
              </a:rPr>
              <a:t>3-21.</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1863DE1D-911C-4365-9B32-EDCA12498D45}" type="slidenum">
              <a:rPr lang="en-US" smtClean="0"/>
              <a:pPr>
                <a:defRPr/>
              </a:pPr>
              <a:t>12</a:t>
            </a:fld>
            <a:endParaRPr lang="en-US"/>
          </a:p>
        </p:txBody>
      </p:sp>
      <p:sp>
        <p:nvSpPr>
          <p:cNvPr id="5" name="Footer Placeholder 4"/>
          <p:cNvSpPr>
            <a:spLocks noGrp="1"/>
          </p:cNvSpPr>
          <p:nvPr>
            <p:ph type="ftr" sz="quarter" idx="11"/>
          </p:nvPr>
        </p:nvSpPr>
        <p:spPr/>
        <p:txBody>
          <a:bodyPr/>
          <a:lstStyle/>
          <a:p>
            <a:r>
              <a:rPr lang="en-US" smtClean="0"/>
              <a:t>DD Class.March 27, 2013LS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provide examples here –</a:t>
            </a:r>
            <a:r>
              <a:rPr lang="en-US" baseline="0" dirty="0" smtClean="0"/>
              <a:t> audience discussion too.</a:t>
            </a:r>
            <a:endParaRPr lang="en-US" dirty="0"/>
          </a:p>
        </p:txBody>
      </p:sp>
      <p:sp>
        <p:nvSpPr>
          <p:cNvPr id="4" name="Slide Number Placeholder 3"/>
          <p:cNvSpPr>
            <a:spLocks noGrp="1"/>
          </p:cNvSpPr>
          <p:nvPr>
            <p:ph type="sldNum" sz="quarter" idx="10"/>
          </p:nvPr>
        </p:nvSpPr>
        <p:spPr/>
        <p:txBody>
          <a:bodyPr/>
          <a:lstStyle/>
          <a:p>
            <a:fld id="{A98D9013-9819-488F-9EC2-B38073FA7547}" type="slidenum">
              <a:rPr lang="en-US" smtClean="0"/>
              <a:t>22</a:t>
            </a:fld>
            <a:endParaRPr lang="en-US"/>
          </a:p>
        </p:txBody>
      </p:sp>
    </p:spTree>
    <p:extLst>
      <p:ext uri="{BB962C8B-B14F-4D97-AF65-F5344CB8AC3E}">
        <p14:creationId xmlns:p14="http://schemas.microsoft.com/office/powerpoint/2010/main" val="267447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5BD786C-9AB6-F041-89F8-B45DC934A18B}" type="slidenum">
              <a:rPr lang="en-US"/>
              <a:pPr/>
              <a:t>25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
        <p:nvSpPr>
          <p:cNvPr id="5" name="Footer Placeholder 4"/>
          <p:cNvSpPr>
            <a:spLocks noGrp="1"/>
          </p:cNvSpPr>
          <p:nvPr>
            <p:ph type="ftr" sz="quarter" idx="10"/>
          </p:nvPr>
        </p:nvSpPr>
        <p:spPr/>
        <p:txBody>
          <a:bodyPr/>
          <a:lstStyle/>
          <a:p>
            <a:r>
              <a:rPr lang="en-US" smtClean="0"/>
              <a:t>DD Class.March 27, 2013LS</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provide examples here – audience</a:t>
            </a:r>
            <a:r>
              <a:rPr lang="en-US" baseline="0" dirty="0" smtClean="0"/>
              <a:t> discussion too.</a:t>
            </a:r>
            <a:endParaRPr lang="en-US" dirty="0"/>
          </a:p>
        </p:txBody>
      </p:sp>
      <p:sp>
        <p:nvSpPr>
          <p:cNvPr id="4" name="Slide Number Placeholder 3"/>
          <p:cNvSpPr>
            <a:spLocks noGrp="1"/>
          </p:cNvSpPr>
          <p:nvPr>
            <p:ph type="sldNum" sz="quarter" idx="10"/>
          </p:nvPr>
        </p:nvSpPr>
        <p:spPr/>
        <p:txBody>
          <a:bodyPr/>
          <a:lstStyle/>
          <a:p>
            <a:fld id="{A98D9013-9819-488F-9EC2-B38073FA7547}" type="slidenum">
              <a:rPr lang="en-US" smtClean="0"/>
              <a:t>26</a:t>
            </a:fld>
            <a:endParaRPr lang="en-US"/>
          </a:p>
        </p:txBody>
      </p:sp>
    </p:spTree>
    <p:extLst>
      <p:ext uri="{BB962C8B-B14F-4D97-AF65-F5344CB8AC3E}">
        <p14:creationId xmlns:p14="http://schemas.microsoft.com/office/powerpoint/2010/main" val="2539538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E25E405-9020-474D-9E7F-F488B38E299F}" type="datetime1">
              <a:rPr lang="en-US" smtClean="0"/>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FF74F-7682-4533-B331-D461C45E2E3B}" type="datetime1">
              <a:rPr lang="en-US" smtClean="0"/>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08065-2F70-4082-A1B1-5A73591406F6}" type="datetime1">
              <a:rPr lang="en-US" smtClean="0"/>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109B4869-7168-4F47-9B39-4CEE1FD8BC69}" type="datetime1">
              <a:rPr lang="en-US" smtClean="0"/>
              <a:t>10/11/2014</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BC793B1E-2306-AD4C-AC5D-FDCE89392C7E}" type="slidenum">
              <a:rPr lang="en-US"/>
              <a:pPr>
                <a:defRPr/>
              </a:pPr>
              <a:t>‹#›</a:t>
            </a:fld>
            <a:endParaRPr lang="en-US" dirty="0"/>
          </a:p>
        </p:txBody>
      </p:sp>
    </p:spTree>
    <p:extLst>
      <p:ext uri="{BB962C8B-B14F-4D97-AF65-F5344CB8AC3E}">
        <p14:creationId xmlns:p14="http://schemas.microsoft.com/office/powerpoint/2010/main" val="11870036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0C97A52-8629-4D60-9233-7ECCD0550C6F}" type="datetime1">
              <a:rPr lang="en-US" smtClean="0"/>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0814B0-FEAF-4BBF-89D8-809384E55CC6}" type="datetime1">
              <a:rPr lang="en-US" smtClean="0"/>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7DA10C61-FE37-4E59-B71C-64B7F6FA05CE}" type="datetime1">
              <a:rPr lang="en-US" smtClean="0"/>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26A1E-C3C7-424F-B9CE-090FACFBFE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29E4ABA-DDDB-4F45-9A3E-746F47C16935}" type="datetime1">
              <a:rPr lang="en-US" smtClean="0"/>
              <a:t>10/11/2014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826A1E-C3C7-424F-B9CE-090FACFBFE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2CB127-0EF7-4FD2-BCBA-5CF05082D04F}" type="datetime1">
              <a:rPr lang="en-US" smtClean="0"/>
              <a:t>10/11/2014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826A1E-C3C7-424F-B9CE-090FACFBFE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802CD-C409-46CD-BC47-2833094E1C9D}" type="datetime1">
              <a:rPr lang="en-US" smtClean="0"/>
              <a:t>10/11/2014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826A1E-C3C7-424F-B9CE-090FACFBFE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1D161-75B9-4ABE-A46C-3A9DA0AFE8D1}" type="datetime1">
              <a:rPr lang="en-US" smtClean="0"/>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26A1E-C3C7-424F-B9CE-090FACFBFE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7081A-386E-49F2-B2B0-00708152158E}" type="datetime1">
              <a:rPr lang="en-US" smtClean="0"/>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26A1E-C3C7-424F-B9CE-090FACFBFE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AEEC0E5-453D-4C19-8642-6533164D7A64}" type="datetime1">
              <a:rPr lang="en-US" smtClean="0"/>
              <a:t>10/11/2014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A826A1E-C3C7-424F-B9CE-090FACFBFE0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iming>
    <p:tnLst>
      <p:par>
        <p:cTn id="1" dur="indefinite" restart="never" nodeType="tmRoot"/>
      </p:par>
    </p:tnLst>
  </p:timing>
  <p:hf hdr="0" ft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mailto:shabrock@sbcglobal.ne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dshs.wa.gov/pdf/ms/forms/10_267.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caseylifeskills.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autismspeaks.org/family-services/community-based-skills-assessme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www.ou.edu/content/education/centers-and-partnerships/zarrow/self-determination-assessment-tools.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lhartzell@okdrs.gov" TargetMode="External"/><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www.okrehab.org/directory/Schools.asp"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hyperlink" Target="http://okrehab.or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okdhs.org/programsandservices/dd/docs/areacontactinfo.htm" TargetMode="External"/><Relationship Id="rId2" Type="http://schemas.openxmlformats.org/officeDocument/2006/relationships/hyperlink" Target="http://www.okdhs.org/programsandservices/dd"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okautism.org/default.asp" TargetMode="External"/><Relationship Id="rId2" Type="http://schemas.openxmlformats.org/officeDocument/2006/relationships/hyperlink" Target="https://www.ou.edu/content/education/centers-and-partnerships/zarrow/oklahoma-transition-council.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Oklahoma%20Deaf-Blind%20Statewide%20Training.ppt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ou.edu/content/education/centers-and-partnerships/zarrow/timeline-of-transition-activities.html" TargetMode="External"/><Relationship Id="rId2" Type="http://schemas.openxmlformats.org/officeDocument/2006/relationships/hyperlink" Target="http://www.okdrs.org/drupal/students/transition" TargetMode="External"/><Relationship Id="rId1" Type="http://schemas.openxmlformats.org/officeDocument/2006/relationships/slideLayout" Target="../slideLayouts/slideLayout2.xml"/><Relationship Id="rId5" Type="http://schemas.openxmlformats.org/officeDocument/2006/relationships/hyperlink" Target="http://www.oklahomamoneymatters.org/Resources/Modules/TTI/Intro.shtml" TargetMode="External"/><Relationship Id="rId4" Type="http://schemas.openxmlformats.org/officeDocument/2006/relationships/hyperlink" Target="http://www.okcareertech.org/educators/career-and-academic-connections/career-information-resources/CACCareerDevfolder3_15_13.pdf"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careeronestop.org/" TargetMode="External"/><Relationship Id="rId7" Type="http://schemas.openxmlformats.org/officeDocument/2006/relationships/hyperlink" Target="http://www.ou.edu/content/education/centers-and-partnerships/zarrow/trasition-education-materials.html" TargetMode="External"/><Relationship Id="rId2" Type="http://schemas.openxmlformats.org/officeDocument/2006/relationships/hyperlink" Target="http://oklahomafamilynetwork.org/okfn/training" TargetMode="External"/><Relationship Id="rId1" Type="http://schemas.openxmlformats.org/officeDocument/2006/relationships/slideLayout" Target="../slideLayouts/slideLayout2.xml"/><Relationship Id="rId6" Type="http://schemas.openxmlformats.org/officeDocument/2006/relationships/hyperlink" Target="http://oklahomaparentscenter.org/youth/transition-school-to-work/" TargetMode="External"/><Relationship Id="rId5" Type="http://schemas.openxmlformats.org/officeDocument/2006/relationships/hyperlink" Target="http://ok.gov/sde/sites/ok.gov.sde/files/documents/files/Handbook.pdf" TargetMode="External"/><Relationship Id="rId4" Type="http://schemas.openxmlformats.org/officeDocument/2006/relationships/hyperlink" Target="http://www.onetcenter.org/tools.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4724400"/>
            <a:ext cx="6400800" cy="1524000"/>
          </a:xfrm>
        </p:spPr>
        <p:txBody>
          <a:bodyPr>
            <a:normAutofit/>
          </a:bodyPr>
          <a:lstStyle/>
          <a:p>
            <a:pPr algn="ctr"/>
            <a:r>
              <a:rPr lang="en-US" sz="3600" b="1" dirty="0" smtClean="0"/>
              <a:t>What THEY Want YOU to know!</a:t>
            </a:r>
          </a:p>
          <a:p>
            <a:endParaRPr lang="en-US" dirty="0"/>
          </a:p>
        </p:txBody>
      </p:sp>
      <p:sp>
        <p:nvSpPr>
          <p:cNvPr id="2" name="Title 1"/>
          <p:cNvSpPr>
            <a:spLocks noGrp="1"/>
          </p:cNvSpPr>
          <p:nvPr>
            <p:ph type="ctrTitle"/>
          </p:nvPr>
        </p:nvSpPr>
        <p:spPr>
          <a:xfrm>
            <a:off x="304800" y="380999"/>
            <a:ext cx="8686800" cy="4343401"/>
          </a:xfrm>
        </p:spPr>
        <p:txBody>
          <a:bodyPr>
            <a:normAutofit fontScale="90000"/>
          </a:bodyPr>
          <a:lstStyle/>
          <a:p>
            <a:pPr algn="ct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Preparing </a:t>
            </a:r>
            <a:r>
              <a:rPr lang="en-US" sz="4400" dirty="0"/>
              <a:t>Students with Significant Developmental Disabilities for Post-secondary Education, </a:t>
            </a:r>
            <a:r>
              <a:rPr lang="en-US" sz="4400" dirty="0" smtClean="0"/>
              <a:t>Employment and </a:t>
            </a:r>
            <a:r>
              <a:rPr lang="en-US" sz="4400" dirty="0"/>
              <a:t>Adult Living </a:t>
            </a:r>
            <a:r>
              <a:rPr lang="en-US" sz="4400" dirty="0" smtClean="0"/>
              <a:t> </a:t>
            </a: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fld id="{F5A0FBAB-1444-46F4-A1A8-5955D487416E}" type="datetime1">
              <a:rPr lang="en-US" smtClean="0"/>
              <a:t>10/11/2014</a:t>
            </a:fld>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1</a:t>
            </a:fld>
            <a:endParaRPr lang="en-US"/>
          </a:p>
        </p:txBody>
      </p:sp>
    </p:spTree>
    <p:extLst>
      <p:ext uri="{BB962C8B-B14F-4D97-AF65-F5344CB8AC3E}">
        <p14:creationId xmlns:p14="http://schemas.microsoft.com/office/powerpoint/2010/main" val="1827987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72440" y="2590800"/>
            <a:ext cx="813276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ja-JP" altLang="en-US" sz="2800" dirty="0">
                <a:effectLst/>
                <a:ea typeface="ＭＳ Ｐゴシック" charset="0"/>
                <a:cs typeface="ＭＳ Ｐゴシック" charset="0"/>
              </a:rPr>
              <a:t>“</a:t>
            </a:r>
            <a:r>
              <a:rPr lang="en-US" sz="2800" dirty="0">
                <a:effectLst/>
                <a:ea typeface="ＭＳ Ｐゴシック" charset="0"/>
                <a:cs typeface="ＭＳ Ｐゴシック" charset="0"/>
              </a:rPr>
              <a:t>To ensure that all children with disabilities have</a:t>
            </a:r>
          </a:p>
          <a:p>
            <a:pPr algn="ctr" eaLnBrk="0" hangingPunct="0"/>
            <a:r>
              <a:rPr lang="en-US" sz="2800" dirty="0">
                <a:effectLst/>
                <a:ea typeface="ＭＳ Ｐゴシック" charset="0"/>
                <a:cs typeface="ＭＳ Ｐゴシック" charset="0"/>
              </a:rPr>
              <a:t>available to them a free and appropriate public</a:t>
            </a:r>
          </a:p>
          <a:p>
            <a:pPr algn="ctr" eaLnBrk="0" hangingPunct="0"/>
            <a:r>
              <a:rPr lang="en-US" sz="2800" dirty="0">
                <a:effectLst/>
                <a:ea typeface="ＭＳ Ｐゴシック" charset="0"/>
                <a:cs typeface="ＭＳ Ｐゴシック" charset="0"/>
              </a:rPr>
              <a:t>education that emphasizes special education and </a:t>
            </a:r>
          </a:p>
          <a:p>
            <a:pPr algn="ctr" eaLnBrk="0" hangingPunct="0"/>
            <a:r>
              <a:rPr lang="en-US" sz="2800" dirty="0">
                <a:effectLst/>
                <a:ea typeface="ＭＳ Ｐゴシック" charset="0"/>
                <a:cs typeface="ＭＳ Ｐゴシック" charset="0"/>
              </a:rPr>
              <a:t>related services designed to meet their unique needs and </a:t>
            </a:r>
            <a:r>
              <a:rPr lang="en-US" sz="2800" b="1" dirty="0">
                <a:solidFill>
                  <a:srgbClr val="0080FF"/>
                </a:solidFill>
                <a:effectLst/>
                <a:ea typeface="ＭＳ Ｐゴシック" charset="0"/>
                <a:cs typeface="ＭＳ Ｐゴシック" charset="0"/>
              </a:rPr>
              <a:t>prepare them for further education, employment, and independent living</a:t>
            </a:r>
            <a:r>
              <a:rPr lang="ja-JP" altLang="en-US" sz="2800" b="1" dirty="0">
                <a:effectLst/>
                <a:ea typeface="ＭＳ Ｐゴシック" charset="0"/>
                <a:cs typeface="ＭＳ Ｐゴシック" charset="0"/>
              </a:rPr>
              <a:t>”</a:t>
            </a:r>
            <a:r>
              <a:rPr lang="en-US" sz="2800" b="1" dirty="0">
                <a:effectLst/>
                <a:ea typeface="ＭＳ Ｐゴシック" charset="0"/>
                <a:cs typeface="ＭＳ Ｐゴシック" charset="0"/>
              </a:rPr>
              <a:t> </a:t>
            </a:r>
          </a:p>
          <a:p>
            <a:pPr eaLnBrk="0" hangingPunct="0"/>
            <a:endParaRPr lang="en-US" dirty="0">
              <a:effectLst/>
              <a:ea typeface="ＭＳ Ｐゴシック" charset="0"/>
              <a:cs typeface="ＭＳ Ｐゴシック" charset="0"/>
            </a:endParaRPr>
          </a:p>
          <a:p>
            <a:pPr eaLnBrk="0" hangingPunct="0"/>
            <a:r>
              <a:rPr lang="en-US" dirty="0">
                <a:effectLst/>
                <a:ea typeface="ＭＳ Ｐゴシック" charset="0"/>
                <a:cs typeface="ＭＳ Ｐゴシック" charset="0"/>
              </a:rPr>
              <a:t>		(Section 300.1, IDEA 2004).</a:t>
            </a:r>
          </a:p>
        </p:txBody>
      </p:sp>
      <p:sp>
        <p:nvSpPr>
          <p:cNvPr id="3" name="Date Placeholder 2"/>
          <p:cNvSpPr>
            <a:spLocks noGrp="1"/>
          </p:cNvSpPr>
          <p:nvPr>
            <p:ph type="dt" sz="half" idx="10"/>
          </p:nvPr>
        </p:nvSpPr>
        <p:spPr/>
        <p:txBody>
          <a:bodyPr/>
          <a:lstStyle/>
          <a:p>
            <a:fld id="{7E941838-6A1D-4721-BB17-BB9B737D59A9}" type="datetime1">
              <a:rPr lang="en-US" smtClean="0"/>
              <a:t>10/11/2014</a:t>
            </a:fld>
            <a:endParaRPr lang="en-US"/>
          </a:p>
        </p:txBody>
      </p:sp>
      <p:sp>
        <p:nvSpPr>
          <p:cNvPr id="2" name="Rectangle 1"/>
          <p:cNvSpPr/>
          <p:nvPr/>
        </p:nvSpPr>
        <p:spPr>
          <a:xfrm>
            <a:off x="1143000" y="1066800"/>
            <a:ext cx="6400800" cy="1323439"/>
          </a:xfrm>
          <a:prstGeom prst="rect">
            <a:avLst/>
          </a:prstGeom>
        </p:spPr>
        <p:txBody>
          <a:bodyPr wrap="square">
            <a:spAutoFit/>
          </a:bodyPr>
          <a:lstStyle/>
          <a:p>
            <a:r>
              <a:rPr lang="en-US" sz="4000" b="1" dirty="0">
                <a:solidFill>
                  <a:schemeClr val="accent2"/>
                </a:solidFill>
                <a:latin typeface="Helvetica Neue Light" charset="0"/>
                <a:ea typeface="Osaka" charset="0"/>
                <a:cs typeface="Osaka" charset="0"/>
              </a:rPr>
              <a:t>What is the Purpose of Special Education?</a:t>
            </a:r>
            <a:endParaRPr lang="en-US" sz="4000" b="1" dirty="0">
              <a:solidFill>
                <a:schemeClr val="accent2"/>
              </a:solidFill>
            </a:endParaRPr>
          </a:p>
        </p:txBody>
      </p:sp>
      <p:sp>
        <p:nvSpPr>
          <p:cNvPr id="6" name="Slide Number Placeholder 5"/>
          <p:cNvSpPr>
            <a:spLocks noGrp="1"/>
          </p:cNvSpPr>
          <p:nvPr>
            <p:ph type="sldNum" sz="quarter" idx="12"/>
          </p:nvPr>
        </p:nvSpPr>
        <p:spPr/>
        <p:txBody>
          <a:bodyPr/>
          <a:lstStyle/>
          <a:p>
            <a:fld id="{1A826A1E-C3C7-424F-B9CE-090FACFBFE0E}" type="slidenum">
              <a:rPr lang="en-US" smtClean="0"/>
              <a:t>10</a:t>
            </a:fld>
            <a:endParaRPr lang="en-US"/>
          </a:p>
        </p:txBody>
      </p:sp>
    </p:spTree>
    <p:extLst>
      <p:ext uri="{BB962C8B-B14F-4D97-AF65-F5344CB8AC3E}">
        <p14:creationId xmlns:p14="http://schemas.microsoft.com/office/powerpoint/2010/main" val="142759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a:t>	</a:t>
            </a:r>
          </a:p>
        </p:txBody>
      </p:sp>
      <p:sp>
        <p:nvSpPr>
          <p:cNvPr id="25603" name="Rectangle 3"/>
          <p:cNvSpPr>
            <a:spLocks noGrp="1" noChangeArrowheads="1"/>
          </p:cNvSpPr>
          <p:nvPr>
            <p:ph idx="4294967295"/>
          </p:nvPr>
        </p:nvSpPr>
        <p:spPr>
          <a:xfrm>
            <a:off x="304800" y="1143000"/>
            <a:ext cx="7772400" cy="4876800"/>
          </a:xfrm>
          <a:prstGeom prst="rect">
            <a:avLst/>
          </a:prstGeom>
        </p:spPr>
        <p:txBody>
          <a:bodyPr/>
          <a:lstStyle/>
          <a:p>
            <a:pPr eaLnBrk="1" hangingPunct="1">
              <a:lnSpc>
                <a:spcPct val="90000"/>
              </a:lnSpc>
            </a:pPr>
            <a:r>
              <a:rPr lang="en-US" sz="2800" b="1" dirty="0"/>
              <a:t>Special Education is based on student strengths, preferences, interests and needs, and includes:</a:t>
            </a:r>
          </a:p>
          <a:p>
            <a:pPr lvl="1" eaLnBrk="1" hangingPunct="1">
              <a:lnSpc>
                <a:spcPct val="90000"/>
              </a:lnSpc>
            </a:pPr>
            <a:r>
              <a:rPr lang="en-US" sz="2800" dirty="0"/>
              <a:t>Instruction</a:t>
            </a:r>
          </a:p>
          <a:p>
            <a:pPr lvl="1" eaLnBrk="1" hangingPunct="1">
              <a:lnSpc>
                <a:spcPct val="90000"/>
              </a:lnSpc>
            </a:pPr>
            <a:r>
              <a:rPr lang="en-US" sz="2800" dirty="0"/>
              <a:t>Related services</a:t>
            </a:r>
          </a:p>
          <a:p>
            <a:pPr lvl="1" eaLnBrk="1" hangingPunct="1">
              <a:lnSpc>
                <a:spcPct val="90000"/>
              </a:lnSpc>
            </a:pPr>
            <a:r>
              <a:rPr lang="en-US" sz="2800" dirty="0"/>
              <a:t>Community experiences</a:t>
            </a:r>
          </a:p>
          <a:p>
            <a:pPr lvl="1" eaLnBrk="1" hangingPunct="1">
              <a:lnSpc>
                <a:spcPct val="90000"/>
              </a:lnSpc>
            </a:pPr>
            <a:r>
              <a:rPr lang="en-US" sz="2800" dirty="0"/>
              <a:t>Development of employment and post-school adult living objectives</a:t>
            </a:r>
          </a:p>
          <a:p>
            <a:pPr lvl="1" eaLnBrk="1" hangingPunct="1">
              <a:lnSpc>
                <a:spcPct val="90000"/>
              </a:lnSpc>
            </a:pPr>
            <a:r>
              <a:rPr lang="en-US" sz="2800" dirty="0"/>
              <a:t>Acquisition of daily living skills and functional vocational evaluation</a:t>
            </a:r>
          </a:p>
        </p:txBody>
      </p:sp>
      <p:sp>
        <p:nvSpPr>
          <p:cNvPr id="505860" name="AutoShape 4"/>
          <p:cNvSpPr>
            <a:spLocks noChangeArrowheads="1"/>
          </p:cNvSpPr>
          <p:nvPr/>
        </p:nvSpPr>
        <p:spPr bwMode="auto">
          <a:xfrm>
            <a:off x="685800" y="2514600"/>
            <a:ext cx="3048000" cy="652909"/>
          </a:xfrm>
          <a:prstGeom prst="wedgeEllipseCallout">
            <a:avLst>
              <a:gd name="adj1" fmla="val 95298"/>
              <a:gd name="adj2" fmla="val -20618"/>
            </a:avLst>
          </a:prstGeom>
          <a:noFill/>
          <a:ln w="34925">
            <a:solidFill>
              <a:srgbClr val="FF0000"/>
            </a:solidFill>
            <a:miter lim="800000"/>
            <a:headEnd/>
            <a:tailEnd/>
          </a:ln>
        </p:spPr>
        <p:txBody>
          <a:bodyPr wrap="none" anchor="ctr">
            <a:prstTxWarp prst="textNoShape">
              <a:avLst/>
            </a:prstTxWarp>
          </a:bodyPr>
          <a:lstStyle/>
          <a:p>
            <a:pPr algn="ctr"/>
            <a:endParaRPr lang="en-US" dirty="0">
              <a:solidFill>
                <a:srgbClr val="FF0000"/>
              </a:solidFill>
            </a:endParaRPr>
          </a:p>
        </p:txBody>
      </p:sp>
      <p:sp>
        <p:nvSpPr>
          <p:cNvPr id="505861" name="Text Box 5"/>
          <p:cNvSpPr txBox="1">
            <a:spLocks noChangeArrowheads="1"/>
          </p:cNvSpPr>
          <p:nvPr/>
        </p:nvSpPr>
        <p:spPr bwMode="auto">
          <a:xfrm>
            <a:off x="5105400" y="2362200"/>
            <a:ext cx="2595582" cy="1077218"/>
          </a:xfrm>
          <a:prstGeom prst="rect">
            <a:avLst/>
          </a:prstGeom>
          <a:noFill/>
          <a:ln w="9525">
            <a:noFill/>
            <a:miter lim="800000"/>
            <a:headEnd/>
            <a:tailEnd/>
          </a:ln>
        </p:spPr>
        <p:txBody>
          <a:bodyPr wrap="none">
            <a:prstTxWarp prst="textNoShape">
              <a:avLst/>
            </a:prstTxWarp>
            <a:spAutoFit/>
          </a:bodyPr>
          <a:lstStyle/>
          <a:p>
            <a:r>
              <a:rPr lang="en-US" sz="3200" b="1" dirty="0" smtClean="0">
                <a:solidFill>
                  <a:srgbClr val="FF0000"/>
                </a:solidFill>
              </a:rPr>
              <a:t>PT, OT, &amp; SLP  </a:t>
            </a:r>
          </a:p>
          <a:p>
            <a:r>
              <a:rPr lang="en-US" sz="3200" b="1" dirty="0" smtClean="0">
                <a:solidFill>
                  <a:srgbClr val="FF0000"/>
                </a:solidFill>
              </a:rPr>
              <a:t>Included here!</a:t>
            </a:r>
            <a:r>
              <a:rPr lang="en-US" sz="3200" b="1" dirty="0">
                <a:solidFill>
                  <a:srgbClr val="FF0000"/>
                </a:solidFill>
              </a:rPr>
              <a:t>!</a:t>
            </a:r>
            <a:endParaRPr lang="en-US" dirty="0">
              <a:solidFill>
                <a:srgbClr val="FF0000"/>
              </a:solidFill>
            </a:endParaRPr>
          </a:p>
        </p:txBody>
      </p:sp>
      <p:sp>
        <p:nvSpPr>
          <p:cNvPr id="6" name="Date Placeholder 5"/>
          <p:cNvSpPr>
            <a:spLocks noGrp="1"/>
          </p:cNvSpPr>
          <p:nvPr>
            <p:ph type="dt" sz="half" idx="10"/>
          </p:nvPr>
        </p:nvSpPr>
        <p:spPr/>
        <p:txBody>
          <a:bodyPr/>
          <a:lstStyle/>
          <a:p>
            <a:fld id="{4EDC9A8E-5F62-41DF-A862-A8887B3B2260}" type="datetime1">
              <a:rPr lang="en-US" smtClean="0"/>
              <a:t>10/11/2014</a:t>
            </a:fld>
            <a:endParaRPr lang="en-US"/>
          </a:p>
        </p:txBody>
      </p:sp>
      <p:sp>
        <p:nvSpPr>
          <p:cNvPr id="3" name="Slide Number Placeholder 2"/>
          <p:cNvSpPr>
            <a:spLocks noGrp="1"/>
          </p:cNvSpPr>
          <p:nvPr>
            <p:ph type="sldNum" sz="quarter" idx="12"/>
          </p:nvPr>
        </p:nvSpPr>
        <p:spPr/>
        <p:txBody>
          <a:bodyPr/>
          <a:lstStyle/>
          <a:p>
            <a:fld id="{1A826A1E-C3C7-424F-B9CE-090FACFBFE0E}" type="slidenum">
              <a:rPr lang="en-US" smtClean="0"/>
              <a:t>11</a:t>
            </a:fld>
            <a:endParaRPr lang="en-US"/>
          </a:p>
        </p:txBody>
      </p:sp>
    </p:spTree>
    <p:extLst>
      <p:ext uri="{BB962C8B-B14F-4D97-AF65-F5344CB8AC3E}">
        <p14:creationId xmlns:p14="http://schemas.microsoft.com/office/powerpoint/2010/main" val="100197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5860"/>
                                        </p:tgtEl>
                                        <p:attrNameLst>
                                          <p:attrName>style.visibility</p:attrName>
                                        </p:attrNameLst>
                                      </p:cBhvr>
                                      <p:to>
                                        <p:strVal val="visible"/>
                                      </p:to>
                                    </p:set>
                                    <p:animEffect transition="in" filter="blinds(horizontal)">
                                      <p:cBhvr>
                                        <p:cTn id="7" dur="500"/>
                                        <p:tgtEl>
                                          <p:spTgt spid="5058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5861"/>
                                        </p:tgtEl>
                                        <p:attrNameLst>
                                          <p:attrName>style.visibility</p:attrName>
                                        </p:attrNameLst>
                                      </p:cBhvr>
                                      <p:to>
                                        <p:strVal val="visible"/>
                                      </p:to>
                                    </p:set>
                                    <p:animEffect transition="in" filter="blinds(horizontal)">
                                      <p:cBhvr>
                                        <p:cTn id="12" dur="500"/>
                                        <p:tgtEl>
                                          <p:spTgt spid="505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0" grpId="0" animBg="1"/>
      <p:bldP spid="5058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3800" b="1" dirty="0" smtClean="0"/>
              <a:t>Do </a:t>
            </a:r>
            <a:r>
              <a:rPr lang="en-US" sz="3800" i="1" dirty="0" smtClean="0"/>
              <a:t>WE</a:t>
            </a:r>
            <a:r>
              <a:rPr lang="en-US" sz="3800" dirty="0" smtClean="0"/>
              <a:t> Promote Lifelong Gains</a:t>
            </a:r>
            <a:r>
              <a:rPr lang="en-US" sz="3800" b="1" dirty="0" smtClean="0"/>
              <a:t>?</a:t>
            </a:r>
            <a:endParaRPr lang="en-US" sz="3800" b="1" dirty="0"/>
          </a:p>
        </p:txBody>
      </p:sp>
      <p:sp>
        <p:nvSpPr>
          <p:cNvPr id="3" name="Content Placeholder 2"/>
          <p:cNvSpPr>
            <a:spLocks noGrp="1"/>
          </p:cNvSpPr>
          <p:nvPr>
            <p:ph idx="4294967295"/>
          </p:nvPr>
        </p:nvSpPr>
        <p:spPr>
          <a:xfrm>
            <a:off x="0" y="1600200"/>
            <a:ext cx="9144000" cy="4953000"/>
          </a:xfrm>
          <a:prstGeom prst="rect">
            <a:avLst/>
          </a:prstGeom>
        </p:spPr>
        <p:txBody>
          <a:bodyPr>
            <a:normAutofit fontScale="92500" lnSpcReduction="20000"/>
          </a:bodyPr>
          <a:lstStyle/>
          <a:p>
            <a:r>
              <a:rPr lang="en-US" sz="3200" dirty="0" smtClean="0"/>
              <a:t>Therapies are intense from infancy through childhood</a:t>
            </a:r>
          </a:p>
          <a:p>
            <a:r>
              <a:rPr lang="en-US" sz="3200" dirty="0" smtClean="0"/>
              <a:t>Legislative mandates are strong and promote </a:t>
            </a:r>
            <a:r>
              <a:rPr lang="en-US" sz="3200" b="1" dirty="0" smtClean="0"/>
              <a:t>transition</a:t>
            </a:r>
            <a:r>
              <a:rPr lang="en-US" sz="3200" dirty="0" smtClean="0"/>
              <a:t> focused education for students, but….</a:t>
            </a:r>
          </a:p>
          <a:p>
            <a:r>
              <a:rPr lang="en-US" sz="3200" dirty="0" smtClean="0"/>
              <a:t>OT &amp; PT services tend to decrease as students near graduation!</a:t>
            </a:r>
          </a:p>
          <a:p>
            <a:pPr>
              <a:spcAft>
                <a:spcPts val="0"/>
              </a:spcAft>
            </a:pPr>
            <a:r>
              <a:rPr lang="en-US" sz="3200" b="1" dirty="0" smtClean="0"/>
              <a:t>High school ends before students gain the skills they still need to </a:t>
            </a:r>
            <a:r>
              <a:rPr lang="en-US" sz="3200" b="1" i="1" dirty="0" smtClean="0">
                <a:solidFill>
                  <a:srgbClr val="000000"/>
                </a:solidFill>
              </a:rPr>
              <a:t>address critical lifespan issues</a:t>
            </a:r>
          </a:p>
          <a:p>
            <a:pPr lvl="2"/>
            <a:r>
              <a:rPr lang="en-US" sz="3000" dirty="0" smtClean="0"/>
              <a:t>Shepherd &amp; </a:t>
            </a:r>
            <a:r>
              <a:rPr lang="en-US" sz="3000" dirty="0" err="1" smtClean="0"/>
              <a:t>Inge</a:t>
            </a:r>
            <a:r>
              <a:rPr lang="en-US" sz="3000" dirty="0" smtClean="0"/>
              <a:t>, 1999; </a:t>
            </a:r>
            <a:r>
              <a:rPr lang="en-US" sz="3000" dirty="0" err="1" smtClean="0"/>
              <a:t>Inge</a:t>
            </a:r>
            <a:r>
              <a:rPr lang="en-US" sz="3000" dirty="0" smtClean="0"/>
              <a:t>, 1995; </a:t>
            </a:r>
          </a:p>
          <a:p>
            <a:pPr lvl="2"/>
            <a:r>
              <a:rPr lang="en-US" sz="3000" dirty="0" smtClean="0"/>
              <a:t>Stewart, Law, Rosenbaum, &amp; </a:t>
            </a:r>
            <a:r>
              <a:rPr lang="en-US" sz="3000" dirty="0" err="1" smtClean="0"/>
              <a:t>Willms</a:t>
            </a:r>
            <a:r>
              <a:rPr lang="en-US" sz="3000" dirty="0" smtClean="0"/>
              <a:t>, 2001 </a:t>
            </a:r>
          </a:p>
          <a:p>
            <a:pPr lvl="2">
              <a:buNone/>
            </a:pPr>
            <a:r>
              <a:rPr lang="en-US" dirty="0" smtClean="0"/>
              <a:t> </a:t>
            </a:r>
          </a:p>
          <a:p>
            <a:pPr lvl="2">
              <a:buNone/>
            </a:pPr>
            <a:r>
              <a:rPr lang="en-US" dirty="0" smtClean="0"/>
              <a:t>	</a:t>
            </a:r>
          </a:p>
          <a:p>
            <a:pPr>
              <a:buNone/>
            </a:pPr>
            <a:endParaRPr lang="en-US" dirty="0" smtClean="0"/>
          </a:p>
        </p:txBody>
      </p:sp>
      <p:sp>
        <p:nvSpPr>
          <p:cNvPr id="4" name="Date Placeholder 3"/>
          <p:cNvSpPr>
            <a:spLocks noGrp="1"/>
          </p:cNvSpPr>
          <p:nvPr>
            <p:ph type="dt" sz="half" idx="10"/>
          </p:nvPr>
        </p:nvSpPr>
        <p:spPr/>
        <p:txBody>
          <a:bodyPr/>
          <a:lstStyle/>
          <a:p>
            <a:pPr>
              <a:defRPr/>
            </a:pPr>
            <a:fld id="{2627AE3B-D644-4213-A803-B73BCFE6472E}" type="datetime1">
              <a:rPr lang="en-US" smtClean="0"/>
              <a:t>10/11/2014</a:t>
            </a:fld>
            <a:endParaRPr lang="en-US"/>
          </a:p>
        </p:txBody>
      </p:sp>
      <p:sp>
        <p:nvSpPr>
          <p:cNvPr id="7" name="Slide Number Placeholder 6"/>
          <p:cNvSpPr>
            <a:spLocks noGrp="1"/>
          </p:cNvSpPr>
          <p:nvPr>
            <p:ph type="sldNum" sz="quarter" idx="12"/>
          </p:nvPr>
        </p:nvSpPr>
        <p:spPr/>
        <p:txBody>
          <a:bodyPr/>
          <a:lstStyle/>
          <a:p>
            <a:fld id="{1A826A1E-C3C7-424F-B9CE-090FACFBFE0E}" type="slidenum">
              <a:rPr lang="en-US" smtClean="0"/>
              <a:t>12</a:t>
            </a:fld>
            <a:endParaRPr lang="en-US"/>
          </a:p>
        </p:txBody>
      </p:sp>
    </p:spTree>
    <p:extLst>
      <p:ext uri="{BB962C8B-B14F-4D97-AF65-F5344CB8AC3E}">
        <p14:creationId xmlns:p14="http://schemas.microsoft.com/office/powerpoint/2010/main" val="1268129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19200" y="304800"/>
            <a:ext cx="7543800" cy="914400"/>
          </a:xfrm>
          <a:noFill/>
          <a:ln w="38100">
            <a:solidFill>
              <a:srgbClr val="C00000"/>
            </a:solidFill>
          </a:ln>
        </p:spPr>
        <p:txBody>
          <a:bodyPr/>
          <a:lstStyle/>
          <a:p>
            <a:pPr algn="ctr">
              <a:defRPr/>
            </a:pPr>
            <a:r>
              <a:rPr lang="en-US" b="1" dirty="0"/>
              <a:t>Postsecondary Goals</a:t>
            </a:r>
          </a:p>
        </p:txBody>
      </p:sp>
      <p:sp>
        <p:nvSpPr>
          <p:cNvPr id="53251" name="Rectangle 3"/>
          <p:cNvSpPr>
            <a:spLocks noGrp="1" noChangeArrowheads="1"/>
          </p:cNvSpPr>
          <p:nvPr>
            <p:ph idx="4294967295"/>
          </p:nvPr>
        </p:nvSpPr>
        <p:spPr>
          <a:xfrm>
            <a:off x="1066800" y="1600200"/>
            <a:ext cx="7315200" cy="4909506"/>
          </a:xfrm>
          <a:prstGeom prst="rect">
            <a:avLst/>
          </a:prstGeom>
          <a:ln>
            <a:solidFill>
              <a:srgbClr val="C00000"/>
            </a:solidFill>
          </a:ln>
        </p:spPr>
        <p:txBody>
          <a:bodyPr>
            <a:normAutofit lnSpcReduction="10000"/>
          </a:bodyPr>
          <a:lstStyle/>
          <a:p>
            <a:pPr algn="just"/>
            <a:r>
              <a:rPr lang="en-US" sz="2800" dirty="0" smtClean="0">
                <a:solidFill>
                  <a:schemeClr val="tx1"/>
                </a:solidFill>
              </a:rPr>
              <a:t>Each </a:t>
            </a:r>
            <a:r>
              <a:rPr lang="en-US" sz="2800" dirty="0" smtClean="0"/>
              <a:t>student of transition age </a:t>
            </a:r>
            <a:r>
              <a:rPr lang="en-US" sz="2800" dirty="0" smtClean="0">
                <a:solidFill>
                  <a:schemeClr val="tx1"/>
                </a:solidFill>
              </a:rPr>
              <a:t>on an IEP, must have a postsecondary goal/vision listed on the top of the transition services plan page of the IEP. </a:t>
            </a:r>
          </a:p>
          <a:p>
            <a:pPr algn="just"/>
            <a:r>
              <a:rPr lang="en-US" sz="2800" dirty="0"/>
              <a:t>T</a:t>
            </a:r>
            <a:r>
              <a:rPr lang="en-US" sz="2800" dirty="0" smtClean="0"/>
              <a:t>ransition </a:t>
            </a:r>
            <a:r>
              <a:rPr lang="en-US" sz="2800" dirty="0"/>
              <a:t>services </a:t>
            </a:r>
            <a:r>
              <a:rPr lang="en-US" sz="2800" dirty="0" smtClean="0"/>
              <a:t>in Oklahoma must </a:t>
            </a:r>
            <a:r>
              <a:rPr lang="en-US" sz="2800" dirty="0"/>
              <a:t>be addressed and in effect not later than the beginning of the student's ninth grade year or upon turning 16 years of age, whichever comes </a:t>
            </a:r>
            <a:r>
              <a:rPr lang="en-US" sz="2800" dirty="0" smtClean="0"/>
              <a:t>first. </a:t>
            </a:r>
            <a:endParaRPr lang="en-US" sz="2800" dirty="0" smtClean="0">
              <a:solidFill>
                <a:schemeClr val="tx1"/>
              </a:solidFill>
            </a:endParaRPr>
          </a:p>
          <a:p>
            <a:pPr algn="just"/>
            <a:r>
              <a:rPr lang="en-US" sz="2800" dirty="0" smtClean="0">
                <a:solidFill>
                  <a:schemeClr val="tx1"/>
                </a:solidFill>
              </a:rPr>
              <a:t>This postsecondary goal must address: </a:t>
            </a:r>
            <a:r>
              <a:rPr lang="en-US" sz="2800" b="1" u="sng" dirty="0" smtClean="0">
                <a:solidFill>
                  <a:srgbClr val="C00000"/>
                </a:solidFill>
              </a:rPr>
              <a:t>Education/training</a:t>
            </a:r>
            <a:r>
              <a:rPr lang="en-US" sz="2800" dirty="0" smtClean="0">
                <a:solidFill>
                  <a:srgbClr val="FF3300"/>
                </a:solidFill>
              </a:rPr>
              <a:t> </a:t>
            </a:r>
            <a:r>
              <a:rPr lang="en-US" sz="2800" dirty="0" smtClean="0">
                <a:solidFill>
                  <a:schemeClr val="tx1"/>
                </a:solidFill>
              </a:rPr>
              <a:t>and</a:t>
            </a:r>
            <a:r>
              <a:rPr lang="en-US" sz="2800" dirty="0" smtClean="0">
                <a:solidFill>
                  <a:srgbClr val="FF3300"/>
                </a:solidFill>
              </a:rPr>
              <a:t> </a:t>
            </a:r>
            <a:r>
              <a:rPr lang="en-US" sz="2800" b="1" u="sng" dirty="0" smtClean="0">
                <a:solidFill>
                  <a:srgbClr val="C00000"/>
                </a:solidFill>
              </a:rPr>
              <a:t>employment</a:t>
            </a:r>
            <a:r>
              <a:rPr lang="en-US" sz="2800" b="1" dirty="0" smtClean="0">
                <a:solidFill>
                  <a:srgbClr val="C00000"/>
                </a:solidFill>
              </a:rPr>
              <a:t>.  </a:t>
            </a:r>
            <a:r>
              <a:rPr lang="en-US" sz="2800" b="1" u="sng" dirty="0" smtClean="0">
                <a:solidFill>
                  <a:srgbClr val="C00000"/>
                </a:solidFill>
              </a:rPr>
              <a:t>Independent living</a:t>
            </a:r>
            <a:r>
              <a:rPr lang="en-US" sz="2800" dirty="0" smtClean="0">
                <a:solidFill>
                  <a:schemeClr val="bg2">
                    <a:lumMod val="50000"/>
                  </a:schemeClr>
                </a:solidFill>
              </a:rPr>
              <a:t> </a:t>
            </a:r>
            <a:r>
              <a:rPr lang="en-US" sz="2800" dirty="0" smtClean="0">
                <a:solidFill>
                  <a:schemeClr val="tx1"/>
                </a:solidFill>
              </a:rPr>
              <a:t>goals (as needed)…</a:t>
            </a:r>
            <a:endParaRPr lang="en-US" sz="2800" dirty="0" smtClean="0"/>
          </a:p>
          <a:p>
            <a:pPr lvl="1" algn="just"/>
            <a:r>
              <a:rPr lang="en-US" sz="2400" dirty="0" smtClean="0">
                <a:solidFill>
                  <a:schemeClr val="tx1"/>
                </a:solidFill>
              </a:rPr>
              <a:t>It must be observable. </a:t>
            </a:r>
          </a:p>
        </p:txBody>
      </p:sp>
      <p:sp>
        <p:nvSpPr>
          <p:cNvPr id="2" name="Date Placeholder 1"/>
          <p:cNvSpPr>
            <a:spLocks noGrp="1"/>
          </p:cNvSpPr>
          <p:nvPr>
            <p:ph type="dt" sz="half" idx="10"/>
          </p:nvPr>
        </p:nvSpPr>
        <p:spPr/>
        <p:txBody>
          <a:bodyPr/>
          <a:lstStyle/>
          <a:p>
            <a:pPr>
              <a:defRPr/>
            </a:pPr>
            <a:fld id="{C4ACEF76-7E1A-48FD-8CA7-2EA9CBA486AC}" type="datetime1">
              <a:rPr lang="en-US" smtClean="0"/>
              <a:t>10/11/2014</a:t>
            </a:fld>
            <a:endParaRPr lang="en-US" dirty="0"/>
          </a:p>
        </p:txBody>
      </p:sp>
      <p:sp>
        <p:nvSpPr>
          <p:cNvPr id="4" name="Slide Number Placeholder 3"/>
          <p:cNvSpPr>
            <a:spLocks noGrp="1"/>
          </p:cNvSpPr>
          <p:nvPr>
            <p:ph type="sldNum" sz="quarter" idx="12"/>
          </p:nvPr>
        </p:nvSpPr>
        <p:spPr/>
        <p:txBody>
          <a:bodyPr/>
          <a:lstStyle/>
          <a:p>
            <a:fld id="{1A826A1E-C3C7-424F-B9CE-090FACFBFE0E}" type="slidenum">
              <a:rPr lang="en-US" smtClean="0"/>
              <a:t>13</a:t>
            </a:fld>
            <a:endParaRPr lang="en-US"/>
          </a:p>
        </p:txBody>
      </p:sp>
    </p:spTree>
    <p:extLst>
      <p:ext uri="{BB962C8B-B14F-4D97-AF65-F5344CB8AC3E}">
        <p14:creationId xmlns:p14="http://schemas.microsoft.com/office/powerpoint/2010/main" val="36473085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800" decel="100000"/>
                                        <p:tgtEl>
                                          <p:spTgt spid="37890"/>
                                        </p:tgtEl>
                                      </p:cBhvr>
                                    </p:animEffect>
                                    <p:anim calcmode="lin" valueType="num">
                                      <p:cBhvr>
                                        <p:cTn id="8" dur="800" decel="100000" fill="hold"/>
                                        <p:tgtEl>
                                          <p:spTgt spid="37890"/>
                                        </p:tgtEl>
                                        <p:attrNameLst>
                                          <p:attrName>style.rotation</p:attrName>
                                        </p:attrNameLst>
                                      </p:cBhvr>
                                      <p:tavLst>
                                        <p:tav tm="0">
                                          <p:val>
                                            <p:fltVal val="-90"/>
                                          </p:val>
                                        </p:tav>
                                        <p:tav tm="100000">
                                          <p:val>
                                            <p:fltVal val="0"/>
                                          </p:val>
                                        </p:tav>
                                      </p:tavLst>
                                    </p:anim>
                                    <p:anim calcmode="lin" valueType="num">
                                      <p:cBhvr>
                                        <p:cTn id="9" dur="800" decel="100000" fill="hold"/>
                                        <p:tgtEl>
                                          <p:spTgt spid="37890"/>
                                        </p:tgtEl>
                                        <p:attrNameLst>
                                          <p:attrName>ppt_x</p:attrName>
                                        </p:attrNameLst>
                                      </p:cBhvr>
                                      <p:tavLst>
                                        <p:tav tm="0">
                                          <p:val>
                                            <p:strVal val="#ppt_x+0.4"/>
                                          </p:val>
                                        </p:tav>
                                        <p:tav tm="100000">
                                          <p:val>
                                            <p:strVal val="#ppt_x-0.05"/>
                                          </p:val>
                                        </p:tav>
                                      </p:tavLst>
                                    </p:anim>
                                    <p:anim calcmode="lin" valueType="num">
                                      <p:cBhvr>
                                        <p:cTn id="10" dur="800" decel="100000" fill="hold"/>
                                        <p:tgtEl>
                                          <p:spTgt spid="378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78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789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rPr>
              <a:t>Postsecondary Transition Planning – </a:t>
            </a:r>
            <a:r>
              <a:rPr lang="en-US" b="1" i="1" dirty="0" smtClean="0">
                <a:solidFill>
                  <a:schemeClr val="accent2"/>
                </a:solidFill>
              </a:rPr>
              <a:t>What does the data tell us?</a:t>
            </a:r>
            <a:endParaRPr lang="en-US" b="1" i="1" dirty="0">
              <a:solidFill>
                <a:schemeClr val="accent2"/>
              </a:solidFill>
            </a:endParaRPr>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US" sz="3200" dirty="0" smtClean="0"/>
              <a:t> Students with DD -  not expected to attend college; &lt; 10% achieve competitive employment.</a:t>
            </a:r>
          </a:p>
          <a:p>
            <a:r>
              <a:rPr lang="en-US" sz="3200" dirty="0" smtClean="0"/>
              <a:t>Post high school expectations - stereotypical jobs at sub-minimum wages</a:t>
            </a:r>
            <a:r>
              <a:rPr lang="en-US" sz="3200" dirty="0"/>
              <a:t> </a:t>
            </a:r>
            <a:r>
              <a:rPr lang="en-US" sz="3200" dirty="0" smtClean="0"/>
              <a:t>- sheltered employment</a:t>
            </a:r>
          </a:p>
          <a:p>
            <a:pPr lvl="2"/>
            <a:r>
              <a:rPr lang="en-US" sz="2800" dirty="0" smtClean="0"/>
              <a:t>U.S. Department of Education, 2004; Wills &amp; Leucking, 2003; Cameto, et al., 2004; Inge &amp; Moon, 2006)</a:t>
            </a:r>
          </a:p>
          <a:p>
            <a:pPr marL="914400" lvl="2" indent="0">
              <a:buNone/>
            </a:pPr>
            <a:r>
              <a:rPr lang="en-US" dirty="0" smtClean="0"/>
              <a:t>    </a:t>
            </a:r>
            <a:endParaRPr lang="en-US" dirty="0"/>
          </a:p>
        </p:txBody>
      </p:sp>
      <p:sp>
        <p:nvSpPr>
          <p:cNvPr id="5" name="Date Placeholder 4"/>
          <p:cNvSpPr>
            <a:spLocks noGrp="1"/>
          </p:cNvSpPr>
          <p:nvPr>
            <p:ph type="dt" sz="half" idx="10"/>
          </p:nvPr>
        </p:nvSpPr>
        <p:spPr/>
        <p:txBody>
          <a:bodyPr/>
          <a:lstStyle/>
          <a:p>
            <a:fld id="{D1EFBA22-807A-4F9B-9F23-CA648D919AD7}" type="datetime1">
              <a:rPr lang="en-US" smtClean="0"/>
              <a:t>10/11/2014</a:t>
            </a:fld>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14</a:t>
            </a:fld>
            <a:endParaRPr lang="en-US"/>
          </a:p>
        </p:txBody>
      </p:sp>
    </p:spTree>
    <p:extLst>
      <p:ext uri="{BB962C8B-B14F-4D97-AF65-F5344CB8AC3E}">
        <p14:creationId xmlns:p14="http://schemas.microsoft.com/office/powerpoint/2010/main" val="1171760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b="1" dirty="0" smtClean="0">
                <a:solidFill>
                  <a:schemeClr val="accent2"/>
                </a:solidFill>
              </a:rPr>
              <a:t>National Longitudinal Transition Study</a:t>
            </a:r>
            <a:br>
              <a:rPr lang="en-US" b="1" dirty="0" smtClean="0">
                <a:solidFill>
                  <a:schemeClr val="accent2"/>
                </a:solidFill>
              </a:rPr>
            </a:br>
            <a:r>
              <a:rPr lang="en-US" b="1" dirty="0" smtClean="0">
                <a:solidFill>
                  <a:schemeClr val="accent2"/>
                </a:solidFill>
              </a:rPr>
              <a:t>1990 - 2010</a:t>
            </a:r>
            <a:endParaRPr lang="en-US" b="1" dirty="0">
              <a:solidFill>
                <a:schemeClr val="accent2"/>
              </a:solidFill>
            </a:endParaRPr>
          </a:p>
        </p:txBody>
      </p:sp>
      <p:sp>
        <p:nvSpPr>
          <p:cNvPr id="3" name="Content Placeholder 2"/>
          <p:cNvSpPr>
            <a:spLocks noGrp="1"/>
          </p:cNvSpPr>
          <p:nvPr>
            <p:ph idx="4294967295"/>
          </p:nvPr>
        </p:nvSpPr>
        <p:spPr>
          <a:xfrm>
            <a:off x="457200" y="2133600"/>
            <a:ext cx="8229600" cy="3992563"/>
          </a:xfrm>
          <a:prstGeom prst="rect">
            <a:avLst/>
          </a:prstGeom>
        </p:spPr>
        <p:txBody>
          <a:bodyPr/>
          <a:lstStyle/>
          <a:p>
            <a:r>
              <a:rPr lang="en-US" sz="3200" dirty="0" smtClean="0"/>
              <a:t>Positive trends for young adults with disabilities for postsecondary employment, education, and adult living outcomes</a:t>
            </a:r>
          </a:p>
          <a:p>
            <a:r>
              <a:rPr lang="en-US" sz="3200" dirty="0" smtClean="0"/>
              <a:t>Not so for those with </a:t>
            </a:r>
            <a:r>
              <a:rPr lang="en-US" sz="3200" dirty="0"/>
              <a:t>Severe Multiple Developmental Disabilities </a:t>
            </a:r>
            <a:r>
              <a:rPr lang="en-US" sz="3200" dirty="0" smtClean="0"/>
              <a:t>(SMDD)</a:t>
            </a:r>
          </a:p>
          <a:p>
            <a:r>
              <a:rPr lang="en-US" sz="3200" dirty="0" smtClean="0"/>
              <a:t>15 years and not much difference</a:t>
            </a:r>
          </a:p>
          <a:p>
            <a:pPr lvl="2"/>
            <a:r>
              <a:rPr lang="en-US" sz="2400" dirty="0" smtClean="0"/>
              <a:t>Newman, Wagner, Cameto, Knokey, &amp; Shaver, 2010</a:t>
            </a:r>
            <a:endParaRPr lang="en-US" sz="2400" dirty="0"/>
          </a:p>
        </p:txBody>
      </p:sp>
      <p:sp>
        <p:nvSpPr>
          <p:cNvPr id="5" name="Date Placeholder 4"/>
          <p:cNvSpPr>
            <a:spLocks noGrp="1"/>
          </p:cNvSpPr>
          <p:nvPr>
            <p:ph type="dt" sz="half" idx="10"/>
          </p:nvPr>
        </p:nvSpPr>
        <p:spPr/>
        <p:txBody>
          <a:bodyPr/>
          <a:lstStyle/>
          <a:p>
            <a:fld id="{91EFEFE4-7D0B-4E59-8FC4-39E055C50083}" type="datetime1">
              <a:rPr lang="en-US" smtClean="0"/>
              <a:t>10/11/2014</a:t>
            </a:fld>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15</a:t>
            </a:fld>
            <a:endParaRPr lang="en-US"/>
          </a:p>
        </p:txBody>
      </p:sp>
    </p:spTree>
    <p:extLst>
      <p:ext uri="{BB962C8B-B14F-4D97-AF65-F5344CB8AC3E}">
        <p14:creationId xmlns:p14="http://schemas.microsoft.com/office/powerpoint/2010/main" val="533211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NLTS – </a:t>
            </a:r>
            <a:r>
              <a:rPr lang="en-US" b="1" dirty="0" smtClean="0">
                <a:solidFill>
                  <a:schemeClr val="accent2"/>
                </a:solidFill>
              </a:rPr>
              <a:t>Goals Identified </a:t>
            </a:r>
            <a:r>
              <a:rPr lang="en-US" dirty="0" smtClean="0">
                <a:solidFill>
                  <a:schemeClr val="accent2"/>
                </a:solidFill>
              </a:rPr>
              <a:t>while in School for Youth with SMDD</a:t>
            </a:r>
            <a:endParaRPr lang="en-US" dirty="0">
              <a:solidFill>
                <a:schemeClr val="accent2"/>
              </a:solidFill>
            </a:endParaRPr>
          </a:p>
        </p:txBody>
      </p:sp>
      <p:sp>
        <p:nvSpPr>
          <p:cNvPr id="3" name="Content Placeholder 2"/>
          <p:cNvSpPr>
            <a:spLocks noGrp="1"/>
          </p:cNvSpPr>
          <p:nvPr>
            <p:ph idx="4294967295"/>
          </p:nvPr>
        </p:nvSpPr>
        <p:spPr>
          <a:xfrm>
            <a:off x="457200" y="1600200"/>
            <a:ext cx="8229600" cy="4525963"/>
          </a:xfrm>
          <a:prstGeom prst="rect">
            <a:avLst/>
          </a:prstGeom>
        </p:spPr>
        <p:txBody>
          <a:bodyPr>
            <a:normAutofit fontScale="92500" lnSpcReduction="20000"/>
          </a:bodyPr>
          <a:lstStyle/>
          <a:p>
            <a:pPr marL="0" indent="0">
              <a:buNone/>
            </a:pPr>
            <a:r>
              <a:rPr lang="en-US" sz="2800" dirty="0" smtClean="0"/>
              <a:t>Compared to youth with singular impairments like LD, youth with SMDD identified fewer goals for </a:t>
            </a:r>
            <a:r>
              <a:rPr lang="en-US" sz="2800" u="sng" dirty="0" smtClean="0"/>
              <a:t>competitive employment</a:t>
            </a:r>
            <a:r>
              <a:rPr lang="en-US" sz="2800" dirty="0" smtClean="0"/>
              <a:t> and more </a:t>
            </a:r>
            <a:r>
              <a:rPr lang="en-US" sz="2800" u="sng" dirty="0" smtClean="0"/>
              <a:t>identified sheltered employment as the first option out of high school.</a:t>
            </a:r>
          </a:p>
          <a:p>
            <a:pPr marL="0" indent="0">
              <a:buNone/>
            </a:pPr>
            <a:endParaRPr lang="en-US" sz="2800" dirty="0"/>
          </a:p>
          <a:p>
            <a:pPr marL="0" indent="0">
              <a:buNone/>
            </a:pPr>
            <a:r>
              <a:rPr lang="en-US" sz="2800" dirty="0" smtClean="0"/>
              <a:t>Fewer youth with SMDD identified </a:t>
            </a:r>
            <a:r>
              <a:rPr lang="en-US" sz="2800" u="sng" dirty="0" smtClean="0"/>
              <a:t>postsecondary education goals </a:t>
            </a:r>
            <a:r>
              <a:rPr lang="en-US" sz="2800" dirty="0" smtClean="0"/>
              <a:t>to attend either a 2 or 4-year college</a:t>
            </a:r>
          </a:p>
          <a:p>
            <a:pPr marL="0" indent="0">
              <a:buNone/>
            </a:pPr>
            <a:endParaRPr lang="en-US" sz="2800" dirty="0"/>
          </a:p>
          <a:p>
            <a:pPr marL="0" indent="0">
              <a:buNone/>
            </a:pPr>
            <a:r>
              <a:rPr lang="en-US" sz="2800" dirty="0" smtClean="0"/>
              <a:t>Fewer youth with SMDD expressed the </a:t>
            </a:r>
            <a:r>
              <a:rPr lang="en-US" sz="2800" u="sng" dirty="0" smtClean="0"/>
              <a:t>desire or ability to live independently.  Why?</a:t>
            </a:r>
          </a:p>
          <a:p>
            <a:pPr marL="0" indent="0">
              <a:buNone/>
            </a:pPr>
            <a:r>
              <a:rPr lang="en-US" sz="2000" dirty="0" smtClean="0"/>
              <a:t>	(Newman, Wagner, Cameto, Knokey, &amp; Shaver, 2010; Cameto, et al, 2004)</a:t>
            </a:r>
            <a:endParaRPr lang="en-US" sz="2400" dirty="0"/>
          </a:p>
        </p:txBody>
      </p:sp>
      <p:sp>
        <p:nvSpPr>
          <p:cNvPr id="5" name="Date Placeholder 4"/>
          <p:cNvSpPr>
            <a:spLocks noGrp="1"/>
          </p:cNvSpPr>
          <p:nvPr>
            <p:ph type="dt" sz="half" idx="10"/>
          </p:nvPr>
        </p:nvSpPr>
        <p:spPr/>
        <p:txBody>
          <a:bodyPr/>
          <a:lstStyle/>
          <a:p>
            <a:fld id="{044E140A-886D-4A02-BA66-58ECBF3C4851}" type="datetime1">
              <a:rPr lang="en-US" smtClean="0"/>
              <a:t>10/11/2014</a:t>
            </a:fld>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16</a:t>
            </a:fld>
            <a:endParaRPr lang="en-US"/>
          </a:p>
        </p:txBody>
      </p:sp>
    </p:spTree>
    <p:extLst>
      <p:ext uri="{BB962C8B-B14F-4D97-AF65-F5344CB8AC3E}">
        <p14:creationId xmlns:p14="http://schemas.microsoft.com/office/powerpoint/2010/main" val="3083085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solidFill>
                  <a:schemeClr val="accent2"/>
                </a:solidFill>
              </a:rPr>
              <a:t>Achieved</a:t>
            </a:r>
            <a:r>
              <a:rPr lang="en-US" dirty="0" smtClean="0">
                <a:solidFill>
                  <a:schemeClr val="accent2"/>
                </a:solidFill>
              </a:rPr>
              <a:t> Postsecondary Outcomes for Youth with SMDD</a:t>
            </a:r>
            <a:endParaRPr lang="en-US" dirty="0">
              <a:solidFill>
                <a:schemeClr val="accent2"/>
              </a:solidFill>
            </a:endParaRPr>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r>
              <a:rPr lang="en-US" sz="2400" dirty="0" smtClean="0"/>
              <a:t>Youth with SMDD – less involved in employment, postsecondary education, and independent living (Newman et al., 2009; Cameto et al., 2004).</a:t>
            </a:r>
          </a:p>
          <a:p>
            <a:r>
              <a:rPr lang="en-US" sz="2400" dirty="0" smtClean="0"/>
              <a:t>Youth with cerebral palsy - less likely to be employed compared to those with spina bifida and TBI (Young et al., 2006)</a:t>
            </a:r>
          </a:p>
          <a:p>
            <a:r>
              <a:rPr lang="en-US" sz="2400" dirty="0" smtClean="0"/>
              <a:t>1/10 youth with SMDD worked in integrated settings; 5/10 waiting for adult employment supports; most earned &lt; $2.40/hour in sheltered employment (Wills &amp; Leucking, 2003; U.S. Dept. of Education, 2004)</a:t>
            </a:r>
            <a:endParaRPr lang="en-US" sz="1800" dirty="0"/>
          </a:p>
        </p:txBody>
      </p:sp>
      <p:sp>
        <p:nvSpPr>
          <p:cNvPr id="5" name="Date Placeholder 4"/>
          <p:cNvSpPr>
            <a:spLocks noGrp="1"/>
          </p:cNvSpPr>
          <p:nvPr>
            <p:ph type="dt" sz="half" idx="10"/>
          </p:nvPr>
        </p:nvSpPr>
        <p:spPr/>
        <p:txBody>
          <a:bodyPr/>
          <a:lstStyle/>
          <a:p>
            <a:fld id="{EB45ADA6-FD54-4F6F-B65E-C0F03339660D}" type="datetime1">
              <a:rPr lang="en-US" smtClean="0"/>
              <a:t>10/11/2014</a:t>
            </a:fld>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17</a:t>
            </a:fld>
            <a:endParaRPr lang="en-US"/>
          </a:p>
        </p:txBody>
      </p:sp>
    </p:spTree>
    <p:extLst>
      <p:ext uri="{BB962C8B-B14F-4D97-AF65-F5344CB8AC3E}">
        <p14:creationId xmlns:p14="http://schemas.microsoft.com/office/powerpoint/2010/main" val="974875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401762"/>
          </a:xfrm>
        </p:spPr>
        <p:txBody>
          <a:bodyPr>
            <a:noAutofit/>
          </a:bodyPr>
          <a:lstStyle/>
          <a:p>
            <a:r>
              <a:rPr lang="en-US" sz="3200" b="1" dirty="0">
                <a:solidFill>
                  <a:schemeClr val="accent2"/>
                </a:solidFill>
              </a:rPr>
              <a:t>Achieved</a:t>
            </a:r>
            <a:r>
              <a:rPr lang="en-US" sz="3200" dirty="0">
                <a:solidFill>
                  <a:schemeClr val="accent2"/>
                </a:solidFill>
              </a:rPr>
              <a:t> Postsecondary Outcomes for Youth with </a:t>
            </a:r>
            <a:r>
              <a:rPr lang="en-US" sz="3200" dirty="0" smtClean="0">
                <a:solidFill>
                  <a:schemeClr val="accent2"/>
                </a:solidFill>
              </a:rPr>
              <a:t>SMDD - continued</a:t>
            </a:r>
            <a:endParaRPr lang="en-US" sz="3200" dirty="0"/>
          </a:p>
        </p:txBody>
      </p:sp>
      <p:sp>
        <p:nvSpPr>
          <p:cNvPr id="3" name="Content Placeholder 2"/>
          <p:cNvSpPr>
            <a:spLocks noGrp="1"/>
          </p:cNvSpPr>
          <p:nvPr>
            <p:ph idx="4294967295"/>
          </p:nvPr>
        </p:nvSpPr>
        <p:spPr>
          <a:xfrm>
            <a:off x="457200" y="2590800"/>
            <a:ext cx="8229600" cy="3535363"/>
          </a:xfrm>
          <a:prstGeom prst="rect">
            <a:avLst/>
          </a:prstGeom>
        </p:spPr>
        <p:txBody>
          <a:bodyPr/>
          <a:lstStyle/>
          <a:p>
            <a:r>
              <a:rPr lang="en-US" sz="3600" dirty="0" smtClean="0"/>
              <a:t>Youth with SMDD – live with parents, due to intensity of support needs.</a:t>
            </a:r>
          </a:p>
          <a:p>
            <a:r>
              <a:rPr lang="en-US" sz="3600" dirty="0" smtClean="0"/>
              <a:t>Recent higher rates of postsecondary education enrollment - actual opportunity or reporting differences about training?</a:t>
            </a:r>
            <a:endParaRPr lang="en-US" sz="3600" dirty="0"/>
          </a:p>
        </p:txBody>
      </p:sp>
      <p:sp>
        <p:nvSpPr>
          <p:cNvPr id="5" name="Date Placeholder 4"/>
          <p:cNvSpPr>
            <a:spLocks noGrp="1"/>
          </p:cNvSpPr>
          <p:nvPr>
            <p:ph type="dt" sz="half" idx="10"/>
          </p:nvPr>
        </p:nvSpPr>
        <p:spPr/>
        <p:txBody>
          <a:bodyPr/>
          <a:lstStyle/>
          <a:p>
            <a:fld id="{C811AC9D-4572-4E8E-9B27-3FF003637B60}" type="datetime1">
              <a:rPr lang="en-US" smtClean="0"/>
              <a:t>10/11/2014</a:t>
            </a:fld>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18</a:t>
            </a:fld>
            <a:endParaRPr lang="en-US"/>
          </a:p>
        </p:txBody>
      </p:sp>
    </p:spTree>
    <p:extLst>
      <p:ext uri="{BB962C8B-B14F-4D97-AF65-F5344CB8AC3E}">
        <p14:creationId xmlns:p14="http://schemas.microsoft.com/office/powerpoint/2010/main" val="3248057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rtlCol="0">
            <a:normAutofit/>
          </a:bodyPr>
          <a:lstStyle/>
          <a:p>
            <a:pPr marL="54864" eaLnBrk="1" fontAlgn="auto" hangingPunct="1">
              <a:spcAft>
                <a:spcPts val="0"/>
              </a:spcAft>
              <a:defRPr/>
            </a:pPr>
            <a:r>
              <a:rPr lang="en-US" b="1" i="1" dirty="0" smtClean="0">
                <a:ea typeface="ＭＳ Ｐゴシック" pitchFamily="-65" charset="-128"/>
                <a:cs typeface="ＭＳ Ｐゴシック" pitchFamily="-65" charset="-128"/>
              </a:rPr>
              <a:t>Community Engagement</a:t>
            </a:r>
          </a:p>
        </p:txBody>
      </p:sp>
      <p:sp>
        <p:nvSpPr>
          <p:cNvPr id="27651" name="Content Placeholder 2"/>
          <p:cNvSpPr>
            <a:spLocks noGrp="1"/>
          </p:cNvSpPr>
          <p:nvPr>
            <p:ph idx="4294967295"/>
          </p:nvPr>
        </p:nvSpPr>
        <p:spPr>
          <a:xfrm>
            <a:off x="457200" y="1600200"/>
            <a:ext cx="8229600" cy="4525963"/>
          </a:xfrm>
          <a:prstGeom prst="rect">
            <a:avLst/>
          </a:prstGeom>
        </p:spPr>
        <p:txBody>
          <a:bodyPr rtlCol="0">
            <a:normAutofit lnSpcReduction="10000"/>
          </a:bodyPr>
          <a:lstStyle/>
          <a:p>
            <a:pPr eaLnBrk="1" fontAlgn="auto" hangingPunct="1">
              <a:spcAft>
                <a:spcPts val="0"/>
              </a:spcAft>
              <a:buFont typeface="Wingdings 2" pitchFamily="29" charset="2"/>
              <a:buNone/>
              <a:defRPr/>
            </a:pPr>
            <a:endParaRPr lang="en-US" sz="2800" dirty="0" smtClean="0"/>
          </a:p>
          <a:p>
            <a:pPr eaLnBrk="1" fontAlgn="auto" hangingPunct="1">
              <a:spcAft>
                <a:spcPts val="0"/>
              </a:spcAft>
              <a:buFont typeface="Arial"/>
              <a:buChar char="•"/>
              <a:defRPr/>
            </a:pPr>
            <a:r>
              <a:rPr lang="en-US" sz="2800" dirty="0" smtClean="0"/>
              <a:t>35% of youth with multiple disabilities reported NO community engagement at all.</a:t>
            </a:r>
          </a:p>
          <a:p>
            <a:pPr eaLnBrk="1" fontAlgn="auto" hangingPunct="1">
              <a:spcAft>
                <a:spcPts val="0"/>
              </a:spcAft>
              <a:buFont typeface="Arial"/>
              <a:buChar char="•"/>
              <a:defRPr/>
            </a:pPr>
            <a:r>
              <a:rPr lang="en-US" sz="2800" dirty="0" smtClean="0"/>
              <a:t>15.8% reported engagement in postsecondary education and employment</a:t>
            </a:r>
          </a:p>
          <a:p>
            <a:pPr eaLnBrk="1" fontAlgn="auto" hangingPunct="1">
              <a:spcAft>
                <a:spcPts val="0"/>
              </a:spcAft>
              <a:buFont typeface="Arial"/>
              <a:buChar char="•"/>
              <a:defRPr/>
            </a:pPr>
            <a:r>
              <a:rPr lang="en-US" sz="2800" dirty="0" smtClean="0"/>
              <a:t>4% reported engagement in postsecondary education, employment, &amp; job training</a:t>
            </a:r>
            <a:endParaRPr lang="en-US" sz="2800" i="1" dirty="0" smtClean="0"/>
          </a:p>
          <a:p>
            <a:pPr eaLnBrk="1" fontAlgn="auto" hangingPunct="1">
              <a:spcAft>
                <a:spcPts val="0"/>
              </a:spcAft>
              <a:buFont typeface="Arial"/>
              <a:buChar char="•"/>
              <a:defRPr/>
            </a:pPr>
            <a:r>
              <a:rPr lang="en-US" sz="2800" i="1" dirty="0" smtClean="0"/>
              <a:t>Youth with MR/ID combined with Multiple Disability were even less engaged.</a:t>
            </a:r>
          </a:p>
          <a:p>
            <a:pPr lvl="2" eaLnBrk="1" fontAlgn="auto" hangingPunct="1">
              <a:spcAft>
                <a:spcPts val="0"/>
              </a:spcAft>
              <a:buFont typeface="Arial"/>
              <a:buChar char="•"/>
              <a:defRPr/>
            </a:pPr>
            <a:r>
              <a:rPr lang="en-US" sz="2000" dirty="0" smtClean="0"/>
              <a:t>Newman, Wagner, </a:t>
            </a:r>
            <a:r>
              <a:rPr lang="en-US" sz="2000" dirty="0" err="1" smtClean="0"/>
              <a:t>Cameto</a:t>
            </a:r>
            <a:r>
              <a:rPr lang="en-US" sz="2000" dirty="0" smtClean="0"/>
              <a:t> &amp; </a:t>
            </a:r>
            <a:r>
              <a:rPr lang="en-US" sz="2000" dirty="0" err="1" smtClean="0"/>
              <a:t>Knokey</a:t>
            </a:r>
            <a:r>
              <a:rPr lang="en-US" sz="2000" dirty="0" smtClean="0"/>
              <a:t> (2009)</a:t>
            </a:r>
            <a:endParaRPr lang="en-US" sz="2000" dirty="0" smtClean="0">
              <a:cs typeface="ＭＳ Ｐゴシック" pitchFamily="29" charset="-128"/>
            </a:endParaRPr>
          </a:p>
          <a:p>
            <a:pPr eaLnBrk="1" fontAlgn="auto" hangingPunct="1">
              <a:spcAft>
                <a:spcPts val="0"/>
              </a:spcAft>
              <a:buFont typeface="Wingdings 2" pitchFamily="29" charset="2"/>
              <a:buNone/>
              <a:defRPr/>
            </a:pPr>
            <a:endParaRPr lang="en-US" dirty="0" smtClean="0"/>
          </a:p>
        </p:txBody>
      </p:sp>
      <p:sp>
        <p:nvSpPr>
          <p:cNvPr id="4" name="Date Placeholder 3"/>
          <p:cNvSpPr>
            <a:spLocks noGrp="1"/>
          </p:cNvSpPr>
          <p:nvPr>
            <p:ph type="dt" sz="half" idx="10"/>
          </p:nvPr>
        </p:nvSpPr>
        <p:spPr/>
        <p:txBody>
          <a:bodyPr/>
          <a:lstStyle/>
          <a:p>
            <a:fld id="{E595525A-AAA6-4A0B-ABD4-979E8323194D}" type="datetime1">
              <a:rPr lang="en-US" smtClean="0"/>
              <a:t>10/11/2014</a:t>
            </a:fld>
            <a:endParaRPr lang="en-US"/>
          </a:p>
        </p:txBody>
      </p:sp>
      <p:sp>
        <p:nvSpPr>
          <p:cNvPr id="2" name="Slide Number Placeholder 1"/>
          <p:cNvSpPr>
            <a:spLocks noGrp="1"/>
          </p:cNvSpPr>
          <p:nvPr>
            <p:ph type="sldNum" sz="quarter" idx="12"/>
          </p:nvPr>
        </p:nvSpPr>
        <p:spPr/>
        <p:txBody>
          <a:bodyPr/>
          <a:lstStyle/>
          <a:p>
            <a:fld id="{1A826A1E-C3C7-424F-B9CE-090FACFBFE0E}" type="slidenum">
              <a:rPr lang="en-US" smtClean="0"/>
              <a:t>19</a:t>
            </a:fld>
            <a:endParaRPr lang="en-US"/>
          </a:p>
        </p:txBody>
      </p:sp>
    </p:spTree>
    <p:extLst>
      <p:ext uri="{BB962C8B-B14F-4D97-AF65-F5344CB8AC3E}">
        <p14:creationId xmlns:p14="http://schemas.microsoft.com/office/powerpoint/2010/main" val="1578543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 and what do you want to gain from this session?</a:t>
            </a:r>
            <a:endParaRPr lang="en-US" dirty="0"/>
          </a:p>
        </p:txBody>
      </p:sp>
      <p:sp>
        <p:nvSpPr>
          <p:cNvPr id="3" name="Content Placeholder 2"/>
          <p:cNvSpPr>
            <a:spLocks noGrp="1"/>
          </p:cNvSpPr>
          <p:nvPr>
            <p:ph sz="quarter" idx="13"/>
          </p:nvPr>
        </p:nvSpPr>
        <p:spPr>
          <a:xfrm>
            <a:off x="609600" y="1600200"/>
            <a:ext cx="7924800" cy="5181600"/>
          </a:xfrm>
        </p:spPr>
        <p:txBody>
          <a:bodyPr>
            <a:noAutofit/>
          </a:bodyPr>
          <a:lstStyle/>
          <a:p>
            <a:r>
              <a:rPr lang="en-US" sz="2800" dirty="0" smtClean="0"/>
              <a:t>Parents?</a:t>
            </a:r>
          </a:p>
          <a:p>
            <a:r>
              <a:rPr lang="en-US" sz="2800" dirty="0" smtClean="0"/>
              <a:t>Students?</a:t>
            </a:r>
          </a:p>
          <a:p>
            <a:r>
              <a:rPr lang="en-US" sz="2800" dirty="0"/>
              <a:t>Teachers?</a:t>
            </a:r>
          </a:p>
          <a:p>
            <a:pPr lvl="1"/>
            <a:r>
              <a:rPr lang="en-US" sz="2800" dirty="0"/>
              <a:t>Special Ed</a:t>
            </a:r>
          </a:p>
          <a:p>
            <a:pPr lvl="1"/>
            <a:r>
              <a:rPr lang="en-US" sz="2800" dirty="0"/>
              <a:t>General Ed</a:t>
            </a:r>
          </a:p>
          <a:p>
            <a:r>
              <a:rPr lang="en-US" sz="2800" dirty="0" smtClean="0"/>
              <a:t>DRS/Vocational Rehabilitation? Job coaches?</a:t>
            </a:r>
          </a:p>
          <a:p>
            <a:r>
              <a:rPr lang="en-US" sz="2800" dirty="0" smtClean="0"/>
              <a:t>Related Services Providers?</a:t>
            </a:r>
          </a:p>
          <a:p>
            <a:pPr lvl="1"/>
            <a:r>
              <a:rPr lang="en-US" sz="2800" dirty="0" smtClean="0"/>
              <a:t>OT, PT, SLP….others?</a:t>
            </a:r>
          </a:p>
          <a:p>
            <a:r>
              <a:rPr lang="en-US" sz="2800" dirty="0" smtClean="0"/>
              <a:t>Others?</a:t>
            </a:r>
          </a:p>
        </p:txBody>
      </p:sp>
      <p:sp>
        <p:nvSpPr>
          <p:cNvPr id="4" name="Date Placeholder 3"/>
          <p:cNvSpPr>
            <a:spLocks noGrp="1"/>
          </p:cNvSpPr>
          <p:nvPr>
            <p:ph type="dt" sz="half" idx="10"/>
          </p:nvPr>
        </p:nvSpPr>
        <p:spPr/>
        <p:txBody>
          <a:bodyPr/>
          <a:lstStyle/>
          <a:p>
            <a:fld id="{C443734A-8483-4849-84F7-1B9894685A6D}" type="datetime1">
              <a:rPr lang="en-US" smtClean="0"/>
              <a:t>10/11/2014</a:t>
            </a:fld>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2</a:t>
            </a:fld>
            <a:endParaRPr lang="en-US"/>
          </a:p>
        </p:txBody>
      </p:sp>
    </p:spTree>
    <p:extLst>
      <p:ext uri="{BB962C8B-B14F-4D97-AF65-F5344CB8AC3E}">
        <p14:creationId xmlns:p14="http://schemas.microsoft.com/office/powerpoint/2010/main" val="2259159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rPr>
              <a:t>Transition Planning Starts Early and Continues Over Time!</a:t>
            </a:r>
            <a:endParaRPr lang="en-US" b="1" dirty="0">
              <a:solidFill>
                <a:schemeClr val="accent2"/>
              </a:solidFill>
            </a:endParaRPr>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US" sz="2800" dirty="0" smtClean="0"/>
              <a:t>It’s never TOO EARLY to start planning!</a:t>
            </a:r>
            <a:endParaRPr lang="en-US" sz="2800" dirty="0"/>
          </a:p>
        </p:txBody>
      </p:sp>
      <p:sp>
        <p:nvSpPr>
          <p:cNvPr id="4" name="Date Placeholder 3"/>
          <p:cNvSpPr>
            <a:spLocks noGrp="1"/>
          </p:cNvSpPr>
          <p:nvPr>
            <p:ph type="dt" sz="half" idx="10"/>
          </p:nvPr>
        </p:nvSpPr>
        <p:spPr/>
        <p:txBody>
          <a:bodyPr/>
          <a:lstStyle/>
          <a:p>
            <a:fld id="{D6EC99C0-885F-46A4-82D3-634697429208}" type="datetime1">
              <a:rPr lang="en-US" smtClean="0"/>
              <a:t>10/11/2014</a:t>
            </a:fld>
            <a:endParaRPr lang="en-US" dirty="0"/>
          </a:p>
        </p:txBody>
      </p:sp>
      <p:pic>
        <p:nvPicPr>
          <p:cNvPr id="5123" name="Picture 3" descr="C:\Users\lsylvest\AppData\Local\Microsoft\Windows\Temporary Internet Files\Content.IE5\HZDSPY5H\MC9000894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637461"/>
            <a:ext cx="2743200" cy="29324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lsylvest\AppData\Local\Microsoft\Windows\Temporary Internet Files\Content.IE5\EANUYJSS\MC9000834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3811" y="2514600"/>
            <a:ext cx="2764228" cy="274154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1A826A1E-C3C7-424F-B9CE-090FACFBFE0E}" type="slidenum">
              <a:rPr lang="en-US" smtClean="0"/>
              <a:t>20</a:t>
            </a:fld>
            <a:endParaRPr lang="en-US"/>
          </a:p>
        </p:txBody>
      </p:sp>
    </p:spTree>
    <p:extLst>
      <p:ext uri="{BB962C8B-B14F-4D97-AF65-F5344CB8AC3E}">
        <p14:creationId xmlns:p14="http://schemas.microsoft.com/office/powerpoint/2010/main" val="8392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algn="ctr" eaLnBrk="1" hangingPunct="1"/>
            <a:r>
              <a:rPr lang="en-US" sz="4000" b="1" dirty="0"/>
              <a:t>Relevant Timelines:</a:t>
            </a:r>
            <a:br>
              <a:rPr lang="en-US" sz="4000" b="1" dirty="0"/>
            </a:br>
            <a:r>
              <a:rPr lang="en-US" sz="4000" b="1" dirty="0"/>
              <a:t>Primary Level:  Grades 1-4</a:t>
            </a:r>
          </a:p>
        </p:txBody>
      </p:sp>
      <p:sp>
        <p:nvSpPr>
          <p:cNvPr id="153603" name="Rectangle 3"/>
          <p:cNvSpPr>
            <a:spLocks noGrp="1" noChangeArrowheads="1"/>
          </p:cNvSpPr>
          <p:nvPr>
            <p:ph type="body" idx="4294967295"/>
          </p:nvPr>
        </p:nvSpPr>
        <p:spPr/>
        <p:txBody>
          <a:bodyPr>
            <a:normAutofit fontScale="77500" lnSpcReduction="20000"/>
          </a:bodyPr>
          <a:lstStyle/>
          <a:p>
            <a:pPr eaLnBrk="1" hangingPunct="1">
              <a:lnSpc>
                <a:spcPct val="90000"/>
              </a:lnSpc>
              <a:defRPr/>
            </a:pPr>
            <a:r>
              <a:rPr lang="en-US" sz="2800" b="1" dirty="0">
                <a:ea typeface="Times New Roman" pitchFamily="-109" charset="0"/>
                <a:cs typeface="Times New Roman" pitchFamily="-109" charset="0"/>
              </a:rPr>
              <a:t>Focus</a:t>
            </a:r>
          </a:p>
          <a:p>
            <a:pPr lvl="2" eaLnBrk="1" hangingPunct="1">
              <a:lnSpc>
                <a:spcPct val="90000"/>
              </a:lnSpc>
              <a:buFont typeface="Wingdings" pitchFamily="-109" charset="2"/>
              <a:buNone/>
              <a:defRPr/>
            </a:pPr>
            <a:r>
              <a:rPr lang="en-US" sz="2800" dirty="0">
                <a:latin typeface="Arial Unicode MS" pitchFamily="-109" charset="0"/>
                <a:ea typeface="Arial Unicode MS" pitchFamily="-109" charset="0"/>
                <a:cs typeface="Arial Unicode MS" pitchFamily="-109" charset="0"/>
              </a:rPr>
              <a:t>Employability, independent living skills and </a:t>
            </a:r>
            <a:endParaRPr lang="en-US" sz="2800" dirty="0" smtClean="0">
              <a:latin typeface="Arial Unicode MS" pitchFamily="-109" charset="0"/>
              <a:ea typeface="Arial Unicode MS" pitchFamily="-109" charset="0"/>
              <a:cs typeface="Arial Unicode MS" pitchFamily="-109" charset="0"/>
            </a:endParaRPr>
          </a:p>
          <a:p>
            <a:pPr lvl="2" eaLnBrk="1" hangingPunct="1">
              <a:lnSpc>
                <a:spcPct val="90000"/>
              </a:lnSpc>
              <a:buFont typeface="Wingdings" pitchFamily="-109" charset="2"/>
              <a:buNone/>
              <a:defRPr/>
            </a:pPr>
            <a:r>
              <a:rPr lang="en-US" sz="2800" dirty="0" smtClean="0">
                <a:latin typeface="Arial Unicode MS" pitchFamily="-109" charset="0"/>
                <a:ea typeface="Arial Unicode MS" pitchFamily="-109" charset="0"/>
                <a:cs typeface="Arial Unicode MS" pitchFamily="-109" charset="0"/>
              </a:rPr>
              <a:t>Self-determined attitudes</a:t>
            </a:r>
            <a:r>
              <a:rPr lang="en-US" sz="2800" dirty="0">
                <a:latin typeface="Arial Unicode MS" pitchFamily="-109" charset="0"/>
                <a:ea typeface="Arial Unicode MS" pitchFamily="-109" charset="0"/>
                <a:cs typeface="Arial Unicode MS" pitchFamily="-109" charset="0"/>
              </a:rPr>
              <a:t>.</a:t>
            </a:r>
          </a:p>
          <a:p>
            <a:pPr eaLnBrk="1" hangingPunct="1">
              <a:lnSpc>
                <a:spcPct val="90000"/>
              </a:lnSpc>
              <a:defRPr/>
            </a:pPr>
            <a:r>
              <a:rPr lang="en-US" sz="2800" b="1" dirty="0" smtClean="0">
                <a:ea typeface="Times New Roman" pitchFamily="-109" charset="0"/>
                <a:cs typeface="Times New Roman" pitchFamily="-109" charset="0"/>
              </a:rPr>
              <a:t>Needs</a:t>
            </a:r>
          </a:p>
          <a:p>
            <a:pPr lvl="1" eaLnBrk="1" hangingPunct="1">
              <a:lnSpc>
                <a:spcPct val="90000"/>
              </a:lnSpc>
              <a:buFont typeface="Wingdings" pitchFamily="-109" charset="2"/>
              <a:buAutoNum type="arabicPeriod"/>
              <a:defRPr/>
            </a:pPr>
            <a:r>
              <a:rPr lang="en-US" sz="2800" dirty="0" smtClean="0"/>
              <a:t>Develop </a:t>
            </a:r>
            <a:r>
              <a:rPr lang="en-US" sz="2800" dirty="0"/>
              <a:t>positive work</a:t>
            </a:r>
            <a:r>
              <a:rPr lang="en-US" sz="2800" dirty="0" smtClean="0"/>
              <a:t> and Activities of Daily Living (</a:t>
            </a:r>
            <a:r>
              <a:rPr lang="en-US" dirty="0" smtClean="0"/>
              <a:t>ADL) </a:t>
            </a:r>
            <a:r>
              <a:rPr lang="en-US" sz="2800" dirty="0" smtClean="0"/>
              <a:t>habits</a:t>
            </a:r>
            <a:endParaRPr lang="en-US" sz="2800" dirty="0"/>
          </a:p>
          <a:p>
            <a:pPr lvl="1" eaLnBrk="1" hangingPunct="1">
              <a:lnSpc>
                <a:spcPct val="90000"/>
              </a:lnSpc>
              <a:buFont typeface="Wingdings" pitchFamily="-109" charset="2"/>
              <a:buAutoNum type="arabicPeriod"/>
              <a:defRPr/>
            </a:pPr>
            <a:r>
              <a:rPr lang="en-US" sz="2800" dirty="0"/>
              <a:t>Appreciate all types of </a:t>
            </a:r>
            <a:r>
              <a:rPr lang="en-US" sz="2800" dirty="0" smtClean="0"/>
              <a:t>work</a:t>
            </a:r>
            <a:endParaRPr lang="en-US" dirty="0" smtClean="0"/>
          </a:p>
          <a:p>
            <a:pPr lvl="1" eaLnBrk="1" hangingPunct="1">
              <a:lnSpc>
                <a:spcPct val="90000"/>
              </a:lnSpc>
              <a:buFont typeface="Wingdings" pitchFamily="-109" charset="2"/>
              <a:buAutoNum type="arabicPeriod"/>
              <a:defRPr/>
            </a:pPr>
            <a:r>
              <a:rPr lang="en-US" sz="2800" dirty="0" smtClean="0">
                <a:ea typeface="Times New Roman" pitchFamily="-109" charset="0"/>
                <a:cs typeface="Times New Roman" pitchFamily="-109" charset="0"/>
              </a:rPr>
              <a:t>Develop </a:t>
            </a:r>
            <a:r>
              <a:rPr lang="en-US" sz="2800" dirty="0">
                <a:ea typeface="Times New Roman" pitchFamily="-109" charset="0"/>
                <a:cs typeface="Times New Roman" pitchFamily="-109" charset="0"/>
              </a:rPr>
              <a:t>an understanding of</a:t>
            </a:r>
            <a:r>
              <a:rPr lang="en-US" sz="2800" dirty="0" smtClean="0">
                <a:ea typeface="Times New Roman" pitchFamily="-109" charset="0"/>
                <a:cs typeface="Times New Roman" pitchFamily="-109" charset="0"/>
              </a:rPr>
              <a:t> disability &amp; support</a:t>
            </a:r>
            <a:r>
              <a:rPr lang="en-US" sz="2400" dirty="0" smtClean="0">
                <a:ea typeface="+mn-ea"/>
                <a:cs typeface="+mn-cs"/>
              </a:rPr>
              <a:t> </a:t>
            </a:r>
          </a:p>
          <a:p>
            <a:pPr>
              <a:lnSpc>
                <a:spcPct val="90000"/>
              </a:lnSpc>
              <a:defRPr/>
            </a:pPr>
            <a:r>
              <a:rPr lang="en-US" sz="2800" b="1" dirty="0" smtClean="0">
                <a:ea typeface="Times New Roman" pitchFamily="-109" charset="0"/>
                <a:cs typeface="Times New Roman" pitchFamily="-109" charset="0"/>
              </a:rPr>
              <a:t>OT/PT Interventions</a:t>
            </a:r>
          </a:p>
          <a:p>
            <a:pPr lvl="1">
              <a:lnSpc>
                <a:spcPct val="90000"/>
              </a:lnSpc>
              <a:defRPr/>
            </a:pPr>
            <a:r>
              <a:rPr lang="en-US" sz="2400" dirty="0" smtClean="0">
                <a:ea typeface="Times New Roman" pitchFamily="-109" charset="0"/>
                <a:cs typeface="Times New Roman" pitchFamily="-109" charset="0"/>
              </a:rPr>
              <a:t>Relate to educational goal achievement</a:t>
            </a:r>
          </a:p>
          <a:p>
            <a:pPr lvl="1">
              <a:lnSpc>
                <a:spcPct val="90000"/>
              </a:lnSpc>
              <a:defRPr/>
            </a:pPr>
            <a:r>
              <a:rPr lang="en-US" sz="2400" dirty="0" smtClean="0">
                <a:ea typeface="Times New Roman" pitchFamily="-109" charset="0"/>
                <a:cs typeface="Times New Roman" pitchFamily="-109" charset="0"/>
              </a:rPr>
              <a:t>Promote relevance of your interventions now and future</a:t>
            </a:r>
          </a:p>
          <a:p>
            <a:pPr lvl="2">
              <a:lnSpc>
                <a:spcPct val="90000"/>
              </a:lnSpc>
              <a:defRPr/>
            </a:pPr>
            <a:r>
              <a:rPr lang="en-US" sz="2000" dirty="0" smtClean="0">
                <a:ea typeface="Times New Roman" pitchFamily="-109" charset="0"/>
                <a:cs typeface="Times New Roman" pitchFamily="-109" charset="0"/>
              </a:rPr>
              <a:t>Mobility, </a:t>
            </a:r>
            <a:r>
              <a:rPr lang="en-US" sz="2000" dirty="0" err="1" smtClean="0">
                <a:ea typeface="Times New Roman" pitchFamily="-109" charset="0"/>
                <a:cs typeface="Times New Roman" pitchFamily="-109" charset="0"/>
              </a:rPr>
              <a:t>ADLs</a:t>
            </a:r>
            <a:r>
              <a:rPr lang="en-US" sz="2000" dirty="0" smtClean="0">
                <a:ea typeface="Times New Roman" pitchFamily="-109" charset="0"/>
                <a:cs typeface="Times New Roman" pitchFamily="-109" charset="0"/>
              </a:rPr>
              <a:t>, strength, fitness, health/wellness, accommodations, AT interventions</a:t>
            </a:r>
          </a:p>
          <a:p>
            <a:pPr eaLnBrk="1" hangingPunct="1">
              <a:lnSpc>
                <a:spcPct val="90000"/>
              </a:lnSpc>
              <a:buNone/>
              <a:defRPr/>
            </a:pPr>
            <a:endParaRPr lang="en-US" sz="2800" dirty="0">
              <a:ea typeface="+mn-ea"/>
              <a:cs typeface="+mn-cs"/>
            </a:endParaRPr>
          </a:p>
        </p:txBody>
      </p:sp>
      <p:sp>
        <p:nvSpPr>
          <p:cNvPr id="5" name="Date Placeholder 4"/>
          <p:cNvSpPr>
            <a:spLocks noGrp="1"/>
          </p:cNvSpPr>
          <p:nvPr>
            <p:ph type="dt" sz="half" idx="10"/>
          </p:nvPr>
        </p:nvSpPr>
        <p:spPr/>
        <p:txBody>
          <a:bodyPr/>
          <a:lstStyle/>
          <a:p>
            <a:fld id="{17D2A646-1CEB-4F6C-8FBC-FBFBB52784F2}" type="datetime1">
              <a:rPr lang="en-US" smtClean="0"/>
              <a:t>10/11/2014</a:t>
            </a:fld>
            <a:endParaRPr lang="en-US"/>
          </a:p>
        </p:txBody>
      </p:sp>
      <p:sp>
        <p:nvSpPr>
          <p:cNvPr id="2" name="Slide Number Placeholder 1"/>
          <p:cNvSpPr>
            <a:spLocks noGrp="1"/>
          </p:cNvSpPr>
          <p:nvPr>
            <p:ph type="sldNum" sz="quarter" idx="12"/>
          </p:nvPr>
        </p:nvSpPr>
        <p:spPr/>
        <p:txBody>
          <a:bodyPr/>
          <a:lstStyle/>
          <a:p>
            <a:fld id="{1A826A1E-C3C7-424F-B9CE-090FACFBFE0E}" type="slidenum">
              <a:rPr lang="en-US" smtClean="0"/>
              <a:t>21</a:t>
            </a:fld>
            <a:endParaRPr lang="en-US"/>
          </a:p>
        </p:txBody>
      </p:sp>
    </p:spTree>
    <p:extLst>
      <p:ext uri="{BB962C8B-B14F-4D97-AF65-F5344CB8AC3E}">
        <p14:creationId xmlns:p14="http://schemas.microsoft.com/office/powerpoint/2010/main" val="350620973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C000"/>
                </a:solidFill>
              </a:rPr>
              <a:t>So what is </a:t>
            </a:r>
            <a:r>
              <a:rPr lang="en-US" sz="3600" b="1" i="1" dirty="0" smtClean="0">
                <a:solidFill>
                  <a:srgbClr val="FFC000"/>
                </a:solidFill>
              </a:rPr>
              <a:t>YOUR</a:t>
            </a:r>
            <a:r>
              <a:rPr lang="en-US" sz="3600" b="1" dirty="0" smtClean="0">
                <a:solidFill>
                  <a:srgbClr val="FFC000"/>
                </a:solidFill>
              </a:rPr>
              <a:t> role?</a:t>
            </a:r>
            <a:endParaRPr lang="en-US" sz="3600" b="1" dirty="0">
              <a:solidFill>
                <a:srgbClr val="FFC000"/>
              </a:solidFill>
            </a:endParaRPr>
          </a:p>
        </p:txBody>
      </p:sp>
      <p:sp>
        <p:nvSpPr>
          <p:cNvPr id="3" name="Date Placeholder 2"/>
          <p:cNvSpPr>
            <a:spLocks noGrp="1"/>
          </p:cNvSpPr>
          <p:nvPr>
            <p:ph type="dt" sz="half" idx="10"/>
          </p:nvPr>
        </p:nvSpPr>
        <p:spPr/>
        <p:txBody>
          <a:bodyPr/>
          <a:lstStyle/>
          <a:p>
            <a:fld id="{6EFDAF43-C1E7-4960-9C51-C45B0E667045}" type="datetime1">
              <a:rPr lang="en-US" smtClean="0"/>
              <a:t>10/11/2014</a:t>
            </a:fld>
            <a:endParaRPr lang="en-US"/>
          </a:p>
        </p:txBody>
      </p:sp>
      <p:sp>
        <p:nvSpPr>
          <p:cNvPr id="4" name="Slide Number Placeholder 3"/>
          <p:cNvSpPr>
            <a:spLocks noGrp="1"/>
          </p:cNvSpPr>
          <p:nvPr>
            <p:ph type="sldNum" sz="quarter" idx="12"/>
          </p:nvPr>
        </p:nvSpPr>
        <p:spPr/>
        <p:txBody>
          <a:bodyPr/>
          <a:lstStyle/>
          <a:p>
            <a:fld id="{1A826A1E-C3C7-424F-B9CE-090FACFBFE0E}" type="slidenum">
              <a:rPr lang="en-US" smtClean="0"/>
              <a:t>22</a:t>
            </a:fld>
            <a:endParaRPr lang="en-US"/>
          </a:p>
        </p:txBody>
      </p:sp>
      <p:sp>
        <p:nvSpPr>
          <p:cNvPr id="5" name="Content Placeholder 4"/>
          <p:cNvSpPr>
            <a:spLocks noGrp="1"/>
          </p:cNvSpPr>
          <p:nvPr>
            <p:ph sz="quarter" idx="13"/>
          </p:nvPr>
        </p:nvSpPr>
        <p:spPr/>
        <p:txBody>
          <a:bodyPr>
            <a:normAutofit/>
          </a:bodyPr>
          <a:lstStyle/>
          <a:p>
            <a:r>
              <a:rPr lang="en-US" sz="3200" dirty="0" smtClean="0"/>
              <a:t>Student – </a:t>
            </a:r>
          </a:p>
          <a:p>
            <a:r>
              <a:rPr lang="en-US" sz="3200" dirty="0" smtClean="0"/>
              <a:t>Parent – </a:t>
            </a:r>
          </a:p>
          <a:p>
            <a:r>
              <a:rPr lang="en-US" sz="3200" dirty="0" smtClean="0"/>
              <a:t>OT –</a:t>
            </a:r>
          </a:p>
          <a:p>
            <a:r>
              <a:rPr lang="en-US" sz="3200" dirty="0" smtClean="0"/>
              <a:t>PT – </a:t>
            </a:r>
          </a:p>
          <a:p>
            <a:r>
              <a:rPr lang="en-US" sz="3200" dirty="0" smtClean="0"/>
              <a:t>SLP –</a:t>
            </a:r>
          </a:p>
          <a:p>
            <a:r>
              <a:rPr lang="en-US" sz="3200" i="1" dirty="0" smtClean="0"/>
              <a:t>Can you think of other examples?</a:t>
            </a:r>
            <a:endParaRPr lang="en-US" sz="3200" i="1" dirty="0"/>
          </a:p>
        </p:txBody>
      </p:sp>
    </p:spTree>
    <p:extLst>
      <p:ext uri="{BB962C8B-B14F-4D97-AF65-F5344CB8AC3E}">
        <p14:creationId xmlns:p14="http://schemas.microsoft.com/office/powerpoint/2010/main" val="1239839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US" sz="3200" b="1" dirty="0">
                <a:ea typeface="Times New Roman" pitchFamily="-109" charset="0"/>
                <a:cs typeface="Times New Roman" pitchFamily="-109" charset="0"/>
              </a:rPr>
              <a:t>Middle School:  Grades 5-8</a:t>
            </a:r>
            <a:r>
              <a:rPr lang="en-US" sz="3200" b="1" dirty="0"/>
              <a:t> </a:t>
            </a:r>
          </a:p>
        </p:txBody>
      </p:sp>
      <p:sp>
        <p:nvSpPr>
          <p:cNvPr id="140291" name="Rectangle 3"/>
          <p:cNvSpPr>
            <a:spLocks noGrp="1" noChangeArrowheads="1"/>
          </p:cNvSpPr>
          <p:nvPr>
            <p:ph type="body" idx="4294967295"/>
          </p:nvPr>
        </p:nvSpPr>
        <p:spPr>
          <a:xfrm>
            <a:off x="457200" y="1600200"/>
            <a:ext cx="8229600" cy="5121275"/>
          </a:xfrm>
        </p:spPr>
        <p:txBody>
          <a:bodyPr>
            <a:normAutofit lnSpcReduction="10000"/>
          </a:bodyPr>
          <a:lstStyle/>
          <a:p>
            <a:pPr eaLnBrk="1" hangingPunct="1">
              <a:lnSpc>
                <a:spcPct val="90000"/>
              </a:lnSpc>
              <a:defRPr/>
            </a:pPr>
            <a:r>
              <a:rPr lang="en-US" sz="2800" b="1" dirty="0">
                <a:ea typeface="Times New Roman" pitchFamily="-109" charset="0"/>
                <a:cs typeface="Times New Roman" pitchFamily="-109" charset="0"/>
              </a:rPr>
              <a:t>Focus</a:t>
            </a:r>
            <a:endParaRPr lang="en-US" sz="2800" dirty="0">
              <a:latin typeface="Arial Unicode MS" pitchFamily="-109" charset="0"/>
              <a:ea typeface="Arial Unicode MS" pitchFamily="-109" charset="0"/>
              <a:cs typeface="Arial Unicode MS" pitchFamily="-109" charset="0"/>
            </a:endParaRPr>
          </a:p>
          <a:p>
            <a:pPr lvl="1" eaLnBrk="1" hangingPunct="1">
              <a:lnSpc>
                <a:spcPct val="90000"/>
              </a:lnSpc>
              <a:defRPr/>
            </a:pPr>
            <a:r>
              <a:rPr lang="en-US" sz="2800" dirty="0">
                <a:ea typeface="Times New Roman" pitchFamily="-109" charset="0"/>
                <a:cs typeface="Times New Roman" pitchFamily="-109" charset="0"/>
              </a:rPr>
              <a:t>Career Exploration and transition planning relative to course of </a:t>
            </a:r>
            <a:r>
              <a:rPr lang="en-US" sz="2800" dirty="0" smtClean="0">
                <a:ea typeface="Times New Roman" pitchFamily="-109" charset="0"/>
                <a:cs typeface="Times New Roman" pitchFamily="-109" charset="0"/>
              </a:rPr>
              <a:t>study; independent living (</a:t>
            </a:r>
            <a:r>
              <a:rPr lang="en-US" sz="2800" dirty="0" err="1" smtClean="0">
                <a:ea typeface="Times New Roman" pitchFamily="-109" charset="0"/>
                <a:cs typeface="Times New Roman" pitchFamily="-109" charset="0"/>
              </a:rPr>
              <a:t>ADLs</a:t>
            </a:r>
            <a:r>
              <a:rPr lang="en-US" sz="2800" dirty="0" smtClean="0">
                <a:ea typeface="Times New Roman" pitchFamily="-109" charset="0"/>
                <a:cs typeface="Times New Roman" pitchFamily="-109" charset="0"/>
              </a:rPr>
              <a:t>)</a:t>
            </a:r>
            <a:r>
              <a:rPr lang="en-US" sz="2800" dirty="0" smtClean="0"/>
              <a:t> </a:t>
            </a:r>
          </a:p>
          <a:p>
            <a:pPr eaLnBrk="1" hangingPunct="1">
              <a:lnSpc>
                <a:spcPct val="90000"/>
              </a:lnSpc>
              <a:defRPr/>
            </a:pPr>
            <a:r>
              <a:rPr lang="en-US" sz="2800" b="1" dirty="0" smtClean="0">
                <a:ea typeface="Times New Roman" pitchFamily="-109" charset="0"/>
                <a:cs typeface="Times New Roman" pitchFamily="-109" charset="0"/>
              </a:rPr>
              <a:t>Needs</a:t>
            </a:r>
          </a:p>
          <a:p>
            <a:pPr eaLnBrk="1" hangingPunct="1">
              <a:lnSpc>
                <a:spcPct val="90000"/>
              </a:lnSpc>
              <a:buFont typeface="Wingdings" pitchFamily="-109" charset="2"/>
              <a:buNone/>
              <a:defRPr/>
            </a:pPr>
            <a:r>
              <a:rPr lang="en-US" sz="2800" dirty="0" smtClean="0">
                <a:ea typeface="+mn-ea"/>
                <a:cs typeface="+mn-cs"/>
              </a:rPr>
              <a:t>1</a:t>
            </a:r>
            <a:r>
              <a:rPr lang="en-US" sz="2800" dirty="0">
                <a:ea typeface="+mn-ea"/>
                <a:cs typeface="+mn-cs"/>
              </a:rPr>
              <a:t>. Understand relationship of school to work</a:t>
            </a:r>
          </a:p>
          <a:p>
            <a:pPr eaLnBrk="1" hangingPunct="1">
              <a:lnSpc>
                <a:spcPct val="90000"/>
              </a:lnSpc>
              <a:buFont typeface="Wingdings" pitchFamily="-109" charset="2"/>
              <a:buNone/>
              <a:defRPr/>
            </a:pPr>
            <a:r>
              <a:rPr lang="en-US" sz="2800" dirty="0">
                <a:ea typeface="+mn-ea"/>
                <a:cs typeface="+mn-cs"/>
              </a:rPr>
              <a:t>2. Understand interests, preferences, aptitudes.</a:t>
            </a:r>
          </a:p>
          <a:p>
            <a:pPr eaLnBrk="1" hangingPunct="1">
              <a:lnSpc>
                <a:spcPct val="90000"/>
              </a:lnSpc>
              <a:buFont typeface="Wingdings" pitchFamily="-109" charset="2"/>
              <a:buNone/>
              <a:defRPr/>
            </a:pPr>
            <a:r>
              <a:rPr lang="en-US" sz="2800" dirty="0">
                <a:ea typeface="+mn-ea"/>
                <a:cs typeface="+mn-cs"/>
              </a:rPr>
              <a:t>3. Understand work, education, independent living, and community options</a:t>
            </a:r>
            <a:r>
              <a:rPr lang="en-US" sz="2800" dirty="0" smtClean="0">
                <a:ea typeface="+mn-ea"/>
                <a:cs typeface="+mn-cs"/>
              </a:rPr>
              <a:t>.</a:t>
            </a:r>
          </a:p>
          <a:p>
            <a:pPr>
              <a:lnSpc>
                <a:spcPct val="90000"/>
              </a:lnSpc>
              <a:buNone/>
              <a:defRPr/>
            </a:pPr>
            <a:r>
              <a:rPr lang="en-US" sz="2800" dirty="0" smtClean="0"/>
              <a:t>4. Determine a general course of secondary study.</a:t>
            </a:r>
          </a:p>
          <a:p>
            <a:pPr>
              <a:lnSpc>
                <a:spcPct val="90000"/>
              </a:lnSpc>
              <a:buNone/>
              <a:defRPr/>
            </a:pPr>
            <a:r>
              <a:rPr lang="en-US" sz="2800" dirty="0" smtClean="0"/>
              <a:t>5. Identify needed accommodations and supports for secondary education.</a:t>
            </a:r>
          </a:p>
          <a:p>
            <a:pPr>
              <a:lnSpc>
                <a:spcPct val="90000"/>
              </a:lnSpc>
              <a:buNone/>
              <a:defRPr/>
            </a:pPr>
            <a:endParaRPr lang="en-US" sz="2800" dirty="0" smtClean="0"/>
          </a:p>
          <a:p>
            <a:pPr eaLnBrk="1" hangingPunct="1">
              <a:lnSpc>
                <a:spcPct val="90000"/>
              </a:lnSpc>
              <a:buFont typeface="Wingdings" pitchFamily="-109" charset="2"/>
              <a:buNone/>
              <a:defRPr/>
            </a:pPr>
            <a:endParaRPr lang="en-US" sz="2800" dirty="0" smtClean="0">
              <a:ea typeface="+mn-ea"/>
              <a:cs typeface="+mn-cs"/>
            </a:endParaRPr>
          </a:p>
          <a:p>
            <a:pPr lvl="1">
              <a:lnSpc>
                <a:spcPct val="90000"/>
              </a:lnSpc>
              <a:buNone/>
              <a:defRPr/>
            </a:pPr>
            <a:endParaRPr lang="en-US" sz="2400" dirty="0" smtClean="0">
              <a:ea typeface="Times New Roman" pitchFamily="-109" charset="0"/>
              <a:cs typeface="Times New Roman" pitchFamily="-109" charset="0"/>
            </a:endParaRPr>
          </a:p>
          <a:p>
            <a:pPr eaLnBrk="1" hangingPunct="1">
              <a:lnSpc>
                <a:spcPct val="90000"/>
              </a:lnSpc>
              <a:defRPr/>
            </a:pPr>
            <a:endParaRPr lang="en-US" sz="2800" dirty="0">
              <a:ea typeface="+mn-ea"/>
              <a:cs typeface="+mn-cs"/>
            </a:endParaRPr>
          </a:p>
        </p:txBody>
      </p:sp>
      <p:sp>
        <p:nvSpPr>
          <p:cNvPr id="5" name="Date Placeholder 4"/>
          <p:cNvSpPr>
            <a:spLocks noGrp="1"/>
          </p:cNvSpPr>
          <p:nvPr>
            <p:ph type="dt" sz="half" idx="10"/>
          </p:nvPr>
        </p:nvSpPr>
        <p:spPr/>
        <p:txBody>
          <a:bodyPr/>
          <a:lstStyle/>
          <a:p>
            <a:fld id="{D65A54FF-C746-4E25-85BB-6D629427A179}" type="datetime1">
              <a:rPr lang="en-US" smtClean="0"/>
              <a:t>10/11/2014</a:t>
            </a:fld>
            <a:endParaRPr lang="en-US"/>
          </a:p>
        </p:txBody>
      </p:sp>
      <p:sp>
        <p:nvSpPr>
          <p:cNvPr id="2" name="Slide Number Placeholder 1"/>
          <p:cNvSpPr>
            <a:spLocks noGrp="1"/>
          </p:cNvSpPr>
          <p:nvPr>
            <p:ph type="sldNum" sz="quarter" idx="12"/>
          </p:nvPr>
        </p:nvSpPr>
        <p:spPr/>
        <p:txBody>
          <a:bodyPr/>
          <a:lstStyle/>
          <a:p>
            <a:fld id="{1A826A1E-C3C7-424F-B9CE-090FACFBFE0E}" type="slidenum">
              <a:rPr lang="en-US" smtClean="0"/>
              <a:t>23</a:t>
            </a:fld>
            <a:endParaRPr lang="en-US"/>
          </a:p>
        </p:txBody>
      </p:sp>
    </p:spTree>
    <p:extLst>
      <p:ext uri="{BB962C8B-B14F-4D97-AF65-F5344CB8AC3E}">
        <p14:creationId xmlns:p14="http://schemas.microsoft.com/office/powerpoint/2010/main" val="19838766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US"/>
              <a:t>Middle School – Continued</a:t>
            </a:r>
          </a:p>
        </p:txBody>
      </p:sp>
      <p:sp>
        <p:nvSpPr>
          <p:cNvPr id="143363" name="Rectangle 3"/>
          <p:cNvSpPr>
            <a:spLocks noGrp="1" noChangeArrowheads="1"/>
          </p:cNvSpPr>
          <p:nvPr>
            <p:ph type="body" idx="4294967295"/>
          </p:nvPr>
        </p:nvSpPr>
        <p:spPr/>
        <p:txBody>
          <a:bodyPr>
            <a:normAutofit/>
          </a:bodyPr>
          <a:lstStyle/>
          <a:p>
            <a:pPr eaLnBrk="1" hangingPunct="1">
              <a:buFont typeface="Wingdings" pitchFamily="-109" charset="2"/>
              <a:buNone/>
              <a:defRPr/>
            </a:pPr>
            <a:r>
              <a:rPr lang="en-US" sz="2800" dirty="0" smtClean="0"/>
              <a:t>6</a:t>
            </a:r>
            <a:r>
              <a:rPr lang="en-US" sz="2800" dirty="0"/>
              <a:t>. Specify transition services needed to participate in desired course of study by no later than age </a:t>
            </a:r>
            <a:r>
              <a:rPr lang="en-US" sz="2800" dirty="0" smtClean="0"/>
              <a:t>16.</a:t>
            </a:r>
          </a:p>
          <a:p>
            <a:pPr>
              <a:lnSpc>
                <a:spcPct val="90000"/>
              </a:lnSpc>
              <a:defRPr/>
            </a:pPr>
            <a:r>
              <a:rPr lang="en-US" sz="2800" b="1" dirty="0" smtClean="0">
                <a:ea typeface="Times New Roman" pitchFamily="-109" charset="0"/>
                <a:cs typeface="Times New Roman" pitchFamily="-109" charset="0"/>
              </a:rPr>
              <a:t>OT/PT Interventions</a:t>
            </a:r>
          </a:p>
          <a:p>
            <a:pPr lvl="1">
              <a:lnSpc>
                <a:spcPct val="90000"/>
              </a:lnSpc>
              <a:defRPr/>
            </a:pPr>
            <a:r>
              <a:rPr lang="en-US" sz="2800" dirty="0" smtClean="0">
                <a:ea typeface="Times New Roman" pitchFamily="-109" charset="0"/>
                <a:cs typeface="Times New Roman" pitchFamily="-109" charset="0"/>
              </a:rPr>
              <a:t>Relate to educational goal achievement</a:t>
            </a:r>
          </a:p>
          <a:p>
            <a:pPr lvl="1">
              <a:lnSpc>
                <a:spcPct val="90000"/>
              </a:lnSpc>
              <a:defRPr/>
            </a:pPr>
            <a:r>
              <a:rPr lang="en-US" sz="2800" dirty="0" smtClean="0">
                <a:ea typeface="Times New Roman" pitchFamily="-109" charset="0"/>
                <a:cs typeface="Times New Roman" pitchFamily="-109" charset="0"/>
              </a:rPr>
              <a:t>Promote relevance of your interventions now and future</a:t>
            </a:r>
          </a:p>
          <a:p>
            <a:pPr lvl="1">
              <a:lnSpc>
                <a:spcPct val="90000"/>
              </a:lnSpc>
              <a:defRPr/>
            </a:pPr>
            <a:r>
              <a:rPr lang="en-US" sz="2800" dirty="0" smtClean="0">
                <a:ea typeface="Times New Roman" pitchFamily="-109" charset="0"/>
                <a:cs typeface="Times New Roman" pitchFamily="-109" charset="0"/>
              </a:rPr>
              <a:t>Provide training on accommodations</a:t>
            </a:r>
          </a:p>
          <a:p>
            <a:pPr lvl="1">
              <a:lnSpc>
                <a:spcPct val="90000"/>
              </a:lnSpc>
              <a:defRPr/>
            </a:pPr>
            <a:r>
              <a:rPr lang="en-US" sz="2800" dirty="0" smtClean="0">
                <a:ea typeface="Times New Roman" pitchFamily="-109" charset="0"/>
                <a:cs typeface="Times New Roman" pitchFamily="-109" charset="0"/>
              </a:rPr>
              <a:t>Mobility, </a:t>
            </a:r>
            <a:r>
              <a:rPr lang="en-US" sz="2800" dirty="0" err="1" smtClean="0">
                <a:ea typeface="Times New Roman" pitchFamily="-109" charset="0"/>
                <a:cs typeface="Times New Roman" pitchFamily="-109" charset="0"/>
              </a:rPr>
              <a:t>ADLs</a:t>
            </a:r>
            <a:r>
              <a:rPr lang="en-US" sz="2800" dirty="0" smtClean="0">
                <a:ea typeface="Times New Roman" pitchFamily="-109" charset="0"/>
                <a:cs typeface="Times New Roman" pitchFamily="-109" charset="0"/>
              </a:rPr>
              <a:t>, strength, fitness, health/wellness, AT interventions</a:t>
            </a:r>
          </a:p>
          <a:p>
            <a:pPr lvl="1">
              <a:lnSpc>
                <a:spcPct val="90000"/>
              </a:lnSpc>
              <a:defRPr/>
            </a:pPr>
            <a:endParaRPr lang="en-US" dirty="0" smtClean="0">
              <a:ea typeface="Times New Roman" pitchFamily="-109" charset="0"/>
              <a:cs typeface="Times New Roman" pitchFamily="-109" charset="0"/>
            </a:endParaRPr>
          </a:p>
          <a:p>
            <a:pPr eaLnBrk="1" hangingPunct="1">
              <a:buFont typeface="Wingdings" pitchFamily="-109" charset="2"/>
              <a:buNone/>
              <a:defRPr/>
            </a:pPr>
            <a:endParaRPr lang="en-US" dirty="0" smtClean="0">
              <a:ea typeface="+mn-ea"/>
              <a:cs typeface="+mn-cs"/>
            </a:endParaRPr>
          </a:p>
          <a:p>
            <a:pPr eaLnBrk="1" hangingPunct="1">
              <a:defRPr/>
            </a:pPr>
            <a:endParaRPr lang="en-US" dirty="0">
              <a:ea typeface="+mn-ea"/>
              <a:cs typeface="+mn-cs"/>
            </a:endParaRPr>
          </a:p>
        </p:txBody>
      </p:sp>
      <p:sp>
        <p:nvSpPr>
          <p:cNvPr id="5" name="Date Placeholder 4"/>
          <p:cNvSpPr>
            <a:spLocks noGrp="1"/>
          </p:cNvSpPr>
          <p:nvPr>
            <p:ph type="dt" sz="half" idx="10"/>
          </p:nvPr>
        </p:nvSpPr>
        <p:spPr/>
        <p:txBody>
          <a:bodyPr/>
          <a:lstStyle/>
          <a:p>
            <a:fld id="{83798921-C1A2-48D8-97C8-D079F4CA921F}" type="datetime1">
              <a:rPr lang="en-US" smtClean="0"/>
              <a:t>10/11/2014</a:t>
            </a:fld>
            <a:endParaRPr lang="en-US"/>
          </a:p>
        </p:txBody>
      </p:sp>
      <p:sp>
        <p:nvSpPr>
          <p:cNvPr id="2" name="Slide Number Placeholder 1"/>
          <p:cNvSpPr>
            <a:spLocks noGrp="1"/>
          </p:cNvSpPr>
          <p:nvPr>
            <p:ph type="sldNum" sz="quarter" idx="12"/>
          </p:nvPr>
        </p:nvSpPr>
        <p:spPr/>
        <p:txBody>
          <a:bodyPr/>
          <a:lstStyle/>
          <a:p>
            <a:fld id="{1A826A1E-C3C7-424F-B9CE-090FACFBFE0E}" type="slidenum">
              <a:rPr lang="en-US" smtClean="0"/>
              <a:t>24</a:t>
            </a:fld>
            <a:endParaRPr lang="en-US"/>
          </a:p>
        </p:txBody>
      </p:sp>
    </p:spTree>
    <p:extLst>
      <p:ext uri="{BB962C8B-B14F-4D97-AF65-F5344CB8AC3E}">
        <p14:creationId xmlns:p14="http://schemas.microsoft.com/office/powerpoint/2010/main" val="293165006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95400" y="381000"/>
            <a:ext cx="7239000" cy="1295400"/>
          </a:xfrm>
        </p:spPr>
        <p:txBody>
          <a:bodyPr/>
          <a:lstStyle/>
          <a:p>
            <a:pPr algn="ctr" eaLnBrk="1" hangingPunct="1"/>
            <a:r>
              <a:rPr lang="en-US" dirty="0"/>
              <a:t>The Middle School IEP</a:t>
            </a:r>
          </a:p>
        </p:txBody>
      </p:sp>
      <p:sp>
        <p:nvSpPr>
          <p:cNvPr id="52227" name="Rectangle 3"/>
          <p:cNvSpPr>
            <a:spLocks noGrp="1" noChangeArrowheads="1"/>
          </p:cNvSpPr>
          <p:nvPr>
            <p:ph idx="4294967295"/>
          </p:nvPr>
        </p:nvSpPr>
        <p:spPr>
          <a:xfrm>
            <a:off x="457200" y="1905000"/>
            <a:ext cx="8229600" cy="4221163"/>
          </a:xfrm>
          <a:prstGeom prst="rect">
            <a:avLst/>
          </a:prstGeom>
        </p:spPr>
        <p:txBody>
          <a:bodyPr/>
          <a:lstStyle/>
          <a:p>
            <a:pPr eaLnBrk="1" hangingPunct="1"/>
            <a:r>
              <a:rPr lang="en-US" sz="3200" dirty="0"/>
              <a:t>Student IEP participation</a:t>
            </a:r>
          </a:p>
          <a:p>
            <a:pPr eaLnBrk="1" hangingPunct="1"/>
            <a:r>
              <a:rPr lang="en-US" sz="3200" dirty="0"/>
              <a:t>Tentative postsecondary dreams or statement like…</a:t>
            </a:r>
          </a:p>
          <a:p>
            <a:pPr lvl="1" eaLnBrk="1" hangingPunct="1"/>
            <a:r>
              <a:rPr lang="en-US" sz="3200" i="1" dirty="0"/>
              <a:t>“By the end of </a:t>
            </a:r>
            <a:r>
              <a:rPr lang="en-US" sz="3200" b="1" i="1" dirty="0"/>
              <a:t>8th grade</a:t>
            </a:r>
            <a:r>
              <a:rPr lang="en-US" sz="3200" i="1" dirty="0"/>
              <a:t>, the student will have identified an area of interest and related this interest to a postsecondary goal and a course of study for high school”.</a:t>
            </a:r>
            <a:endParaRPr lang="en-US" sz="3200" dirty="0"/>
          </a:p>
        </p:txBody>
      </p:sp>
      <p:sp>
        <p:nvSpPr>
          <p:cNvPr id="4" name="Date Placeholder 3"/>
          <p:cNvSpPr>
            <a:spLocks noGrp="1"/>
          </p:cNvSpPr>
          <p:nvPr>
            <p:ph type="dt" sz="half" idx="10"/>
          </p:nvPr>
        </p:nvSpPr>
        <p:spPr/>
        <p:txBody>
          <a:bodyPr/>
          <a:lstStyle/>
          <a:p>
            <a:fld id="{3E5BBBD5-7A12-4273-BB61-84CEEF167E3D}" type="datetime1">
              <a:rPr lang="en-US" smtClean="0"/>
              <a:t>10/11/2014</a:t>
            </a:fld>
            <a:endParaRPr lang="en-US"/>
          </a:p>
        </p:txBody>
      </p:sp>
      <p:sp>
        <p:nvSpPr>
          <p:cNvPr id="2" name="Slide Number Placeholder 1"/>
          <p:cNvSpPr>
            <a:spLocks noGrp="1"/>
          </p:cNvSpPr>
          <p:nvPr>
            <p:ph type="sldNum" sz="quarter" idx="12"/>
          </p:nvPr>
        </p:nvSpPr>
        <p:spPr/>
        <p:txBody>
          <a:bodyPr/>
          <a:lstStyle/>
          <a:p>
            <a:fld id="{1A826A1E-C3C7-424F-B9CE-090FACFBFE0E}" type="slidenum">
              <a:rPr lang="en-US" smtClean="0"/>
              <a:t>25</a:t>
            </a:fld>
            <a:endParaRPr lang="en-US"/>
          </a:p>
        </p:txBody>
      </p:sp>
    </p:spTree>
    <p:extLst>
      <p:ext uri="{BB962C8B-B14F-4D97-AF65-F5344CB8AC3E}">
        <p14:creationId xmlns:p14="http://schemas.microsoft.com/office/powerpoint/2010/main" val="2862720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C000"/>
                </a:solidFill>
              </a:rPr>
              <a:t>So what is </a:t>
            </a:r>
            <a:r>
              <a:rPr lang="en-US" sz="3600" b="1" i="1" dirty="0" smtClean="0">
                <a:solidFill>
                  <a:srgbClr val="FFC000"/>
                </a:solidFill>
              </a:rPr>
              <a:t>YOUR</a:t>
            </a:r>
            <a:r>
              <a:rPr lang="en-US" sz="3600" b="1" dirty="0" smtClean="0">
                <a:solidFill>
                  <a:srgbClr val="FFC000"/>
                </a:solidFill>
              </a:rPr>
              <a:t> role – Middle School?</a:t>
            </a:r>
            <a:endParaRPr lang="en-US" sz="3600" b="1" dirty="0">
              <a:solidFill>
                <a:srgbClr val="FFC000"/>
              </a:solidFill>
            </a:endParaRPr>
          </a:p>
        </p:txBody>
      </p:sp>
      <p:sp>
        <p:nvSpPr>
          <p:cNvPr id="3" name="Date Placeholder 2"/>
          <p:cNvSpPr>
            <a:spLocks noGrp="1"/>
          </p:cNvSpPr>
          <p:nvPr>
            <p:ph type="dt" sz="half" idx="10"/>
          </p:nvPr>
        </p:nvSpPr>
        <p:spPr/>
        <p:txBody>
          <a:bodyPr/>
          <a:lstStyle/>
          <a:p>
            <a:fld id="{DADCEBF1-A787-4A11-A821-3B9829D6EB9C}" type="datetime1">
              <a:rPr lang="en-US" smtClean="0"/>
              <a:t>10/11/2014</a:t>
            </a:fld>
            <a:endParaRPr lang="en-US"/>
          </a:p>
        </p:txBody>
      </p:sp>
      <p:sp>
        <p:nvSpPr>
          <p:cNvPr id="4" name="Slide Number Placeholder 3"/>
          <p:cNvSpPr>
            <a:spLocks noGrp="1"/>
          </p:cNvSpPr>
          <p:nvPr>
            <p:ph type="sldNum" sz="quarter" idx="12"/>
          </p:nvPr>
        </p:nvSpPr>
        <p:spPr/>
        <p:txBody>
          <a:bodyPr/>
          <a:lstStyle/>
          <a:p>
            <a:fld id="{1A826A1E-C3C7-424F-B9CE-090FACFBFE0E}" type="slidenum">
              <a:rPr lang="en-US" smtClean="0"/>
              <a:t>26</a:t>
            </a:fld>
            <a:endParaRPr lang="en-US"/>
          </a:p>
        </p:txBody>
      </p:sp>
      <p:sp>
        <p:nvSpPr>
          <p:cNvPr id="5" name="Content Placeholder 4"/>
          <p:cNvSpPr>
            <a:spLocks noGrp="1"/>
          </p:cNvSpPr>
          <p:nvPr>
            <p:ph sz="quarter" idx="13"/>
          </p:nvPr>
        </p:nvSpPr>
        <p:spPr/>
        <p:txBody>
          <a:bodyPr>
            <a:normAutofit/>
          </a:bodyPr>
          <a:lstStyle/>
          <a:p>
            <a:r>
              <a:rPr lang="en-US" sz="3200" dirty="0" smtClean="0"/>
              <a:t>Student – </a:t>
            </a:r>
          </a:p>
          <a:p>
            <a:r>
              <a:rPr lang="en-US" sz="3200" dirty="0" smtClean="0"/>
              <a:t>Parent – </a:t>
            </a:r>
          </a:p>
          <a:p>
            <a:r>
              <a:rPr lang="en-US" sz="3200" dirty="0" smtClean="0"/>
              <a:t>OT –</a:t>
            </a:r>
          </a:p>
          <a:p>
            <a:r>
              <a:rPr lang="en-US" sz="3200" dirty="0" smtClean="0"/>
              <a:t>PT – </a:t>
            </a:r>
          </a:p>
          <a:p>
            <a:r>
              <a:rPr lang="en-US" sz="3200" dirty="0" smtClean="0"/>
              <a:t>SLP –</a:t>
            </a:r>
          </a:p>
          <a:p>
            <a:r>
              <a:rPr lang="en-US" sz="3200" i="1" dirty="0" smtClean="0"/>
              <a:t>Can you think of other examples?</a:t>
            </a:r>
            <a:endParaRPr lang="en-US" sz="3200" i="1" dirty="0"/>
          </a:p>
        </p:txBody>
      </p:sp>
    </p:spTree>
    <p:extLst>
      <p:ext uri="{BB962C8B-B14F-4D97-AF65-F5344CB8AC3E}">
        <p14:creationId xmlns:p14="http://schemas.microsoft.com/office/powerpoint/2010/main" val="1107395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143000" y="152400"/>
            <a:ext cx="7772400" cy="914400"/>
          </a:xfrm>
        </p:spPr>
        <p:txBody>
          <a:bodyPr/>
          <a:lstStyle/>
          <a:p>
            <a:pPr eaLnBrk="1" hangingPunct="1"/>
            <a:r>
              <a:rPr lang="en-US" dirty="0">
                <a:ea typeface="Times New Roman" pitchFamily="-109" charset="0"/>
                <a:cs typeface="Times New Roman" pitchFamily="-109" charset="0"/>
              </a:rPr>
              <a:t>High School:  Grades 9-10</a:t>
            </a:r>
            <a:r>
              <a:rPr lang="en-US" dirty="0"/>
              <a:t> </a:t>
            </a:r>
          </a:p>
        </p:txBody>
      </p:sp>
      <p:sp>
        <p:nvSpPr>
          <p:cNvPr id="145411" name="Rectangle 3"/>
          <p:cNvSpPr>
            <a:spLocks noGrp="1" noChangeArrowheads="1"/>
          </p:cNvSpPr>
          <p:nvPr>
            <p:ph type="body" idx="4294967295"/>
          </p:nvPr>
        </p:nvSpPr>
        <p:spPr>
          <a:xfrm>
            <a:off x="301391" y="1066800"/>
            <a:ext cx="8842609" cy="5654675"/>
          </a:xfrm>
        </p:spPr>
        <p:txBody>
          <a:bodyPr>
            <a:normAutofit fontScale="92500" lnSpcReduction="20000"/>
          </a:bodyPr>
          <a:lstStyle/>
          <a:p>
            <a:pPr eaLnBrk="1" hangingPunct="1">
              <a:lnSpc>
                <a:spcPct val="90000"/>
              </a:lnSpc>
              <a:defRPr/>
            </a:pPr>
            <a:r>
              <a:rPr lang="en-US" sz="2800" b="1" dirty="0" smtClean="0">
                <a:ea typeface="Times New Roman" pitchFamily="-109" charset="0"/>
                <a:cs typeface="Times New Roman" pitchFamily="-109" charset="0"/>
              </a:rPr>
              <a:t>Focus</a:t>
            </a:r>
          </a:p>
          <a:p>
            <a:pPr lvl="1" eaLnBrk="1" hangingPunct="1">
              <a:lnSpc>
                <a:spcPct val="90000"/>
              </a:lnSpc>
              <a:defRPr/>
            </a:pPr>
            <a:r>
              <a:rPr lang="en-US" sz="2800" dirty="0" smtClean="0">
                <a:ea typeface="Times New Roman" pitchFamily="-109" charset="0"/>
                <a:cs typeface="Times New Roman" pitchFamily="-109" charset="0"/>
              </a:rPr>
              <a:t>Career exploration and transition.</a:t>
            </a:r>
            <a:r>
              <a:rPr lang="en-US" sz="2800" dirty="0" smtClean="0"/>
              <a:t> </a:t>
            </a:r>
          </a:p>
          <a:p>
            <a:pPr eaLnBrk="1" hangingPunct="1">
              <a:lnSpc>
                <a:spcPct val="90000"/>
              </a:lnSpc>
              <a:defRPr/>
            </a:pPr>
            <a:r>
              <a:rPr lang="en-US" sz="2800" b="1" dirty="0" smtClean="0">
                <a:ea typeface="Times New Roman" pitchFamily="-109" charset="0"/>
                <a:cs typeface="Times New Roman" pitchFamily="-109" charset="0"/>
              </a:rPr>
              <a:t>Needs</a:t>
            </a:r>
          </a:p>
          <a:p>
            <a:pPr lvl="1" eaLnBrk="1" hangingPunct="1">
              <a:lnSpc>
                <a:spcPct val="90000"/>
              </a:lnSpc>
              <a:buFont typeface="Wingdings" pitchFamily="-109" charset="2"/>
              <a:buAutoNum type="arabicPeriod"/>
              <a:defRPr/>
            </a:pPr>
            <a:r>
              <a:rPr lang="en-US" sz="2800" dirty="0" smtClean="0"/>
              <a:t>Develop meaningful and realistic postsecondary goals.</a:t>
            </a:r>
          </a:p>
          <a:p>
            <a:pPr lvl="1" eaLnBrk="1" hangingPunct="1">
              <a:lnSpc>
                <a:spcPct val="90000"/>
              </a:lnSpc>
              <a:buFont typeface="Wingdings" pitchFamily="-109" charset="2"/>
              <a:buAutoNum type="arabicPeriod"/>
              <a:defRPr/>
            </a:pPr>
            <a:r>
              <a:rPr lang="en-US" sz="2800" dirty="0" smtClean="0"/>
              <a:t>Develop work, education, residential, and community participation skills and supports relevant to goals.</a:t>
            </a:r>
            <a:endParaRPr lang="en-US" dirty="0" smtClean="0"/>
          </a:p>
          <a:p>
            <a:pPr lvl="1" eaLnBrk="1" hangingPunct="1">
              <a:lnSpc>
                <a:spcPct val="90000"/>
              </a:lnSpc>
              <a:buFont typeface="Wingdings" pitchFamily="-109" charset="2"/>
              <a:buAutoNum type="arabicPeriod"/>
              <a:defRPr/>
            </a:pPr>
            <a:r>
              <a:rPr lang="en-US" sz="2800" dirty="0" smtClean="0">
                <a:ea typeface="Times New Roman" pitchFamily="-109" charset="0"/>
                <a:cs typeface="Times New Roman" pitchFamily="-109" charset="0"/>
              </a:rPr>
              <a:t>Learn to manage disability technology and request accommodations.</a:t>
            </a:r>
            <a:r>
              <a:rPr lang="en-US" sz="2800" dirty="0" smtClean="0">
                <a:ea typeface="+mn-ea"/>
                <a:cs typeface="+mn-cs"/>
              </a:rPr>
              <a:t> </a:t>
            </a:r>
          </a:p>
          <a:p>
            <a:pPr>
              <a:lnSpc>
                <a:spcPct val="90000"/>
              </a:lnSpc>
              <a:defRPr/>
            </a:pPr>
            <a:r>
              <a:rPr lang="en-US" sz="2600" b="1" dirty="0" smtClean="0">
                <a:ea typeface="Times New Roman" pitchFamily="-109" charset="0"/>
                <a:cs typeface="Times New Roman" pitchFamily="-109" charset="0"/>
              </a:rPr>
              <a:t>OT/PT Interventions</a:t>
            </a:r>
          </a:p>
          <a:p>
            <a:pPr lvl="1">
              <a:lnSpc>
                <a:spcPct val="90000"/>
              </a:lnSpc>
              <a:defRPr/>
            </a:pPr>
            <a:r>
              <a:rPr lang="en-US" sz="2600" dirty="0" smtClean="0">
                <a:ea typeface="Times New Roman" pitchFamily="-109" charset="0"/>
                <a:cs typeface="Times New Roman" pitchFamily="-109" charset="0"/>
              </a:rPr>
              <a:t>Relate to educational goal achievement</a:t>
            </a:r>
          </a:p>
          <a:p>
            <a:pPr lvl="1">
              <a:lnSpc>
                <a:spcPct val="90000"/>
              </a:lnSpc>
              <a:defRPr/>
            </a:pPr>
            <a:r>
              <a:rPr lang="en-US" sz="2600" dirty="0" smtClean="0">
                <a:ea typeface="Times New Roman" pitchFamily="-109" charset="0"/>
                <a:cs typeface="Times New Roman" pitchFamily="-109" charset="0"/>
              </a:rPr>
              <a:t>Promote relevance of your interventions now and future</a:t>
            </a:r>
          </a:p>
          <a:p>
            <a:pPr lvl="1">
              <a:lnSpc>
                <a:spcPct val="90000"/>
              </a:lnSpc>
              <a:defRPr/>
            </a:pPr>
            <a:r>
              <a:rPr lang="en-US" sz="2600" dirty="0" smtClean="0">
                <a:ea typeface="Times New Roman" pitchFamily="-109" charset="0"/>
                <a:cs typeface="Times New Roman" pitchFamily="-109" charset="0"/>
              </a:rPr>
              <a:t>Provide training on accommodations</a:t>
            </a:r>
          </a:p>
          <a:p>
            <a:pPr lvl="1">
              <a:lnSpc>
                <a:spcPct val="90000"/>
              </a:lnSpc>
              <a:defRPr/>
            </a:pPr>
            <a:r>
              <a:rPr lang="en-US" sz="2600" dirty="0" smtClean="0">
                <a:ea typeface="Times New Roman" pitchFamily="-109" charset="0"/>
                <a:cs typeface="Times New Roman" pitchFamily="-109" charset="0"/>
              </a:rPr>
              <a:t>Mobility, </a:t>
            </a:r>
            <a:r>
              <a:rPr lang="en-US" sz="2600" dirty="0" err="1" smtClean="0">
                <a:ea typeface="Times New Roman" pitchFamily="-109" charset="0"/>
                <a:cs typeface="Times New Roman" pitchFamily="-109" charset="0"/>
              </a:rPr>
              <a:t>ADLs</a:t>
            </a:r>
            <a:r>
              <a:rPr lang="en-US" sz="2600" dirty="0" smtClean="0">
                <a:ea typeface="Times New Roman" pitchFamily="-109" charset="0"/>
                <a:cs typeface="Times New Roman" pitchFamily="-109" charset="0"/>
              </a:rPr>
              <a:t>, strength, fitness, AT, health/wellness</a:t>
            </a:r>
          </a:p>
          <a:p>
            <a:pPr lvl="1" eaLnBrk="1" hangingPunct="1">
              <a:lnSpc>
                <a:spcPct val="90000"/>
              </a:lnSpc>
              <a:buFont typeface="Wingdings" pitchFamily="-109" charset="2"/>
              <a:buAutoNum type="arabicPeriod"/>
              <a:defRPr/>
            </a:pPr>
            <a:endParaRPr lang="en-US" sz="2800" dirty="0">
              <a:ea typeface="+mn-ea"/>
              <a:cs typeface="+mn-cs"/>
            </a:endParaRPr>
          </a:p>
        </p:txBody>
      </p:sp>
      <p:sp>
        <p:nvSpPr>
          <p:cNvPr id="5" name="Date Placeholder 4"/>
          <p:cNvSpPr>
            <a:spLocks noGrp="1"/>
          </p:cNvSpPr>
          <p:nvPr>
            <p:ph type="dt" sz="half" idx="10"/>
          </p:nvPr>
        </p:nvSpPr>
        <p:spPr/>
        <p:txBody>
          <a:bodyPr/>
          <a:lstStyle/>
          <a:p>
            <a:fld id="{62D1081A-47FA-421D-AE9C-36F2BDE0FD3D}" type="datetime1">
              <a:rPr lang="en-US" smtClean="0"/>
              <a:t>10/11/2014</a:t>
            </a:fld>
            <a:endParaRPr lang="en-US"/>
          </a:p>
        </p:txBody>
      </p:sp>
      <p:sp>
        <p:nvSpPr>
          <p:cNvPr id="2" name="Slide Number Placeholder 1"/>
          <p:cNvSpPr>
            <a:spLocks noGrp="1"/>
          </p:cNvSpPr>
          <p:nvPr>
            <p:ph type="sldNum" sz="quarter" idx="12"/>
          </p:nvPr>
        </p:nvSpPr>
        <p:spPr/>
        <p:txBody>
          <a:bodyPr/>
          <a:lstStyle/>
          <a:p>
            <a:fld id="{1A826A1E-C3C7-424F-B9CE-090FACFBFE0E}" type="slidenum">
              <a:rPr lang="en-US" smtClean="0"/>
              <a:t>27</a:t>
            </a:fld>
            <a:endParaRPr lang="en-US"/>
          </a:p>
        </p:txBody>
      </p:sp>
    </p:spTree>
    <p:extLst>
      <p:ext uri="{BB962C8B-B14F-4D97-AF65-F5344CB8AC3E}">
        <p14:creationId xmlns:p14="http://schemas.microsoft.com/office/powerpoint/2010/main" val="160019919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371600" y="228600"/>
            <a:ext cx="7772400" cy="762000"/>
          </a:xfrm>
        </p:spPr>
        <p:txBody>
          <a:bodyPr/>
          <a:lstStyle/>
          <a:p>
            <a:pPr eaLnBrk="1" hangingPunct="1"/>
            <a:r>
              <a:rPr lang="en-US" dirty="0">
                <a:ea typeface="Times New Roman" pitchFamily="-109" charset="0"/>
                <a:cs typeface="Times New Roman" pitchFamily="-109" charset="0"/>
              </a:rPr>
              <a:t>High School:  Grades 11 and up</a:t>
            </a:r>
            <a:r>
              <a:rPr lang="en-US" dirty="0"/>
              <a:t> </a:t>
            </a:r>
          </a:p>
        </p:txBody>
      </p:sp>
      <p:sp>
        <p:nvSpPr>
          <p:cNvPr id="148483" name="Rectangle 3"/>
          <p:cNvSpPr>
            <a:spLocks noGrp="1" noChangeArrowheads="1"/>
          </p:cNvSpPr>
          <p:nvPr>
            <p:ph type="body" idx="4294967295"/>
          </p:nvPr>
        </p:nvSpPr>
        <p:spPr>
          <a:xfrm>
            <a:off x="387503" y="1126837"/>
            <a:ext cx="8756497" cy="5594638"/>
          </a:xfrm>
        </p:spPr>
        <p:txBody>
          <a:bodyPr>
            <a:normAutofit lnSpcReduction="10000"/>
          </a:bodyPr>
          <a:lstStyle/>
          <a:p>
            <a:pPr eaLnBrk="1" hangingPunct="1">
              <a:defRPr/>
            </a:pPr>
            <a:r>
              <a:rPr lang="en-US" sz="2800" b="1" dirty="0">
                <a:ea typeface="Times New Roman" pitchFamily="-109" charset="0"/>
                <a:cs typeface="Times New Roman" pitchFamily="-109" charset="0"/>
              </a:rPr>
              <a:t>Focus</a:t>
            </a:r>
          </a:p>
          <a:p>
            <a:pPr lvl="1" eaLnBrk="1" hangingPunct="1">
              <a:defRPr/>
            </a:pPr>
            <a:r>
              <a:rPr lang="en-US" sz="2800" dirty="0">
                <a:latin typeface="Arial Unicode MS" pitchFamily="-109" charset="0"/>
                <a:ea typeface="Arial Unicode MS" pitchFamily="-109" charset="0"/>
                <a:cs typeface="Arial Unicode MS" pitchFamily="-109" charset="0"/>
              </a:rPr>
              <a:t>Transition and overlap into postsecondary environments desired by the student.</a:t>
            </a:r>
          </a:p>
          <a:p>
            <a:pPr eaLnBrk="1" hangingPunct="1">
              <a:defRPr/>
            </a:pPr>
            <a:r>
              <a:rPr lang="en-US" sz="2800" b="1" dirty="0">
                <a:ea typeface="Times New Roman" pitchFamily="-109" charset="0"/>
                <a:cs typeface="Times New Roman" pitchFamily="-109" charset="0"/>
              </a:rPr>
              <a:t>Needs</a:t>
            </a:r>
          </a:p>
          <a:p>
            <a:pPr eaLnBrk="1" hangingPunct="1">
              <a:buFont typeface="Wingdings" pitchFamily="-109" charset="2"/>
              <a:buAutoNum type="arabicPeriod"/>
              <a:defRPr/>
            </a:pPr>
            <a:r>
              <a:rPr lang="en-US" sz="2800" dirty="0">
                <a:ea typeface="+mn-ea"/>
                <a:cs typeface="+mn-cs"/>
              </a:rPr>
              <a:t>Test goals through experiences and activities.</a:t>
            </a:r>
          </a:p>
          <a:p>
            <a:pPr eaLnBrk="1" hangingPunct="1">
              <a:buFont typeface="Wingdings" pitchFamily="-109" charset="2"/>
              <a:buAutoNum type="arabicPeriod"/>
              <a:defRPr/>
            </a:pPr>
            <a:r>
              <a:rPr lang="en-US" sz="2800" dirty="0">
                <a:ea typeface="+mn-ea"/>
                <a:cs typeface="+mn-cs"/>
              </a:rPr>
              <a:t>Secure options for postsecondary education and/or employment</a:t>
            </a:r>
            <a:r>
              <a:rPr lang="en-US" sz="2800" dirty="0" smtClean="0">
                <a:ea typeface="+mn-ea"/>
                <a:cs typeface="+mn-cs"/>
              </a:rPr>
              <a:t>.</a:t>
            </a:r>
          </a:p>
          <a:p>
            <a:pPr>
              <a:buFont typeface="Wingdings" pitchFamily="-109" charset="2"/>
              <a:buAutoNum type="arabicPeriod"/>
              <a:defRPr/>
            </a:pPr>
            <a:r>
              <a:rPr lang="en-US" sz="2800" dirty="0" smtClean="0"/>
              <a:t>Develop residential and community participation supports and contacts.</a:t>
            </a:r>
          </a:p>
          <a:p>
            <a:pPr>
              <a:buFont typeface="Wingdings" pitchFamily="-109" charset="2"/>
              <a:buAutoNum type="arabicPeriod"/>
              <a:defRPr/>
            </a:pPr>
            <a:r>
              <a:rPr lang="en-US" sz="2800" dirty="0" smtClean="0"/>
              <a:t>Develop linkages with adult services</a:t>
            </a:r>
          </a:p>
          <a:p>
            <a:pPr>
              <a:buFont typeface="Wingdings" pitchFamily="-109" charset="2"/>
              <a:buAutoNum type="arabicPeriod"/>
              <a:defRPr/>
            </a:pPr>
            <a:r>
              <a:rPr lang="en-US" sz="2800" dirty="0" smtClean="0">
                <a:ea typeface="Times New Roman" pitchFamily="-109" charset="0"/>
                <a:cs typeface="Times New Roman" pitchFamily="-109" charset="0"/>
              </a:rPr>
              <a:t>Empower families to function in adult service environments.</a:t>
            </a:r>
            <a:r>
              <a:rPr lang="en-US" sz="2800" dirty="0" smtClean="0"/>
              <a:t> </a:t>
            </a:r>
          </a:p>
          <a:p>
            <a:pPr>
              <a:buFont typeface="Wingdings" pitchFamily="-109" charset="2"/>
              <a:buAutoNum type="arabicPeriod"/>
              <a:defRPr/>
            </a:pPr>
            <a:endParaRPr lang="en-US" sz="2800" dirty="0" smtClean="0"/>
          </a:p>
          <a:p>
            <a:pPr>
              <a:buFont typeface="Wingdings" pitchFamily="-109" charset="2"/>
              <a:buAutoNum type="arabicPeriod"/>
              <a:defRPr/>
            </a:pPr>
            <a:endParaRPr lang="en-US" sz="2800" dirty="0" smtClean="0"/>
          </a:p>
          <a:p>
            <a:pPr eaLnBrk="1" hangingPunct="1">
              <a:buFont typeface="Wingdings" pitchFamily="-109" charset="2"/>
              <a:buAutoNum type="arabicPeriod"/>
              <a:defRPr/>
            </a:pPr>
            <a:endParaRPr lang="en-US" sz="2800" dirty="0" smtClean="0">
              <a:ea typeface="+mn-ea"/>
              <a:cs typeface="+mn-cs"/>
            </a:endParaRPr>
          </a:p>
          <a:p>
            <a:pPr eaLnBrk="1" hangingPunct="1">
              <a:buFont typeface="Wingdings" pitchFamily="-109" charset="2"/>
              <a:buNone/>
              <a:defRPr/>
            </a:pPr>
            <a:endParaRPr lang="en-US" sz="2800" dirty="0">
              <a:ea typeface="+mn-ea"/>
              <a:cs typeface="+mn-cs"/>
            </a:endParaRPr>
          </a:p>
        </p:txBody>
      </p:sp>
      <p:sp>
        <p:nvSpPr>
          <p:cNvPr id="5" name="Date Placeholder 4"/>
          <p:cNvSpPr>
            <a:spLocks noGrp="1"/>
          </p:cNvSpPr>
          <p:nvPr>
            <p:ph type="dt" sz="half" idx="10"/>
          </p:nvPr>
        </p:nvSpPr>
        <p:spPr/>
        <p:txBody>
          <a:bodyPr/>
          <a:lstStyle/>
          <a:p>
            <a:fld id="{24E4BD2A-42EA-4287-880C-6B8026CB7DAB}" type="datetime1">
              <a:rPr lang="en-US" smtClean="0"/>
              <a:t>10/11/2014</a:t>
            </a:fld>
            <a:endParaRPr lang="en-US"/>
          </a:p>
        </p:txBody>
      </p:sp>
      <p:sp>
        <p:nvSpPr>
          <p:cNvPr id="2" name="Slide Number Placeholder 1"/>
          <p:cNvSpPr>
            <a:spLocks noGrp="1"/>
          </p:cNvSpPr>
          <p:nvPr>
            <p:ph type="sldNum" sz="quarter" idx="12"/>
          </p:nvPr>
        </p:nvSpPr>
        <p:spPr/>
        <p:txBody>
          <a:bodyPr/>
          <a:lstStyle/>
          <a:p>
            <a:fld id="{1A826A1E-C3C7-424F-B9CE-090FACFBFE0E}" type="slidenum">
              <a:rPr lang="en-US" smtClean="0"/>
              <a:t>28</a:t>
            </a:fld>
            <a:endParaRPr lang="en-US"/>
          </a:p>
        </p:txBody>
      </p:sp>
    </p:spTree>
    <p:extLst>
      <p:ext uri="{BB962C8B-B14F-4D97-AF65-F5344CB8AC3E}">
        <p14:creationId xmlns:p14="http://schemas.microsoft.com/office/powerpoint/2010/main" val="244330286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Autofit/>
          </a:bodyPr>
          <a:lstStyle/>
          <a:p>
            <a:pPr eaLnBrk="1" hangingPunct="1"/>
            <a:r>
              <a:rPr lang="en-US" sz="3600" b="1" dirty="0"/>
              <a:t>High School – Grade 11 and </a:t>
            </a:r>
            <a:r>
              <a:rPr lang="en-US" sz="3600" b="1" dirty="0" smtClean="0"/>
              <a:t>up…into adult life</a:t>
            </a:r>
            <a:endParaRPr lang="en-US" sz="3600" b="1" dirty="0"/>
          </a:p>
        </p:txBody>
      </p:sp>
      <p:sp>
        <p:nvSpPr>
          <p:cNvPr id="151555" name="Rectangle 3"/>
          <p:cNvSpPr>
            <a:spLocks noGrp="1" noChangeArrowheads="1"/>
          </p:cNvSpPr>
          <p:nvPr>
            <p:ph type="body" idx="4294967295"/>
          </p:nvPr>
        </p:nvSpPr>
        <p:spPr/>
        <p:txBody>
          <a:bodyPr/>
          <a:lstStyle/>
          <a:p>
            <a:pPr eaLnBrk="1" hangingPunct="1">
              <a:buFont typeface="Wingdings" pitchFamily="-109" charset="2"/>
              <a:buAutoNum type="arabicPeriod"/>
              <a:defRPr/>
            </a:pPr>
            <a:endParaRPr lang="en-US" dirty="0" smtClean="0">
              <a:ea typeface="+mn-ea"/>
              <a:cs typeface="+mn-cs"/>
            </a:endParaRPr>
          </a:p>
          <a:p>
            <a:pPr eaLnBrk="1" hangingPunct="1">
              <a:buNone/>
              <a:defRPr/>
            </a:pPr>
            <a:endParaRPr lang="en-US" dirty="0" smtClean="0">
              <a:ea typeface="+mn-ea"/>
              <a:cs typeface="+mn-cs"/>
            </a:endParaRPr>
          </a:p>
          <a:p>
            <a:pPr eaLnBrk="1" hangingPunct="1">
              <a:defRPr/>
            </a:pPr>
            <a:endParaRPr lang="en-US" dirty="0">
              <a:ea typeface="+mn-ea"/>
              <a:cs typeface="+mn-cs"/>
            </a:endParaRPr>
          </a:p>
        </p:txBody>
      </p:sp>
      <p:sp>
        <p:nvSpPr>
          <p:cNvPr id="5" name="Rectangle 4"/>
          <p:cNvSpPr/>
          <p:nvPr/>
        </p:nvSpPr>
        <p:spPr>
          <a:xfrm>
            <a:off x="457199" y="1600201"/>
            <a:ext cx="8229601" cy="4801314"/>
          </a:xfrm>
          <a:prstGeom prst="rect">
            <a:avLst/>
          </a:prstGeom>
        </p:spPr>
        <p:txBody>
          <a:bodyPr wrap="square">
            <a:spAutoFit/>
          </a:bodyPr>
          <a:lstStyle/>
          <a:p>
            <a:pPr>
              <a:lnSpc>
                <a:spcPct val="90000"/>
              </a:lnSpc>
              <a:defRPr/>
            </a:pPr>
            <a:r>
              <a:rPr lang="en-US" sz="3400" b="1" dirty="0" smtClean="0">
                <a:ea typeface="Times New Roman" pitchFamily="-109" charset="0"/>
                <a:cs typeface="Times New Roman" pitchFamily="-109" charset="0"/>
              </a:rPr>
              <a:t>OT/PT Interventions</a:t>
            </a:r>
          </a:p>
          <a:p>
            <a:pPr lvl="1">
              <a:lnSpc>
                <a:spcPct val="90000"/>
              </a:lnSpc>
              <a:buFont typeface="Arial"/>
              <a:buChar char="•"/>
              <a:defRPr/>
            </a:pPr>
            <a:r>
              <a:rPr lang="en-US" sz="3400" dirty="0" smtClean="0">
                <a:ea typeface="Times New Roman" pitchFamily="-109" charset="0"/>
                <a:cs typeface="Times New Roman" pitchFamily="-109" charset="0"/>
              </a:rPr>
              <a:t> Relate to educational/postsecondary goal achievement</a:t>
            </a:r>
          </a:p>
          <a:p>
            <a:pPr lvl="1">
              <a:lnSpc>
                <a:spcPct val="90000"/>
              </a:lnSpc>
              <a:buFont typeface="Arial"/>
              <a:buChar char="•"/>
              <a:defRPr/>
            </a:pPr>
            <a:r>
              <a:rPr lang="en-US" sz="3400" dirty="0" smtClean="0">
                <a:ea typeface="Times New Roman" pitchFamily="-109" charset="0"/>
                <a:cs typeface="Times New Roman" pitchFamily="-109" charset="0"/>
              </a:rPr>
              <a:t> Promote relevance of your interventions now and future</a:t>
            </a:r>
          </a:p>
          <a:p>
            <a:pPr lvl="1">
              <a:lnSpc>
                <a:spcPct val="90000"/>
              </a:lnSpc>
              <a:buFont typeface="Arial"/>
              <a:buChar char="•"/>
              <a:defRPr/>
            </a:pPr>
            <a:r>
              <a:rPr lang="en-US" sz="3400" dirty="0" smtClean="0">
                <a:ea typeface="Times New Roman" pitchFamily="-109" charset="0"/>
                <a:cs typeface="Times New Roman" pitchFamily="-109" charset="0"/>
              </a:rPr>
              <a:t> Provide training on accommodations, mobility, </a:t>
            </a:r>
            <a:r>
              <a:rPr lang="en-US" sz="3400" dirty="0" err="1" smtClean="0">
                <a:ea typeface="Times New Roman" pitchFamily="-109" charset="0"/>
                <a:cs typeface="Times New Roman" pitchFamily="-109" charset="0"/>
              </a:rPr>
              <a:t>ADLs</a:t>
            </a:r>
            <a:r>
              <a:rPr lang="en-US" sz="3400" dirty="0" smtClean="0">
                <a:ea typeface="Times New Roman" pitchFamily="-109" charset="0"/>
                <a:cs typeface="Times New Roman" pitchFamily="-109" charset="0"/>
              </a:rPr>
              <a:t>, strength, fitness, AT, health/wellness</a:t>
            </a:r>
          </a:p>
          <a:p>
            <a:pPr lvl="1">
              <a:lnSpc>
                <a:spcPct val="90000"/>
              </a:lnSpc>
              <a:buFont typeface="Arial"/>
              <a:buChar char="•"/>
              <a:defRPr/>
            </a:pPr>
            <a:r>
              <a:rPr lang="en-US" sz="3400" dirty="0" smtClean="0">
                <a:ea typeface="Times New Roman" pitchFamily="-109" charset="0"/>
                <a:cs typeface="Times New Roman" pitchFamily="-109" charset="0"/>
              </a:rPr>
              <a:t> Assess alternate environments</a:t>
            </a:r>
          </a:p>
          <a:p>
            <a:pPr lvl="1">
              <a:lnSpc>
                <a:spcPct val="90000"/>
              </a:lnSpc>
              <a:buFont typeface="Arial"/>
              <a:buChar char="•"/>
              <a:defRPr/>
            </a:pPr>
            <a:r>
              <a:rPr lang="en-US" sz="3400" dirty="0" smtClean="0">
                <a:ea typeface="Times New Roman" pitchFamily="-109" charset="0"/>
                <a:cs typeface="Times New Roman" pitchFamily="-109" charset="0"/>
              </a:rPr>
              <a:t> Summary of performance input</a:t>
            </a:r>
          </a:p>
        </p:txBody>
      </p:sp>
      <p:sp>
        <p:nvSpPr>
          <p:cNvPr id="6" name="Date Placeholder 5"/>
          <p:cNvSpPr>
            <a:spLocks noGrp="1"/>
          </p:cNvSpPr>
          <p:nvPr>
            <p:ph type="dt" sz="half" idx="10"/>
          </p:nvPr>
        </p:nvSpPr>
        <p:spPr/>
        <p:txBody>
          <a:bodyPr/>
          <a:lstStyle/>
          <a:p>
            <a:fld id="{022CF5BE-5573-4D56-B2FB-E2A30F6F62A5}" type="datetime1">
              <a:rPr lang="en-US" smtClean="0"/>
              <a:t>10/11/2014</a:t>
            </a:fld>
            <a:endParaRPr lang="en-US"/>
          </a:p>
        </p:txBody>
      </p:sp>
      <p:sp>
        <p:nvSpPr>
          <p:cNvPr id="2" name="Slide Number Placeholder 1"/>
          <p:cNvSpPr>
            <a:spLocks noGrp="1"/>
          </p:cNvSpPr>
          <p:nvPr>
            <p:ph type="sldNum" sz="quarter" idx="12"/>
          </p:nvPr>
        </p:nvSpPr>
        <p:spPr/>
        <p:txBody>
          <a:bodyPr/>
          <a:lstStyle/>
          <a:p>
            <a:fld id="{1A826A1E-C3C7-424F-B9CE-090FACFBFE0E}" type="slidenum">
              <a:rPr lang="en-US" smtClean="0"/>
              <a:t>29</a:t>
            </a:fld>
            <a:endParaRPr lang="en-US"/>
          </a:p>
        </p:txBody>
      </p:sp>
    </p:spTree>
    <p:extLst>
      <p:ext uri="{BB962C8B-B14F-4D97-AF65-F5344CB8AC3E}">
        <p14:creationId xmlns:p14="http://schemas.microsoft.com/office/powerpoint/2010/main" val="11137975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we?</a:t>
            </a:r>
            <a:endParaRPr lang="en-US" dirty="0"/>
          </a:p>
        </p:txBody>
      </p:sp>
      <p:sp>
        <p:nvSpPr>
          <p:cNvPr id="3" name="Content Placeholder 2"/>
          <p:cNvSpPr>
            <a:spLocks noGrp="1"/>
          </p:cNvSpPr>
          <p:nvPr>
            <p:ph sz="quarter" idx="13"/>
          </p:nvPr>
        </p:nvSpPr>
        <p:spPr>
          <a:xfrm>
            <a:off x="609600" y="1447800"/>
            <a:ext cx="7924800" cy="4572000"/>
          </a:xfrm>
        </p:spPr>
        <p:txBody>
          <a:bodyPr>
            <a:normAutofit fontScale="92500" lnSpcReduction="10000"/>
          </a:bodyPr>
          <a:lstStyle/>
          <a:p>
            <a:endParaRPr lang="en-US" dirty="0" smtClean="0"/>
          </a:p>
          <a:p>
            <a:r>
              <a:rPr lang="en-US" sz="2400" dirty="0"/>
              <a:t>Marie </a:t>
            </a:r>
            <a:r>
              <a:rPr lang="en-US" sz="2400" dirty="0" err="1"/>
              <a:t>Habrock</a:t>
            </a:r>
            <a:r>
              <a:rPr lang="en-US" sz="2400" dirty="0"/>
              <a:t>, recent HS graduate and </a:t>
            </a:r>
            <a:r>
              <a:rPr lang="en-US" sz="2400" dirty="0" smtClean="0"/>
              <a:t>mom</a:t>
            </a:r>
          </a:p>
          <a:p>
            <a:pPr lvl="1"/>
            <a:r>
              <a:rPr lang="en-US" sz="2400" dirty="0" smtClean="0">
                <a:hlinkClick r:id="rId2"/>
              </a:rPr>
              <a:t>shabrock@sbcglobal.net</a:t>
            </a:r>
            <a:endParaRPr lang="en-US" sz="2400" dirty="0" smtClean="0"/>
          </a:p>
          <a:p>
            <a:pPr lvl="1"/>
            <a:r>
              <a:rPr lang="en-US" sz="2400" dirty="0"/>
              <a:t>Sherri </a:t>
            </a:r>
            <a:r>
              <a:rPr lang="en-US" sz="2400" dirty="0" err="1"/>
              <a:t>Habrock</a:t>
            </a:r>
            <a:r>
              <a:rPr lang="en-US" sz="2400" dirty="0"/>
              <a:t> &lt;SHabrock@fred-jones.com&gt;</a:t>
            </a:r>
          </a:p>
          <a:p>
            <a:r>
              <a:rPr lang="en-US" sz="2400" dirty="0"/>
              <a:t>Chuck Roberts, </a:t>
            </a:r>
            <a:r>
              <a:rPr lang="en-US" sz="2400" dirty="0" smtClean="0"/>
              <a:t>OUHSC</a:t>
            </a:r>
          </a:p>
          <a:p>
            <a:pPr lvl="1"/>
            <a:r>
              <a:rPr lang="en-US" sz="2400" dirty="0" smtClean="0"/>
              <a:t>Chuck-roberts@ouhsc.edu</a:t>
            </a:r>
          </a:p>
          <a:p>
            <a:pPr marL="342900" lvl="1" indent="-342900"/>
            <a:r>
              <a:rPr lang="en-US" sz="2400" dirty="0" smtClean="0"/>
              <a:t>Jessica </a:t>
            </a:r>
            <a:r>
              <a:rPr lang="en-US" sz="2400" dirty="0"/>
              <a:t>Tsotsoros, </a:t>
            </a:r>
            <a:r>
              <a:rPr lang="en-US" sz="2400" dirty="0" smtClean="0"/>
              <a:t>MS, OTR/L ATP</a:t>
            </a:r>
          </a:p>
          <a:p>
            <a:pPr marL="742950" lvl="2" indent="-342900"/>
            <a:r>
              <a:rPr lang="en-US" sz="2400" dirty="0" smtClean="0"/>
              <a:t>Jessica-</a:t>
            </a:r>
            <a:r>
              <a:rPr lang="en-US" sz="2400" dirty="0" err="1" smtClean="0"/>
              <a:t>tsotsoros</a:t>
            </a:r>
            <a:r>
              <a:rPr lang="en-US" sz="2400" dirty="0" smtClean="0"/>
              <a:t> </a:t>
            </a:r>
            <a:r>
              <a:rPr lang="en-US" sz="2400" dirty="0"/>
              <a:t>@</a:t>
            </a:r>
            <a:r>
              <a:rPr lang="en-US" sz="2400" dirty="0" smtClean="0"/>
              <a:t>ouhsc.edu</a:t>
            </a:r>
          </a:p>
          <a:p>
            <a:r>
              <a:rPr lang="en-US" sz="2400" dirty="0" smtClean="0"/>
              <a:t>Lorrie Sylvester, PT, PhD</a:t>
            </a:r>
          </a:p>
          <a:p>
            <a:pPr lvl="1"/>
            <a:r>
              <a:rPr lang="en-US" sz="2400" dirty="0" smtClean="0"/>
              <a:t>Lorraine-sylvester@ouhsc.edu</a:t>
            </a:r>
          </a:p>
          <a:p>
            <a:endParaRPr lang="en-US" dirty="0"/>
          </a:p>
        </p:txBody>
      </p:sp>
      <p:sp>
        <p:nvSpPr>
          <p:cNvPr id="4" name="Date Placeholder 3"/>
          <p:cNvSpPr>
            <a:spLocks noGrp="1"/>
          </p:cNvSpPr>
          <p:nvPr>
            <p:ph type="dt" sz="half" idx="10"/>
          </p:nvPr>
        </p:nvSpPr>
        <p:spPr/>
        <p:txBody>
          <a:bodyPr/>
          <a:lstStyle/>
          <a:p>
            <a:fld id="{F1880A15-9A82-421D-A65F-B54C26F4C782}" type="datetime1">
              <a:rPr lang="en-US" smtClean="0"/>
              <a:t>10/11/2014</a:t>
            </a:fld>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3</a:t>
            </a:fld>
            <a:endParaRPr lang="en-US"/>
          </a:p>
        </p:txBody>
      </p:sp>
    </p:spTree>
    <p:extLst>
      <p:ext uri="{BB962C8B-B14F-4D97-AF65-F5344CB8AC3E}">
        <p14:creationId xmlns:p14="http://schemas.microsoft.com/office/powerpoint/2010/main" val="3281821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802CD-C409-46CD-BC47-2833094E1C9D}" type="datetime1">
              <a:rPr lang="en-US" smtClean="0"/>
              <a:t>10/11/2014</a:t>
            </a:fld>
            <a:endParaRPr lang="en-US"/>
          </a:p>
        </p:txBody>
      </p:sp>
      <p:sp>
        <p:nvSpPr>
          <p:cNvPr id="3" name="Slide Number Placeholder 2"/>
          <p:cNvSpPr>
            <a:spLocks noGrp="1"/>
          </p:cNvSpPr>
          <p:nvPr>
            <p:ph type="sldNum" sz="quarter" idx="12"/>
          </p:nvPr>
        </p:nvSpPr>
        <p:spPr/>
        <p:txBody>
          <a:bodyPr/>
          <a:lstStyle/>
          <a:p>
            <a:fld id="{1A826A1E-C3C7-424F-B9CE-090FACFBFE0E}" type="slidenum">
              <a:rPr lang="en-US" smtClean="0"/>
              <a:t>30</a:t>
            </a:fld>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998220"/>
            <a:ext cx="5943600" cy="8854440"/>
          </a:xfrm>
          <a:prstGeom prst="rect">
            <a:avLst/>
          </a:prstGeom>
          <a:noFill/>
          <a:ln>
            <a:noFill/>
          </a:ln>
        </p:spPr>
      </p:pic>
      <p:sp>
        <p:nvSpPr>
          <p:cNvPr id="5" name="Rounded Rectangle 4"/>
          <p:cNvSpPr/>
          <p:nvPr/>
        </p:nvSpPr>
        <p:spPr>
          <a:xfrm>
            <a:off x="228600" y="609600"/>
            <a:ext cx="12192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Sample Transition IEP</a:t>
            </a:r>
            <a:endParaRPr lang="en-US" dirty="0"/>
          </a:p>
        </p:txBody>
      </p:sp>
    </p:spTree>
    <p:extLst>
      <p:ext uri="{BB962C8B-B14F-4D97-AF65-F5344CB8AC3E}">
        <p14:creationId xmlns:p14="http://schemas.microsoft.com/office/powerpoint/2010/main" val="1355490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802CD-C409-46CD-BC47-2833094E1C9D}" type="datetime1">
              <a:rPr lang="en-US" smtClean="0"/>
              <a:t>10/11/2014</a:t>
            </a:fld>
            <a:endParaRPr lang="en-US"/>
          </a:p>
        </p:txBody>
      </p:sp>
      <p:sp>
        <p:nvSpPr>
          <p:cNvPr id="3" name="Slide Number Placeholder 2"/>
          <p:cNvSpPr>
            <a:spLocks noGrp="1"/>
          </p:cNvSpPr>
          <p:nvPr>
            <p:ph type="sldNum" sz="quarter" idx="12"/>
          </p:nvPr>
        </p:nvSpPr>
        <p:spPr/>
        <p:txBody>
          <a:bodyPr/>
          <a:lstStyle/>
          <a:p>
            <a:fld id="{1A826A1E-C3C7-424F-B9CE-090FACFBFE0E}" type="slidenum">
              <a:rPr lang="en-US" smtClean="0"/>
              <a:t>31</a:t>
            </a:fld>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036320"/>
            <a:ext cx="5943600" cy="8930640"/>
          </a:xfrm>
          <a:prstGeom prst="rect">
            <a:avLst/>
          </a:prstGeom>
          <a:noFill/>
          <a:ln>
            <a:noFill/>
          </a:ln>
        </p:spPr>
      </p:pic>
      <p:sp>
        <p:nvSpPr>
          <p:cNvPr id="5" name="Rounded Rectangle 4"/>
          <p:cNvSpPr/>
          <p:nvPr/>
        </p:nvSpPr>
        <p:spPr>
          <a:xfrm>
            <a:off x="228600" y="609600"/>
            <a:ext cx="12192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Sample Transition IEP</a:t>
            </a:r>
            <a:endParaRPr lang="en-US" dirty="0"/>
          </a:p>
        </p:txBody>
      </p:sp>
    </p:spTree>
    <p:extLst>
      <p:ext uri="{BB962C8B-B14F-4D97-AF65-F5344CB8AC3E}">
        <p14:creationId xmlns:p14="http://schemas.microsoft.com/office/powerpoint/2010/main" val="1441004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C000"/>
                </a:solidFill>
              </a:rPr>
              <a:t>So what is </a:t>
            </a:r>
            <a:r>
              <a:rPr lang="en-US" sz="3600" b="1" i="1" dirty="0" smtClean="0">
                <a:solidFill>
                  <a:srgbClr val="FFC000"/>
                </a:solidFill>
              </a:rPr>
              <a:t>YOUR</a:t>
            </a:r>
            <a:r>
              <a:rPr lang="en-US" sz="3600" b="1" dirty="0" smtClean="0">
                <a:solidFill>
                  <a:srgbClr val="FFC000"/>
                </a:solidFill>
              </a:rPr>
              <a:t> role – High school and beyond?</a:t>
            </a:r>
            <a:endParaRPr lang="en-US" sz="3600" b="1" dirty="0">
              <a:solidFill>
                <a:srgbClr val="FFC000"/>
              </a:solidFill>
            </a:endParaRPr>
          </a:p>
        </p:txBody>
      </p:sp>
      <p:sp>
        <p:nvSpPr>
          <p:cNvPr id="3" name="Date Placeholder 2"/>
          <p:cNvSpPr>
            <a:spLocks noGrp="1"/>
          </p:cNvSpPr>
          <p:nvPr>
            <p:ph type="dt" sz="half" idx="10"/>
          </p:nvPr>
        </p:nvSpPr>
        <p:spPr/>
        <p:txBody>
          <a:bodyPr/>
          <a:lstStyle/>
          <a:p>
            <a:fld id="{B6639183-B9C0-4C11-B40C-C3E964753557}" type="datetime1">
              <a:rPr lang="en-US" smtClean="0"/>
              <a:t>10/11/2014</a:t>
            </a:fld>
            <a:endParaRPr lang="en-US"/>
          </a:p>
        </p:txBody>
      </p:sp>
      <p:sp>
        <p:nvSpPr>
          <p:cNvPr id="4" name="Slide Number Placeholder 3"/>
          <p:cNvSpPr>
            <a:spLocks noGrp="1"/>
          </p:cNvSpPr>
          <p:nvPr>
            <p:ph type="sldNum" sz="quarter" idx="12"/>
          </p:nvPr>
        </p:nvSpPr>
        <p:spPr/>
        <p:txBody>
          <a:bodyPr/>
          <a:lstStyle/>
          <a:p>
            <a:fld id="{1A826A1E-C3C7-424F-B9CE-090FACFBFE0E}" type="slidenum">
              <a:rPr lang="en-US" smtClean="0"/>
              <a:t>32</a:t>
            </a:fld>
            <a:endParaRPr lang="en-US"/>
          </a:p>
        </p:txBody>
      </p:sp>
      <p:sp>
        <p:nvSpPr>
          <p:cNvPr id="5" name="Content Placeholder 4"/>
          <p:cNvSpPr>
            <a:spLocks noGrp="1"/>
          </p:cNvSpPr>
          <p:nvPr>
            <p:ph sz="quarter" idx="13"/>
          </p:nvPr>
        </p:nvSpPr>
        <p:spPr/>
        <p:txBody>
          <a:bodyPr>
            <a:normAutofit/>
          </a:bodyPr>
          <a:lstStyle/>
          <a:p>
            <a:r>
              <a:rPr lang="en-US" sz="3200" dirty="0" smtClean="0"/>
              <a:t>Student – </a:t>
            </a:r>
          </a:p>
          <a:p>
            <a:r>
              <a:rPr lang="en-US" sz="3200" dirty="0" smtClean="0"/>
              <a:t>Parent – </a:t>
            </a:r>
          </a:p>
          <a:p>
            <a:r>
              <a:rPr lang="en-US" sz="3200" dirty="0" smtClean="0"/>
              <a:t>OT –</a:t>
            </a:r>
          </a:p>
          <a:p>
            <a:r>
              <a:rPr lang="en-US" sz="3200" dirty="0" smtClean="0"/>
              <a:t>PT – </a:t>
            </a:r>
          </a:p>
          <a:p>
            <a:r>
              <a:rPr lang="en-US" sz="3200" dirty="0" smtClean="0"/>
              <a:t>SLP –</a:t>
            </a:r>
          </a:p>
          <a:p>
            <a:r>
              <a:rPr lang="en-US" sz="3200" i="1" dirty="0" smtClean="0"/>
              <a:t>Can you think of other examples?</a:t>
            </a:r>
            <a:endParaRPr lang="en-US" sz="3200" i="1" dirty="0"/>
          </a:p>
        </p:txBody>
      </p:sp>
    </p:spTree>
    <p:extLst>
      <p:ext uri="{BB962C8B-B14F-4D97-AF65-F5344CB8AC3E}">
        <p14:creationId xmlns:p14="http://schemas.microsoft.com/office/powerpoint/2010/main" val="1107395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19200" y="304800"/>
            <a:ext cx="7543800" cy="1295400"/>
          </a:xfrm>
          <a:solidFill>
            <a:schemeClr val="tx1"/>
          </a:solidFill>
          <a:ln w="38100">
            <a:solidFill>
              <a:schemeClr val="bg1"/>
            </a:solidFill>
          </a:ln>
        </p:spPr>
        <p:txBody>
          <a:bodyPr/>
          <a:lstStyle/>
          <a:p>
            <a:pPr algn="ctr">
              <a:defRPr/>
            </a:pPr>
            <a:r>
              <a:rPr lang="en-US" b="1" dirty="0">
                <a:solidFill>
                  <a:schemeClr val="bg1"/>
                </a:solidFill>
              </a:rPr>
              <a:t>Postsecondary Goals</a:t>
            </a:r>
          </a:p>
        </p:txBody>
      </p:sp>
      <p:sp>
        <p:nvSpPr>
          <p:cNvPr id="53251" name="Rectangle 3"/>
          <p:cNvSpPr>
            <a:spLocks noGrp="1" noChangeArrowheads="1"/>
          </p:cNvSpPr>
          <p:nvPr>
            <p:ph idx="4294967295"/>
          </p:nvPr>
        </p:nvSpPr>
        <p:spPr>
          <a:xfrm>
            <a:off x="1066800" y="1627427"/>
            <a:ext cx="7162800" cy="4882279"/>
          </a:xfrm>
          <a:prstGeom prst="rect">
            <a:avLst/>
          </a:prstGeom>
        </p:spPr>
        <p:txBody>
          <a:bodyPr>
            <a:normAutofit/>
          </a:bodyPr>
          <a:lstStyle/>
          <a:p>
            <a:pPr algn="just"/>
            <a:r>
              <a:rPr lang="en-US" sz="2800" dirty="0" smtClean="0"/>
              <a:t>This postsecondary goal must address: </a:t>
            </a:r>
            <a:r>
              <a:rPr lang="en-US" sz="2800" b="1" u="sng" dirty="0" smtClean="0"/>
              <a:t>Education/training</a:t>
            </a:r>
            <a:r>
              <a:rPr lang="en-US" sz="2800" dirty="0" smtClean="0"/>
              <a:t> and </a:t>
            </a:r>
            <a:r>
              <a:rPr lang="en-US" sz="2800" b="1" u="sng" dirty="0" smtClean="0"/>
              <a:t>employment</a:t>
            </a:r>
            <a:r>
              <a:rPr lang="en-US" sz="2800" dirty="0" smtClean="0"/>
              <a:t>.  </a:t>
            </a:r>
            <a:r>
              <a:rPr lang="en-US" sz="2800" b="1" u="sng" dirty="0" smtClean="0"/>
              <a:t>Independent living</a:t>
            </a:r>
            <a:r>
              <a:rPr lang="en-US" sz="2800" dirty="0" smtClean="0"/>
              <a:t> goals (as needed)…</a:t>
            </a:r>
          </a:p>
          <a:p>
            <a:pPr algn="just"/>
            <a:endParaRPr lang="en-US" sz="2800" dirty="0" smtClean="0"/>
          </a:p>
          <a:p>
            <a:pPr lvl="1" algn="just"/>
            <a:r>
              <a:rPr lang="en-US" sz="3200" dirty="0" smtClean="0">
                <a:solidFill>
                  <a:schemeClr val="tx1"/>
                </a:solidFill>
              </a:rPr>
              <a:t>It must be observable. </a:t>
            </a:r>
          </a:p>
        </p:txBody>
      </p:sp>
      <p:sp>
        <p:nvSpPr>
          <p:cNvPr id="2" name="Date Placeholder 1"/>
          <p:cNvSpPr>
            <a:spLocks noGrp="1"/>
          </p:cNvSpPr>
          <p:nvPr>
            <p:ph type="dt" sz="half" idx="10"/>
          </p:nvPr>
        </p:nvSpPr>
        <p:spPr/>
        <p:txBody>
          <a:bodyPr/>
          <a:lstStyle/>
          <a:p>
            <a:pPr>
              <a:defRPr/>
            </a:pPr>
            <a:r>
              <a:rPr lang="en-US" smtClean="0"/>
              <a:t>NSTTAC   5-24-11</a:t>
            </a:r>
            <a:endParaRPr lang="en-US" dirty="0"/>
          </a:p>
        </p:txBody>
      </p:sp>
      <p:sp>
        <p:nvSpPr>
          <p:cNvPr id="3" name="Slide Number Placeholder 2"/>
          <p:cNvSpPr>
            <a:spLocks noGrp="1"/>
          </p:cNvSpPr>
          <p:nvPr>
            <p:ph type="sldNum" sz="quarter" idx="12"/>
          </p:nvPr>
        </p:nvSpPr>
        <p:spPr/>
        <p:txBody>
          <a:bodyPr/>
          <a:lstStyle/>
          <a:p>
            <a:pPr>
              <a:defRPr/>
            </a:pPr>
            <a:fld id="{97AB86D2-04CC-734F-A13A-4E3E2FC5C13E}" type="slidenum">
              <a:rPr lang="en-US" smtClean="0"/>
              <a:pPr>
                <a:defRPr/>
              </a:pPr>
              <a:t>33</a:t>
            </a:fld>
            <a:endParaRPr lang="en-US" dirty="0"/>
          </a:p>
        </p:txBody>
      </p:sp>
    </p:spTree>
    <p:extLst>
      <p:ext uri="{BB962C8B-B14F-4D97-AF65-F5344CB8AC3E}">
        <p14:creationId xmlns:p14="http://schemas.microsoft.com/office/powerpoint/2010/main" val="12770640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800" decel="100000"/>
                                        <p:tgtEl>
                                          <p:spTgt spid="37890"/>
                                        </p:tgtEl>
                                      </p:cBhvr>
                                    </p:animEffect>
                                    <p:anim calcmode="lin" valueType="num">
                                      <p:cBhvr>
                                        <p:cTn id="8" dur="800" decel="100000" fill="hold"/>
                                        <p:tgtEl>
                                          <p:spTgt spid="37890"/>
                                        </p:tgtEl>
                                        <p:attrNameLst>
                                          <p:attrName>style.rotation</p:attrName>
                                        </p:attrNameLst>
                                      </p:cBhvr>
                                      <p:tavLst>
                                        <p:tav tm="0">
                                          <p:val>
                                            <p:fltVal val="-90"/>
                                          </p:val>
                                        </p:tav>
                                        <p:tav tm="100000">
                                          <p:val>
                                            <p:fltVal val="0"/>
                                          </p:val>
                                        </p:tav>
                                      </p:tavLst>
                                    </p:anim>
                                    <p:anim calcmode="lin" valueType="num">
                                      <p:cBhvr>
                                        <p:cTn id="9" dur="800" decel="100000" fill="hold"/>
                                        <p:tgtEl>
                                          <p:spTgt spid="37890"/>
                                        </p:tgtEl>
                                        <p:attrNameLst>
                                          <p:attrName>ppt_x</p:attrName>
                                        </p:attrNameLst>
                                      </p:cBhvr>
                                      <p:tavLst>
                                        <p:tav tm="0">
                                          <p:val>
                                            <p:strVal val="#ppt_x+0.4"/>
                                          </p:val>
                                        </p:tav>
                                        <p:tav tm="100000">
                                          <p:val>
                                            <p:strVal val="#ppt_x-0.05"/>
                                          </p:val>
                                        </p:tav>
                                      </p:tavLst>
                                    </p:anim>
                                    <p:anim calcmode="lin" valueType="num">
                                      <p:cBhvr>
                                        <p:cTn id="10" dur="800" decel="100000" fill="hold"/>
                                        <p:tgtEl>
                                          <p:spTgt spid="378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78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789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1781997" y="328639"/>
            <a:ext cx="6629400" cy="1447800"/>
          </a:xfrm>
        </p:spPr>
        <p:txBody>
          <a:bodyPr/>
          <a:lstStyle/>
          <a:p>
            <a:pPr eaLnBrk="1" hangingPunct="1"/>
            <a:r>
              <a:rPr lang="en-US" sz="3200" b="1" dirty="0" smtClean="0"/>
              <a:t>Sample Postsecondary </a:t>
            </a:r>
            <a:r>
              <a:rPr lang="en-US" sz="3200" b="1" dirty="0"/>
              <a:t>Goals</a:t>
            </a:r>
            <a:endParaRPr lang="en-US" sz="2800" b="1" dirty="0"/>
          </a:p>
        </p:txBody>
      </p:sp>
      <p:pic>
        <p:nvPicPr>
          <p:cNvPr id="16387" name="Picture 9" descr="NSTTAC-Logo yellow gold"/>
          <p:cNvPicPr>
            <a:picLocks noChangeAspect="1" noChangeArrowheads="1"/>
          </p:cNvPicPr>
          <p:nvPr/>
        </p:nvPicPr>
        <p:blipFill>
          <a:blip r:embed="rId3"/>
          <a:srcRect/>
          <a:stretch>
            <a:fillRect/>
          </a:stretch>
        </p:blipFill>
        <p:spPr bwMode="auto">
          <a:xfrm>
            <a:off x="228600" y="152400"/>
            <a:ext cx="1981200" cy="723900"/>
          </a:xfrm>
          <a:prstGeom prst="rect">
            <a:avLst/>
          </a:prstGeom>
          <a:noFill/>
          <a:ln w="9525">
            <a:noFill/>
            <a:miter lim="800000"/>
            <a:headEnd/>
            <a:tailEnd/>
          </a:ln>
        </p:spPr>
      </p:pic>
      <p:pic>
        <p:nvPicPr>
          <p:cNvPr id="16388" name="Picture 10" descr="Ideas_logofinalJ"/>
          <p:cNvPicPr>
            <a:picLocks noChangeAspect="1" noChangeArrowheads="1"/>
          </p:cNvPicPr>
          <p:nvPr/>
        </p:nvPicPr>
        <p:blipFill>
          <a:blip r:embed="rId4"/>
          <a:srcRect/>
          <a:stretch>
            <a:fillRect/>
          </a:stretch>
        </p:blipFill>
        <p:spPr bwMode="auto">
          <a:xfrm>
            <a:off x="8001000" y="152400"/>
            <a:ext cx="914400" cy="763588"/>
          </a:xfrm>
          <a:prstGeom prst="rect">
            <a:avLst/>
          </a:prstGeom>
          <a:noFill/>
          <a:ln w="9525">
            <a:noFill/>
            <a:miter lim="800000"/>
            <a:headEnd/>
            <a:tailEnd/>
          </a:ln>
        </p:spPr>
      </p:pic>
      <p:sp>
        <p:nvSpPr>
          <p:cNvPr id="16389" name="Rectangle 5"/>
          <p:cNvSpPr>
            <a:spLocks noGrp="1"/>
          </p:cNvSpPr>
          <p:nvPr>
            <p:ph type="body" idx="4294967295"/>
          </p:nvPr>
        </p:nvSpPr>
        <p:spPr>
          <a:xfrm>
            <a:off x="457200" y="1981200"/>
            <a:ext cx="8229600" cy="4602163"/>
          </a:xfrm>
          <a:prstGeom prst="rect">
            <a:avLst/>
          </a:prstGeom>
        </p:spPr>
        <p:txBody>
          <a:bodyPr/>
          <a:lstStyle/>
          <a:p>
            <a:pPr marL="0" indent="0">
              <a:buFont typeface="Arial" pitchFamily="29" charset="0"/>
              <a:buNone/>
            </a:pPr>
            <a:r>
              <a:rPr lang="en-US" sz="2200" b="1" dirty="0" smtClean="0"/>
              <a:t>Education</a:t>
            </a:r>
            <a:r>
              <a:rPr lang="en-US" sz="2200" b="1" dirty="0"/>
              <a:t>/Training</a:t>
            </a:r>
            <a:r>
              <a:rPr lang="en-US" sz="2200" dirty="0"/>
              <a:t>: </a:t>
            </a:r>
            <a:r>
              <a:rPr lang="en-US" sz="2200" dirty="0" smtClean="0"/>
              <a:t> Jessie </a:t>
            </a:r>
            <a:r>
              <a:rPr lang="en-US" sz="2200" dirty="0"/>
              <a:t>will audit childcare/early childhood classes at the local Career Tech Center with a full-time </a:t>
            </a:r>
            <a:r>
              <a:rPr lang="en-US" sz="2200" dirty="0" smtClean="0"/>
              <a:t>HTS.</a:t>
            </a:r>
          </a:p>
          <a:p>
            <a:pPr marL="0" indent="0">
              <a:buFont typeface="Arial" pitchFamily="29" charset="0"/>
              <a:buNone/>
            </a:pPr>
            <a:endParaRPr lang="en-US" sz="2200" dirty="0" smtClean="0"/>
          </a:p>
          <a:p>
            <a:pPr marL="0" indent="0">
              <a:buFont typeface="Arial" pitchFamily="29" charset="0"/>
              <a:buNone/>
            </a:pPr>
            <a:r>
              <a:rPr lang="en-US" sz="2200" b="1" dirty="0"/>
              <a:t>Employment:</a:t>
            </a:r>
            <a:r>
              <a:rPr lang="en-US" sz="2200" b="1" dirty="0" smtClean="0"/>
              <a:t> </a:t>
            </a:r>
            <a:r>
              <a:rPr lang="en-US" sz="2200" dirty="0" smtClean="0"/>
              <a:t>With </a:t>
            </a:r>
            <a:r>
              <a:rPr lang="en-US" sz="2200" dirty="0"/>
              <a:t>the help of a full-time HTS,</a:t>
            </a:r>
            <a:r>
              <a:rPr lang="en-US" sz="2200" dirty="0" smtClean="0"/>
              <a:t> Jessie </a:t>
            </a:r>
            <a:r>
              <a:rPr lang="en-US" sz="2200" dirty="0"/>
              <a:t>will</a:t>
            </a:r>
            <a:r>
              <a:rPr lang="en-US" sz="2200" dirty="0" smtClean="0"/>
              <a:t> volunteer 3 afternoons a week at a childcare program.</a:t>
            </a:r>
          </a:p>
          <a:p>
            <a:pPr marL="0" indent="0">
              <a:buFont typeface="Arial" pitchFamily="29" charset="0"/>
              <a:buNone/>
            </a:pPr>
            <a:endParaRPr lang="en-US" sz="2200" i="1" dirty="0" smtClean="0"/>
          </a:p>
          <a:p>
            <a:pPr marL="0" indent="0">
              <a:buFont typeface="Arial" pitchFamily="29" charset="0"/>
              <a:buNone/>
            </a:pPr>
            <a:r>
              <a:rPr lang="en-US" sz="2200" b="1" dirty="0"/>
              <a:t>Independent/Adult </a:t>
            </a:r>
            <a:r>
              <a:rPr lang="en-US" sz="2200" b="1" dirty="0" smtClean="0"/>
              <a:t>Living: </a:t>
            </a:r>
            <a:r>
              <a:rPr lang="en-US" sz="2200" dirty="0" smtClean="0"/>
              <a:t>Jessie </a:t>
            </a:r>
            <a:r>
              <a:rPr lang="en-US" sz="2200" dirty="0"/>
              <a:t>will live in a group home and utilize public transportation to participate in her classes and job shadowing </a:t>
            </a:r>
            <a:r>
              <a:rPr lang="en-US" sz="2200" dirty="0" smtClean="0"/>
              <a:t>experiences.</a:t>
            </a:r>
            <a:endParaRPr lang="en-US" sz="2200" dirty="0"/>
          </a:p>
        </p:txBody>
      </p:sp>
      <p:sp>
        <p:nvSpPr>
          <p:cNvPr id="2" name="Date Placeholder 1"/>
          <p:cNvSpPr>
            <a:spLocks noGrp="1"/>
          </p:cNvSpPr>
          <p:nvPr>
            <p:ph type="dt" sz="half" idx="10"/>
          </p:nvPr>
        </p:nvSpPr>
        <p:spPr/>
        <p:txBody>
          <a:bodyPr/>
          <a:lstStyle/>
          <a:p>
            <a:pPr>
              <a:defRPr/>
            </a:pPr>
            <a:r>
              <a:rPr lang="en-US" smtClean="0"/>
              <a:t>NSTTAC   5-24-11</a:t>
            </a:r>
            <a:endParaRPr lang="en-US" dirty="0"/>
          </a:p>
        </p:txBody>
      </p:sp>
      <p:sp>
        <p:nvSpPr>
          <p:cNvPr id="3" name="Slide Number Placeholder 2"/>
          <p:cNvSpPr>
            <a:spLocks noGrp="1"/>
          </p:cNvSpPr>
          <p:nvPr>
            <p:ph type="sldNum" sz="quarter" idx="12"/>
          </p:nvPr>
        </p:nvSpPr>
        <p:spPr/>
        <p:txBody>
          <a:bodyPr/>
          <a:lstStyle/>
          <a:p>
            <a:pPr>
              <a:defRPr/>
            </a:pPr>
            <a:fld id="{97AB86D2-04CC-734F-A13A-4E3E2FC5C13E}" type="slidenum">
              <a:rPr lang="en-US" smtClean="0"/>
              <a:pPr>
                <a:defRPr/>
              </a:pPr>
              <a:t>34</a:t>
            </a:fld>
            <a:endParaRPr lang="en-US" dirty="0"/>
          </a:p>
        </p:txBody>
      </p:sp>
    </p:spTree>
    <p:extLst>
      <p:ext uri="{BB962C8B-B14F-4D97-AF65-F5344CB8AC3E}">
        <p14:creationId xmlns:p14="http://schemas.microsoft.com/office/powerpoint/2010/main" val="663212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Transition Goal</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US" sz="3200" dirty="0" smtClean="0"/>
              <a:t>Matches postsecondary goal</a:t>
            </a:r>
          </a:p>
          <a:p>
            <a:r>
              <a:rPr lang="en-US" sz="3200" dirty="0" smtClean="0"/>
              <a:t>Measureable and be accomplished in a year</a:t>
            </a:r>
            <a:endParaRPr lang="en-US" sz="3200" dirty="0"/>
          </a:p>
        </p:txBody>
      </p:sp>
      <p:sp>
        <p:nvSpPr>
          <p:cNvPr id="4" name="Date Placeholder 3"/>
          <p:cNvSpPr>
            <a:spLocks noGrp="1"/>
          </p:cNvSpPr>
          <p:nvPr>
            <p:ph type="dt" sz="half" idx="10"/>
          </p:nvPr>
        </p:nvSpPr>
        <p:spPr/>
        <p:txBody>
          <a:bodyPr/>
          <a:lstStyle/>
          <a:p>
            <a:pPr>
              <a:defRPr/>
            </a:pPr>
            <a:r>
              <a:rPr lang="en-US" smtClean="0"/>
              <a:t>NSTTAC   5-24-11</a:t>
            </a:r>
            <a:endParaRPr lang="en-US" dirty="0"/>
          </a:p>
        </p:txBody>
      </p:sp>
      <p:sp>
        <p:nvSpPr>
          <p:cNvPr id="5" name="Slide Number Placeholder 4"/>
          <p:cNvSpPr>
            <a:spLocks noGrp="1"/>
          </p:cNvSpPr>
          <p:nvPr>
            <p:ph type="sldNum" sz="quarter" idx="12"/>
          </p:nvPr>
        </p:nvSpPr>
        <p:spPr/>
        <p:txBody>
          <a:bodyPr/>
          <a:lstStyle/>
          <a:p>
            <a:pPr>
              <a:defRPr/>
            </a:pPr>
            <a:fld id="{97AB86D2-04CC-734F-A13A-4E3E2FC5C13E}" type="slidenum">
              <a:rPr lang="en-US" smtClean="0"/>
              <a:pPr>
                <a:defRPr/>
              </a:pPr>
              <a:t>35</a:t>
            </a:fld>
            <a:endParaRPr lang="en-US" dirty="0"/>
          </a:p>
        </p:txBody>
      </p:sp>
    </p:spTree>
    <p:extLst>
      <p:ext uri="{BB962C8B-B14F-4D97-AF65-F5344CB8AC3E}">
        <p14:creationId xmlns:p14="http://schemas.microsoft.com/office/powerpoint/2010/main" val="2901828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41866" y="850900"/>
            <a:ext cx="7382934" cy="5863167"/>
          </a:xfrm>
          <a:prstGeom prst="rect">
            <a:avLst/>
          </a:prstGeom>
        </p:spPr>
        <p:txBody>
          <a:bodyPr>
            <a:normAutofit/>
          </a:bodyPr>
          <a:lstStyle/>
          <a:p>
            <a:pPr marL="514350" indent="-514350">
              <a:buFont typeface="+mj-lt"/>
              <a:buAutoNum type="arabicPeriod"/>
            </a:pPr>
            <a:r>
              <a:rPr lang="en-US" sz="2400" dirty="0" smtClean="0"/>
              <a:t>After high school, Calvin will live and participate as he can at home,  volunteer at his church weekly, and work with job coach in supported employment project.</a:t>
            </a:r>
          </a:p>
          <a:p>
            <a:pPr marL="514350" indent="-514350">
              <a:buFont typeface="+mj-lt"/>
              <a:buAutoNum type="arabicPeriod"/>
            </a:pPr>
            <a:r>
              <a:rPr lang="en-US" sz="2400" dirty="0" smtClean="0"/>
              <a:t>Using customized computer applications (auditory reader and voice activation) Calvin will complete a resume and job application with 90% accuracy.</a:t>
            </a:r>
          </a:p>
          <a:p>
            <a:pPr marL="514350" indent="-514350">
              <a:buFont typeface="+mj-lt"/>
              <a:buAutoNum type="arabicPeriod"/>
            </a:pPr>
            <a:r>
              <a:rPr lang="en-US" sz="2400" dirty="0" smtClean="0"/>
              <a:t>After graduation, Kelly will take one journalism class at the Career Tech and have 3 intern experiences with  publishers</a:t>
            </a:r>
          </a:p>
          <a:p>
            <a:pPr marL="514350" indent="-514350">
              <a:buFont typeface="+mj-lt"/>
              <a:buAutoNum type="arabicPeriod"/>
            </a:pPr>
            <a:r>
              <a:rPr lang="en-US" sz="2400" dirty="0" smtClean="0"/>
              <a:t>Kelly will describe 5 accommodations she needs in the general education setting and why she needs them with 100% accuracy.</a:t>
            </a:r>
          </a:p>
          <a:p>
            <a:endParaRPr lang="en-US" dirty="0"/>
          </a:p>
        </p:txBody>
      </p:sp>
      <p:sp>
        <p:nvSpPr>
          <p:cNvPr id="3" name="Date Placeholder 2"/>
          <p:cNvSpPr>
            <a:spLocks noGrp="1"/>
          </p:cNvSpPr>
          <p:nvPr>
            <p:ph type="dt" sz="half" idx="10"/>
          </p:nvPr>
        </p:nvSpPr>
        <p:spPr/>
        <p:txBody>
          <a:bodyPr/>
          <a:lstStyle/>
          <a:p>
            <a:pPr>
              <a:defRPr/>
            </a:pPr>
            <a:r>
              <a:rPr lang="en-US" smtClean="0"/>
              <a:t>NSTTAC   5-24-11</a:t>
            </a:r>
            <a:endParaRPr lang="en-US" dirty="0"/>
          </a:p>
        </p:txBody>
      </p:sp>
      <p:sp>
        <p:nvSpPr>
          <p:cNvPr id="4" name="Slide Number Placeholder 3"/>
          <p:cNvSpPr>
            <a:spLocks noGrp="1"/>
          </p:cNvSpPr>
          <p:nvPr>
            <p:ph type="sldNum" sz="quarter" idx="12"/>
          </p:nvPr>
        </p:nvSpPr>
        <p:spPr/>
        <p:txBody>
          <a:bodyPr/>
          <a:lstStyle/>
          <a:p>
            <a:pPr>
              <a:defRPr/>
            </a:pPr>
            <a:fld id="{97AB86D2-04CC-734F-A13A-4E3E2FC5C13E}" type="slidenum">
              <a:rPr lang="en-US" smtClean="0"/>
              <a:pPr>
                <a:defRPr/>
              </a:pPr>
              <a:t>36</a:t>
            </a:fld>
            <a:endParaRPr lang="en-US" dirty="0"/>
          </a:p>
        </p:txBody>
      </p:sp>
    </p:spTree>
    <p:extLst>
      <p:ext uri="{BB962C8B-B14F-4D97-AF65-F5344CB8AC3E}">
        <p14:creationId xmlns:p14="http://schemas.microsoft.com/office/powerpoint/2010/main" val="19131812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normAutofit fontScale="92500"/>
          </a:bodyPr>
          <a:lstStyle/>
          <a:p>
            <a:r>
              <a:rPr lang="en-US" sz="2400" dirty="0"/>
              <a:t>Career Goal Setting</a:t>
            </a:r>
          </a:p>
          <a:p>
            <a:r>
              <a:rPr lang="en-US" sz="2400" dirty="0"/>
              <a:t>Self-Esteem Building</a:t>
            </a:r>
          </a:p>
          <a:p>
            <a:r>
              <a:rPr lang="en-US" sz="2400" dirty="0"/>
              <a:t>Self-Advocacy Strengthening</a:t>
            </a:r>
          </a:p>
          <a:p>
            <a:r>
              <a:rPr lang="en-US" sz="2400" dirty="0"/>
              <a:t>Independent Decision-Making</a:t>
            </a:r>
          </a:p>
          <a:p>
            <a:r>
              <a:rPr lang="en-US" sz="2400" dirty="0"/>
              <a:t>Personal Life Planning</a:t>
            </a:r>
          </a:p>
          <a:p>
            <a:r>
              <a:rPr lang="en-US" sz="2400" dirty="0"/>
              <a:t>Additional education/training</a:t>
            </a:r>
          </a:p>
          <a:p>
            <a:endParaRPr lang="en-US" dirty="0"/>
          </a:p>
        </p:txBody>
      </p:sp>
      <p:sp>
        <p:nvSpPr>
          <p:cNvPr id="3" name="Content Placeholder 2"/>
          <p:cNvSpPr>
            <a:spLocks noGrp="1"/>
          </p:cNvSpPr>
          <p:nvPr>
            <p:ph sz="quarter" idx="13"/>
          </p:nvPr>
        </p:nvSpPr>
        <p:spPr>
          <a:prstGeom prst="rect">
            <a:avLst/>
          </a:prstGeom>
        </p:spPr>
        <p:txBody>
          <a:bodyPr>
            <a:normAutofit fontScale="92500" lnSpcReduction="10000"/>
          </a:bodyPr>
          <a:lstStyle/>
          <a:p>
            <a:r>
              <a:rPr lang="en-US" sz="2400" dirty="0"/>
              <a:t>IEP development, </a:t>
            </a:r>
            <a:r>
              <a:rPr lang="en-US" sz="2400" dirty="0" smtClean="0"/>
              <a:t>led by student or at least driven by student’s interests and preferences</a:t>
            </a:r>
            <a:endParaRPr lang="en-US" sz="2400" dirty="0"/>
          </a:p>
          <a:p>
            <a:r>
              <a:rPr lang="en-US" sz="2400" dirty="0"/>
              <a:t>Family involvement and support</a:t>
            </a:r>
          </a:p>
          <a:p>
            <a:r>
              <a:rPr lang="en-US" sz="2400" dirty="0"/>
              <a:t>Student leadership</a:t>
            </a:r>
          </a:p>
          <a:p>
            <a:r>
              <a:rPr lang="en-US" sz="2400" dirty="0"/>
              <a:t>Interagency collaboration</a:t>
            </a:r>
          </a:p>
          <a:p>
            <a:r>
              <a:rPr lang="en-US" sz="2400" dirty="0"/>
              <a:t>Community Resources</a:t>
            </a:r>
          </a:p>
          <a:p>
            <a:endParaRPr lang="en-US" dirty="0"/>
          </a:p>
          <a:p>
            <a:endParaRPr lang="en-US" dirty="0"/>
          </a:p>
        </p:txBody>
      </p:sp>
      <p:sp>
        <p:nvSpPr>
          <p:cNvPr id="2" name="Title 1"/>
          <p:cNvSpPr>
            <a:spLocks noGrp="1"/>
          </p:cNvSpPr>
          <p:nvPr>
            <p:ph type="title"/>
          </p:nvPr>
        </p:nvSpPr>
        <p:spPr/>
        <p:txBody>
          <a:bodyPr>
            <a:noAutofit/>
          </a:bodyPr>
          <a:lstStyle/>
          <a:p>
            <a:pPr algn="ctr"/>
            <a:r>
              <a:rPr lang="en-US" sz="3600" b="1" dirty="0" smtClean="0"/>
              <a:t>Transition Planning Is Not One Time Thing – it’s</a:t>
            </a:r>
            <a:endParaRPr lang="en-US" sz="3600" b="1" dirty="0"/>
          </a:p>
        </p:txBody>
      </p:sp>
      <p:sp>
        <p:nvSpPr>
          <p:cNvPr id="5" name="Text Placeholder 4"/>
          <p:cNvSpPr>
            <a:spLocks noGrp="1"/>
          </p:cNvSpPr>
          <p:nvPr>
            <p:ph type="body" idx="1"/>
          </p:nvPr>
        </p:nvSpPr>
        <p:spPr/>
        <p:txBody>
          <a:bodyPr/>
          <a:lstStyle/>
          <a:p>
            <a:endParaRPr lang="en-US"/>
          </a:p>
        </p:txBody>
      </p:sp>
      <p:sp>
        <p:nvSpPr>
          <p:cNvPr id="6" name="Text Placeholder 5"/>
          <p:cNvSpPr>
            <a:spLocks noGrp="1"/>
          </p:cNvSpPr>
          <p:nvPr>
            <p:ph type="body" sz="quarter" idx="3"/>
          </p:nvPr>
        </p:nvSpPr>
        <p:spPr/>
        <p:txBody>
          <a:bodyPr/>
          <a:lstStyle/>
          <a:p>
            <a:endParaRPr lang="en-US"/>
          </a:p>
        </p:txBody>
      </p:sp>
      <p:sp>
        <p:nvSpPr>
          <p:cNvPr id="4" name="Date Placeholder 3"/>
          <p:cNvSpPr>
            <a:spLocks noGrp="1"/>
          </p:cNvSpPr>
          <p:nvPr>
            <p:ph type="dt" sz="half" idx="10"/>
          </p:nvPr>
        </p:nvSpPr>
        <p:spPr/>
        <p:txBody>
          <a:bodyPr/>
          <a:lstStyle/>
          <a:p>
            <a:fld id="{69F26B98-D9B2-4F4E-B0E2-9E280EDCD97A}" type="datetime1">
              <a:rPr lang="en-US" smtClean="0"/>
              <a:t>10/11/2014</a:t>
            </a:fld>
            <a:endParaRPr lang="en-US" dirty="0"/>
          </a:p>
        </p:txBody>
      </p:sp>
      <p:sp>
        <p:nvSpPr>
          <p:cNvPr id="8" name="Slide Number Placeholder 7"/>
          <p:cNvSpPr>
            <a:spLocks noGrp="1"/>
          </p:cNvSpPr>
          <p:nvPr>
            <p:ph type="sldNum" sz="quarter" idx="12"/>
          </p:nvPr>
        </p:nvSpPr>
        <p:spPr/>
        <p:txBody>
          <a:bodyPr/>
          <a:lstStyle/>
          <a:p>
            <a:fld id="{1A826A1E-C3C7-424F-B9CE-090FACFBFE0E}" type="slidenum">
              <a:rPr lang="en-US" smtClean="0"/>
              <a:t>37</a:t>
            </a:fld>
            <a:endParaRPr lang="en-US"/>
          </a:p>
        </p:txBody>
      </p:sp>
    </p:spTree>
    <p:extLst>
      <p:ext uri="{BB962C8B-B14F-4D97-AF65-F5344CB8AC3E}">
        <p14:creationId xmlns:p14="http://schemas.microsoft.com/office/powerpoint/2010/main" val="4096367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BDC84AAE-E2D2-F141-9C86-851C2D50C3EC}" type="slidenum">
              <a:rPr lang="en-US" smtClean="0">
                <a:latin typeface="Arial" pitchFamily="-65" charset="0"/>
                <a:ea typeface="ＭＳ Ｐゴシック" pitchFamily="-65" charset="-128"/>
                <a:cs typeface="ＭＳ Ｐゴシック" pitchFamily="-65" charset="-128"/>
              </a:rPr>
              <a:pPr/>
              <a:t>38</a:t>
            </a:fld>
            <a:endParaRPr lang="en-US" dirty="0" smtClean="0">
              <a:latin typeface="Arial" pitchFamily="-65" charset="0"/>
              <a:ea typeface="ＭＳ Ｐゴシック" pitchFamily="-65" charset="-128"/>
              <a:cs typeface="ＭＳ Ｐゴシック" pitchFamily="-65" charset="-128"/>
            </a:endParaRPr>
          </a:p>
        </p:txBody>
      </p:sp>
      <p:sp>
        <p:nvSpPr>
          <p:cNvPr id="37891" name="Rectangle 1026"/>
          <p:cNvSpPr>
            <a:spLocks noGrp="1" noChangeArrowheads="1"/>
          </p:cNvSpPr>
          <p:nvPr>
            <p:ph type="title"/>
          </p:nvPr>
        </p:nvSpPr>
        <p:spPr>
          <a:xfrm>
            <a:off x="0" y="238125"/>
            <a:ext cx="7950200" cy="1143000"/>
          </a:xfrm>
        </p:spPr>
        <p:txBody>
          <a:bodyPr>
            <a:noAutofit/>
          </a:bodyPr>
          <a:lstStyle/>
          <a:p>
            <a:pPr algn="ctr" eaLnBrk="1" hangingPunct="1"/>
            <a:r>
              <a:rPr lang="en-US" sz="3600" dirty="0" smtClean="0">
                <a:ea typeface="ＭＳ Ｐゴシック" pitchFamily="-65" charset="-128"/>
                <a:cs typeface="ＭＳ Ｐゴシック" pitchFamily="-65" charset="-128"/>
              </a:rPr>
              <a:t>Transition </a:t>
            </a:r>
            <a:br>
              <a:rPr lang="en-US" sz="3600" dirty="0" smtClean="0">
                <a:ea typeface="ＭＳ Ｐゴシック" pitchFamily="-65" charset="-128"/>
                <a:cs typeface="ＭＳ Ｐゴシック" pitchFamily="-65" charset="-128"/>
              </a:rPr>
            </a:br>
            <a:r>
              <a:rPr lang="en-US" sz="3600" dirty="0" smtClean="0">
                <a:ea typeface="ＭＳ Ｐゴシック" pitchFamily="-65" charset="-128"/>
                <a:cs typeface="ＭＳ Ｐゴシック" pitchFamily="-65" charset="-128"/>
              </a:rPr>
              <a:t>Assessment Model Components</a:t>
            </a:r>
          </a:p>
        </p:txBody>
      </p:sp>
      <p:sp>
        <p:nvSpPr>
          <p:cNvPr id="43012" name="Rectangle 1027"/>
          <p:cNvSpPr>
            <a:spLocks noGrp="1" noChangeArrowheads="1"/>
          </p:cNvSpPr>
          <p:nvPr>
            <p:ph type="body" idx="4294967295"/>
          </p:nvPr>
        </p:nvSpPr>
        <p:spPr>
          <a:xfrm>
            <a:off x="152399" y="1524000"/>
            <a:ext cx="6660494" cy="5334000"/>
          </a:xfrm>
          <a:prstGeom prst="rect">
            <a:avLst/>
          </a:prstGeom>
        </p:spPr>
        <p:txBody>
          <a:bodyPr/>
          <a:lstStyle/>
          <a:p>
            <a:pPr marL="609600" indent="-609600" eaLnBrk="1" hangingPunct="1">
              <a:buFont typeface="Arial" pitchFamily="-110" charset="0"/>
              <a:buAutoNum type="arabicPeriod"/>
              <a:defRPr/>
            </a:pPr>
            <a:r>
              <a:rPr lang="en-US" sz="2800" dirty="0" smtClean="0"/>
              <a:t>Independent Living Assessment</a:t>
            </a:r>
          </a:p>
          <a:p>
            <a:pPr marL="609600" indent="-609600" eaLnBrk="1" hangingPunct="1">
              <a:buFont typeface="Arial" pitchFamily="-110" charset="0"/>
              <a:buAutoNum type="arabicPeriod"/>
              <a:defRPr/>
            </a:pPr>
            <a:r>
              <a:rPr lang="en-US" sz="2800" dirty="0" smtClean="0"/>
              <a:t>Vocational </a:t>
            </a:r>
            <a:r>
              <a:rPr lang="en-US" sz="2800" dirty="0"/>
              <a:t>Interest and </a:t>
            </a:r>
            <a:r>
              <a:rPr lang="en-US" sz="2800" dirty="0" smtClean="0"/>
              <a:t>Skills Assessment</a:t>
            </a:r>
          </a:p>
          <a:p>
            <a:pPr marL="609600" indent="-609600" eaLnBrk="1" hangingPunct="1">
              <a:buFont typeface="Arial" pitchFamily="-110" charset="0"/>
              <a:buAutoNum type="arabicPeriod"/>
              <a:defRPr/>
            </a:pPr>
            <a:r>
              <a:rPr lang="en-US" sz="2800" dirty="0" smtClean="0"/>
              <a:t>Self-Determination Assessment</a:t>
            </a:r>
          </a:p>
          <a:p>
            <a:pPr marL="609600" indent="-609600" eaLnBrk="1" hangingPunct="1">
              <a:buFont typeface="Arial" pitchFamily="-110" charset="0"/>
              <a:buAutoNum type="arabicPeriod"/>
              <a:defRPr/>
            </a:pPr>
            <a:endParaRPr lang="en-US" dirty="0" smtClean="0"/>
          </a:p>
          <a:p>
            <a:pPr marL="609600" indent="-609600" eaLnBrk="1" hangingPunct="1">
              <a:buNone/>
              <a:defRPr/>
            </a:pPr>
            <a:endParaRPr lang="en-US" dirty="0" smtClean="0"/>
          </a:p>
          <a:p>
            <a:pPr marL="609600" indent="-609600" eaLnBrk="1" hangingPunct="1">
              <a:buNone/>
              <a:defRPr/>
            </a:pPr>
            <a:endParaRPr lang="en-US" dirty="0" smtClean="0"/>
          </a:p>
          <a:p>
            <a:pPr marL="0" indent="0" eaLnBrk="1" hangingPunct="1">
              <a:buNone/>
              <a:defRPr/>
            </a:pPr>
            <a:endParaRPr lang="en-US" dirty="0" smtClean="0"/>
          </a:p>
          <a:p>
            <a:pPr marL="990600" lvl="1" indent="-533400" eaLnBrk="1" hangingPunct="1">
              <a:buFontTx/>
              <a:buNone/>
              <a:defRPr/>
            </a:pPr>
            <a:endParaRPr lang="en-US" dirty="0"/>
          </a:p>
        </p:txBody>
      </p:sp>
      <p:pic>
        <p:nvPicPr>
          <p:cNvPr id="37893" name="Picture 5" descr="wheelchair.gif"/>
          <p:cNvPicPr>
            <a:picLocks noChangeAspect="1"/>
          </p:cNvPicPr>
          <p:nvPr/>
        </p:nvPicPr>
        <p:blipFill>
          <a:blip r:embed="rId3"/>
          <a:srcRect/>
          <a:stretch>
            <a:fillRect/>
          </a:stretch>
        </p:blipFill>
        <p:spPr bwMode="auto">
          <a:xfrm>
            <a:off x="6286500" y="1470266"/>
            <a:ext cx="2425700" cy="284130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259069" y="3867320"/>
            <a:ext cx="4174909" cy="2482013"/>
          </a:xfrm>
          <a:prstGeom prst="rect">
            <a:avLst/>
          </a:prstGeom>
        </p:spPr>
      </p:pic>
      <p:sp>
        <p:nvSpPr>
          <p:cNvPr id="3" name="TextBox 2"/>
          <p:cNvSpPr txBox="1"/>
          <p:nvPr/>
        </p:nvSpPr>
        <p:spPr>
          <a:xfrm>
            <a:off x="4705515" y="4267200"/>
            <a:ext cx="4438485" cy="1846659"/>
          </a:xfrm>
          <a:prstGeom prst="rect">
            <a:avLst/>
          </a:prstGeom>
          <a:noFill/>
        </p:spPr>
        <p:txBody>
          <a:bodyPr wrap="square" rtlCol="0">
            <a:spAutoFit/>
          </a:bodyPr>
          <a:lstStyle/>
          <a:p>
            <a:pPr marL="609600" indent="-609600" eaLnBrk="1" hangingPunct="1">
              <a:buNone/>
              <a:defRPr/>
            </a:pPr>
            <a:r>
              <a:rPr lang="en-US" sz="2400" i="1" dirty="0"/>
              <a:t>Most are informal and </a:t>
            </a:r>
            <a:r>
              <a:rPr lang="en-US" sz="2400" i="1" dirty="0" smtClean="0"/>
              <a:t>lack</a:t>
            </a:r>
          </a:p>
          <a:p>
            <a:pPr marL="609600" indent="-609600" eaLnBrk="1" hangingPunct="1">
              <a:buNone/>
              <a:defRPr/>
            </a:pPr>
            <a:r>
              <a:rPr lang="en-US" sz="2400" i="1" dirty="0"/>
              <a:t>v</a:t>
            </a:r>
            <a:r>
              <a:rPr lang="en-US" sz="2400" i="1" dirty="0" smtClean="0"/>
              <a:t>alid </a:t>
            </a:r>
            <a:r>
              <a:rPr lang="en-US" sz="2400" i="1" dirty="0"/>
              <a:t>&amp; reliable studies</a:t>
            </a:r>
            <a:r>
              <a:rPr lang="en-US" sz="2400" i="1" dirty="0" smtClean="0"/>
              <a:t>.</a:t>
            </a:r>
          </a:p>
          <a:p>
            <a:pPr marL="609600" indent="-609600" eaLnBrk="1" hangingPunct="1">
              <a:buNone/>
              <a:defRPr/>
            </a:pPr>
            <a:r>
              <a:rPr lang="en-US" sz="2400" i="1" dirty="0" smtClean="0"/>
              <a:t>They ARE good for</a:t>
            </a:r>
          </a:p>
          <a:p>
            <a:pPr marL="609600" indent="-609600" eaLnBrk="1" hangingPunct="1">
              <a:buNone/>
              <a:defRPr/>
            </a:pPr>
            <a:r>
              <a:rPr lang="en-US" sz="2400" i="1" dirty="0" smtClean="0"/>
              <a:t>instructional planning</a:t>
            </a:r>
            <a:r>
              <a:rPr lang="en-US" sz="2400" i="1" dirty="0"/>
              <a:t>!!</a:t>
            </a:r>
          </a:p>
          <a:p>
            <a:endParaRPr lang="en-US" dirty="0"/>
          </a:p>
        </p:txBody>
      </p:sp>
      <p:sp>
        <p:nvSpPr>
          <p:cNvPr id="4" name="Date Placeholder 3"/>
          <p:cNvSpPr>
            <a:spLocks noGrp="1"/>
          </p:cNvSpPr>
          <p:nvPr>
            <p:ph type="dt" sz="half" idx="10"/>
          </p:nvPr>
        </p:nvSpPr>
        <p:spPr/>
        <p:txBody>
          <a:bodyPr/>
          <a:lstStyle/>
          <a:p>
            <a:pPr>
              <a:defRPr/>
            </a:pPr>
            <a:fld id="{3D5290F9-5AF6-4A07-B638-1236FEE380B5}" type="datetime1">
              <a:rPr lang="en-US" smtClean="0"/>
              <a:t>10/11/2014</a:t>
            </a:fld>
            <a:endParaRPr lang="en-US" dirty="0"/>
          </a:p>
        </p:txBody>
      </p:sp>
    </p:spTree>
    <p:extLst>
      <p:ext uri="{BB962C8B-B14F-4D97-AF65-F5344CB8AC3E}">
        <p14:creationId xmlns:p14="http://schemas.microsoft.com/office/powerpoint/2010/main" val="4064314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9"/>
          <p:cNvSpPr>
            <a:spLocks noGrp="1" noChangeArrowheads="1"/>
          </p:cNvSpPr>
          <p:nvPr>
            <p:ph type="sldNum" sz="quarter" idx="12"/>
          </p:nvPr>
        </p:nvSpPr>
        <p:spPr>
          <a:noFill/>
        </p:spPr>
        <p:txBody>
          <a:bodyPr/>
          <a:lstStyle/>
          <a:p>
            <a:fld id="{93F156C2-D53A-244D-94AA-FD20FC66C5EC}" type="slidenum">
              <a:rPr lang="en-US">
                <a:latin typeface="Arial" pitchFamily="-65" charset="0"/>
                <a:ea typeface="ＭＳ Ｐゴシック" pitchFamily="-65" charset="-128"/>
                <a:cs typeface="ＭＳ Ｐゴシック" pitchFamily="-65" charset="-128"/>
              </a:rPr>
              <a:pPr/>
              <a:t>39</a:t>
            </a:fld>
            <a:endParaRPr lang="en-US" dirty="0">
              <a:latin typeface="Arial" pitchFamily="-65" charset="0"/>
              <a:ea typeface="ＭＳ Ｐゴシック" pitchFamily="-65" charset="-128"/>
              <a:cs typeface="ＭＳ Ｐゴシック" pitchFamily="-65" charset="-128"/>
            </a:endParaRPr>
          </a:p>
        </p:txBody>
      </p:sp>
      <p:sp>
        <p:nvSpPr>
          <p:cNvPr id="57347" name="Rectangle 1026"/>
          <p:cNvSpPr>
            <a:spLocks noGrp="1" noChangeArrowheads="1"/>
          </p:cNvSpPr>
          <p:nvPr>
            <p:ph type="ctrTitle"/>
          </p:nvPr>
        </p:nvSpPr>
        <p:spPr>
          <a:xfrm>
            <a:off x="685800" y="2542126"/>
            <a:ext cx="7772400" cy="963073"/>
          </a:xfrm>
        </p:spPr>
        <p:txBody>
          <a:bodyPr/>
          <a:lstStyle/>
          <a:p>
            <a:pPr eaLnBrk="1" hangingPunct="1"/>
            <a:r>
              <a:rPr lang="en-US" dirty="0" smtClean="0">
                <a:ea typeface="ＭＳ Ｐゴシック" pitchFamily="-65" charset="-128"/>
                <a:cs typeface="ＭＳ Ｐゴシック" pitchFamily="-65" charset="-128"/>
              </a:rPr>
              <a:t>Independent Living  Assessments</a:t>
            </a:r>
            <a:endParaRPr lang="en-US" dirty="0">
              <a:ea typeface="ＭＳ Ｐゴシック" pitchFamily="-65" charset="-128"/>
              <a:cs typeface="ＭＳ Ｐゴシック" pitchFamily="-65" charset="-128"/>
            </a:endParaRPr>
          </a:p>
        </p:txBody>
      </p:sp>
      <p:sp>
        <p:nvSpPr>
          <p:cNvPr id="57348" name="Rectangle 1027"/>
          <p:cNvSpPr>
            <a:spLocks noGrp="1" noChangeArrowheads="1"/>
          </p:cNvSpPr>
          <p:nvPr>
            <p:ph type="subTitle" idx="1"/>
          </p:nvPr>
        </p:nvSpPr>
        <p:spPr>
          <a:xfrm>
            <a:off x="768166" y="3733800"/>
            <a:ext cx="7188191" cy="3124200"/>
          </a:xfrm>
        </p:spPr>
        <p:txBody>
          <a:bodyPr/>
          <a:lstStyle/>
          <a:p>
            <a:pPr eaLnBrk="1" hangingPunct="1">
              <a:buFont typeface="Wingdings" pitchFamily="-65" charset="2"/>
              <a:buNone/>
            </a:pPr>
            <a:r>
              <a:rPr lang="en-US" sz="2800" b="1" dirty="0">
                <a:solidFill>
                  <a:schemeClr val="accent2"/>
                </a:solidFill>
                <a:ea typeface="ＭＳ Ｐゴシック" pitchFamily="-65" charset="-128"/>
                <a:cs typeface="ＭＳ Ｐゴシック" pitchFamily="-65" charset="-128"/>
              </a:rPr>
              <a:t>Part</a:t>
            </a:r>
            <a:r>
              <a:rPr lang="en-US" sz="2800" b="1" dirty="0" smtClean="0">
                <a:solidFill>
                  <a:schemeClr val="accent2"/>
                </a:solidFill>
                <a:ea typeface="ＭＳ Ｐゴシック" pitchFamily="-65" charset="-128"/>
                <a:cs typeface="ＭＳ Ｐゴシック" pitchFamily="-65" charset="-128"/>
              </a:rPr>
              <a:t> 1 </a:t>
            </a:r>
            <a:r>
              <a:rPr lang="en-US" sz="2800" b="1" dirty="0">
                <a:solidFill>
                  <a:schemeClr val="accent2"/>
                </a:solidFill>
                <a:ea typeface="ＭＳ Ｐゴシック" pitchFamily="-65" charset="-128"/>
                <a:cs typeface="ＭＳ Ｐゴシック" pitchFamily="-65" charset="-128"/>
              </a:rPr>
              <a:t>of the</a:t>
            </a:r>
            <a:r>
              <a:rPr lang="en-US" sz="2800" b="1" dirty="0" smtClean="0">
                <a:solidFill>
                  <a:schemeClr val="accent2"/>
                </a:solidFill>
                <a:ea typeface="ＭＳ Ｐゴシック" pitchFamily="-65" charset="-128"/>
                <a:cs typeface="ＭＳ Ｐゴシック" pitchFamily="-65" charset="-128"/>
              </a:rPr>
              <a:t> 3-</a:t>
            </a:r>
            <a:r>
              <a:rPr lang="en-US" sz="2800" b="1" dirty="0">
                <a:solidFill>
                  <a:schemeClr val="accent2"/>
                </a:solidFill>
                <a:ea typeface="ＭＳ Ｐゴシック" pitchFamily="-65" charset="-128"/>
                <a:cs typeface="ＭＳ Ｐゴシック" pitchFamily="-65" charset="-128"/>
              </a:rPr>
              <a:t>Part Transition Assessment </a:t>
            </a:r>
            <a:r>
              <a:rPr lang="en-US" sz="2800" b="1" dirty="0" smtClean="0">
                <a:solidFill>
                  <a:schemeClr val="accent2"/>
                </a:solidFill>
                <a:ea typeface="ＭＳ Ｐゴシック" pitchFamily="-65" charset="-128"/>
                <a:cs typeface="ＭＳ Ｐゴシック" pitchFamily="-65" charset="-128"/>
              </a:rPr>
              <a:t>Model</a:t>
            </a:r>
          </a:p>
          <a:p>
            <a:pPr eaLnBrk="1" hangingPunct="1">
              <a:buFont typeface="Wingdings" pitchFamily="-65" charset="2"/>
              <a:buNone/>
            </a:pPr>
            <a:r>
              <a:rPr lang="en-US" sz="2400" dirty="0" smtClean="0">
                <a:solidFill>
                  <a:schemeClr val="accent2"/>
                </a:solidFill>
                <a:ea typeface="ＭＳ Ｐゴシック" pitchFamily="-65" charset="-128"/>
                <a:cs typeface="ＭＳ Ｐゴシック" pitchFamily="-65" charset="-128"/>
              </a:rPr>
              <a:t>This is the area that often impacts so many other postsecondary pursuits for students with severe and multiple disabilities</a:t>
            </a:r>
            <a:r>
              <a:rPr lang="en-US" sz="2800" dirty="0" smtClean="0">
                <a:solidFill>
                  <a:schemeClr val="accent2"/>
                </a:solidFill>
                <a:ea typeface="ＭＳ Ｐゴシック" pitchFamily="-65" charset="-128"/>
                <a:cs typeface="ＭＳ Ｐゴシック" pitchFamily="-65" charset="-128"/>
              </a:rPr>
              <a:t>. </a:t>
            </a:r>
            <a:endParaRPr lang="en-US" sz="2800" dirty="0">
              <a:solidFill>
                <a:schemeClr val="accent2"/>
              </a:solidFill>
              <a:ea typeface="ＭＳ Ｐゴシック" pitchFamily="-65" charset="-128"/>
              <a:cs typeface="ＭＳ Ｐゴシック" pitchFamily="-65" charset="-128"/>
            </a:endParaRPr>
          </a:p>
        </p:txBody>
      </p:sp>
      <p:sp>
        <p:nvSpPr>
          <p:cNvPr id="2" name="Date Placeholder 1"/>
          <p:cNvSpPr>
            <a:spLocks noGrp="1"/>
          </p:cNvSpPr>
          <p:nvPr>
            <p:ph type="dt" sz="half" idx="10"/>
          </p:nvPr>
        </p:nvSpPr>
        <p:spPr/>
        <p:txBody>
          <a:bodyPr/>
          <a:lstStyle/>
          <a:p>
            <a:pPr>
              <a:defRPr/>
            </a:pPr>
            <a:fld id="{1703D2FB-709F-4D9A-A468-855D8C3CFCAF}" type="datetime1">
              <a:rPr lang="en-US" smtClean="0"/>
              <a:t>10/11/2014</a:t>
            </a:fld>
            <a:endParaRPr lang="en-US" dirty="0"/>
          </a:p>
        </p:txBody>
      </p:sp>
      <p:pic>
        <p:nvPicPr>
          <p:cNvPr id="2052" name="Picture 4" descr="C:\Users\lsylvest\AppData\Local\Microsoft\Windows\Temporary Internet Files\Content.IE5\HZDSPY5H\MC9002316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8886" y="379721"/>
            <a:ext cx="2628524" cy="21624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5867400"/>
            <a:ext cx="4953000" cy="480131"/>
          </a:xfrm>
          <a:prstGeom prst="rect">
            <a:avLst/>
          </a:prstGeom>
        </p:spPr>
        <p:txBody>
          <a:bodyPr wrap="square">
            <a:spAutoFit/>
          </a:bodyPr>
          <a:lstStyle/>
          <a:p>
            <a:pPr>
              <a:lnSpc>
                <a:spcPct val="90000"/>
              </a:lnSpc>
            </a:pPr>
            <a:r>
              <a:rPr lang="en-US" sz="2800" i="1" dirty="0" smtClean="0">
                <a:ea typeface="ＭＳ Ｐゴシック" pitchFamily="-65" charset="-128"/>
                <a:cs typeface="ＭＳ Ｐゴシック" pitchFamily="-65" charset="-128"/>
              </a:rPr>
              <a:t>We’ll show examples if there is time!</a:t>
            </a:r>
          </a:p>
        </p:txBody>
      </p:sp>
    </p:spTree>
    <p:extLst>
      <p:ext uri="{BB962C8B-B14F-4D97-AF65-F5344CB8AC3E}">
        <p14:creationId xmlns:p14="http://schemas.microsoft.com/office/powerpoint/2010/main" val="2157996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44562"/>
          </a:xfrm>
        </p:spPr>
        <p:txBody>
          <a:bodyPr/>
          <a:lstStyle/>
          <a:p>
            <a:r>
              <a:rPr lang="en-US" b="1" dirty="0" smtClean="0">
                <a:solidFill>
                  <a:srgbClr val="FFC000"/>
                </a:solidFill>
              </a:rPr>
              <a:t>What we hope to accomplish today </a:t>
            </a:r>
            <a:endParaRPr lang="en-US" b="1" dirty="0">
              <a:solidFill>
                <a:srgbClr val="FFC000"/>
              </a:solidFill>
            </a:endParaRPr>
          </a:p>
        </p:txBody>
      </p:sp>
      <p:sp>
        <p:nvSpPr>
          <p:cNvPr id="3" name="Content Placeholder 2"/>
          <p:cNvSpPr>
            <a:spLocks noGrp="1"/>
          </p:cNvSpPr>
          <p:nvPr>
            <p:ph sz="quarter" idx="13"/>
          </p:nvPr>
        </p:nvSpPr>
        <p:spPr>
          <a:xfrm>
            <a:off x="609600" y="1219200"/>
            <a:ext cx="7924800" cy="5181600"/>
          </a:xfrm>
        </p:spPr>
        <p:txBody>
          <a:bodyPr>
            <a:normAutofit/>
          </a:bodyPr>
          <a:lstStyle/>
          <a:p>
            <a:r>
              <a:rPr lang="en-US" sz="2400" dirty="0"/>
              <a:t>1. Participants will identify at </a:t>
            </a:r>
            <a:r>
              <a:rPr lang="en-US" sz="2400" u="sng" dirty="0"/>
              <a:t>least 3 barriers </a:t>
            </a:r>
            <a:r>
              <a:rPr lang="en-US" sz="2400" dirty="0"/>
              <a:t>that students with significant disabilities encounter when planning and pursuing post-secondary competitive employment, adult living, or education.</a:t>
            </a:r>
          </a:p>
          <a:p>
            <a:r>
              <a:rPr lang="en-US" sz="2400" dirty="0"/>
              <a:t>2. Participants will identify </a:t>
            </a:r>
            <a:r>
              <a:rPr lang="en-US" sz="2400" u="sng" dirty="0"/>
              <a:t>at least three solutions/strategies </a:t>
            </a:r>
            <a:r>
              <a:rPr lang="en-US" sz="2400" dirty="0"/>
              <a:t>that professionals/IEP teams can use to enhance post-secondary competitive employment, adult living, or educational achievement. </a:t>
            </a:r>
          </a:p>
          <a:p>
            <a:r>
              <a:rPr lang="en-US" sz="2400" dirty="0"/>
              <a:t>3. Participants will identify </a:t>
            </a:r>
            <a:r>
              <a:rPr lang="en-US" sz="2400" u="sng" dirty="0"/>
              <a:t>at least three employment options </a:t>
            </a:r>
            <a:r>
              <a:rPr lang="en-US" sz="2400" dirty="0"/>
              <a:t>for youth with significant disabilities that </a:t>
            </a:r>
            <a:r>
              <a:rPr lang="en-US" sz="2400" i="1" dirty="0"/>
              <a:t>do </a:t>
            </a:r>
            <a:r>
              <a:rPr lang="en-US" sz="2400" b="1" i="1" dirty="0"/>
              <a:t>not</a:t>
            </a:r>
            <a:r>
              <a:rPr lang="en-US" sz="2400" i="1" dirty="0"/>
              <a:t> </a:t>
            </a:r>
            <a:r>
              <a:rPr lang="en-US" sz="2400" dirty="0"/>
              <a:t>begin with sheltered employment.</a:t>
            </a:r>
            <a:endParaRPr lang="en-US" sz="2400" b="1" dirty="0"/>
          </a:p>
        </p:txBody>
      </p:sp>
      <p:sp>
        <p:nvSpPr>
          <p:cNvPr id="4" name="Date Placeholder 3"/>
          <p:cNvSpPr>
            <a:spLocks noGrp="1"/>
          </p:cNvSpPr>
          <p:nvPr>
            <p:ph type="dt" sz="half" idx="10"/>
          </p:nvPr>
        </p:nvSpPr>
        <p:spPr/>
        <p:txBody>
          <a:bodyPr/>
          <a:lstStyle/>
          <a:p>
            <a:fld id="{C5B194E0-B0A5-47B0-8B69-13188304E10E}" type="datetime1">
              <a:rPr lang="en-US" smtClean="0"/>
              <a:t>10/11/2014</a:t>
            </a:fld>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4</a:t>
            </a:fld>
            <a:endParaRPr lang="en-US"/>
          </a:p>
        </p:txBody>
      </p:sp>
    </p:spTree>
    <p:extLst>
      <p:ext uri="{BB962C8B-B14F-4D97-AF65-F5344CB8AC3E}">
        <p14:creationId xmlns:p14="http://schemas.microsoft.com/office/powerpoint/2010/main" val="119174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3C443862-6BAA-FB41-96EF-46A372E543F8}" type="slidenum">
              <a:rPr lang="en-US" smtClean="0">
                <a:latin typeface="Arial" pitchFamily="-65" charset="0"/>
                <a:ea typeface="ＭＳ Ｐゴシック" pitchFamily="-65" charset="-128"/>
                <a:cs typeface="ＭＳ Ｐゴシック" pitchFamily="-65" charset="-128"/>
              </a:rPr>
              <a:pPr/>
              <a:t>40</a:t>
            </a:fld>
            <a:endParaRPr lang="en-US" dirty="0" smtClean="0">
              <a:latin typeface="Arial" pitchFamily="-65" charset="0"/>
              <a:ea typeface="ＭＳ Ｐゴシック" pitchFamily="-65" charset="-128"/>
              <a:cs typeface="ＭＳ Ｐゴシック" pitchFamily="-65" charset="-128"/>
            </a:endParaRPr>
          </a:p>
        </p:txBody>
      </p:sp>
      <p:sp>
        <p:nvSpPr>
          <p:cNvPr id="59395" name="Rectangle 1026"/>
          <p:cNvSpPr>
            <a:spLocks noGrp="1" noChangeArrowheads="1"/>
          </p:cNvSpPr>
          <p:nvPr>
            <p:ph type="title"/>
          </p:nvPr>
        </p:nvSpPr>
        <p:spPr/>
        <p:txBody>
          <a:bodyPr/>
          <a:lstStyle/>
          <a:p>
            <a:pPr eaLnBrk="1" hangingPunct="1"/>
            <a:r>
              <a:rPr lang="en-US" dirty="0">
                <a:ea typeface="ＭＳ Ｐゴシック" pitchFamily="-65" charset="-128"/>
                <a:cs typeface="ＭＳ Ｐゴシック" pitchFamily="-65" charset="-128"/>
              </a:rPr>
              <a:t>Our Belief</a:t>
            </a:r>
          </a:p>
        </p:txBody>
      </p:sp>
      <p:sp>
        <p:nvSpPr>
          <p:cNvPr id="59396" name="Rectangle 1027"/>
          <p:cNvSpPr>
            <a:spLocks noGrp="1" noChangeArrowheads="1"/>
          </p:cNvSpPr>
          <p:nvPr>
            <p:ph type="body" idx="4294967295"/>
          </p:nvPr>
        </p:nvSpPr>
        <p:spPr>
          <a:xfrm>
            <a:off x="601134" y="1650999"/>
            <a:ext cx="7772400" cy="4842635"/>
          </a:xfrm>
          <a:prstGeom prst="rect">
            <a:avLst/>
          </a:prstGeom>
        </p:spPr>
        <p:txBody>
          <a:bodyPr/>
          <a:lstStyle/>
          <a:p>
            <a:pPr eaLnBrk="1" hangingPunct="1"/>
            <a:r>
              <a:rPr lang="en-US" sz="2800" dirty="0">
                <a:ea typeface="ＭＳ Ｐゴシック" pitchFamily="-65" charset="-128"/>
                <a:cs typeface="ＭＳ Ｐゴシック" pitchFamily="-65" charset="-128"/>
              </a:rPr>
              <a:t>The law states that an independent living goal be addressed </a:t>
            </a:r>
            <a:r>
              <a:rPr lang="en-US" sz="2800" b="1" dirty="0">
                <a:ea typeface="ＭＳ Ｐゴシック" pitchFamily="-65" charset="-128"/>
                <a:cs typeface="ＭＳ Ｐゴシック" pitchFamily="-65" charset="-128"/>
              </a:rPr>
              <a:t>“when appropriate.”</a:t>
            </a:r>
          </a:p>
          <a:p>
            <a:pPr eaLnBrk="1" hangingPunct="1"/>
            <a:r>
              <a:rPr lang="en-US" sz="2800" dirty="0">
                <a:ea typeface="ＭＳ Ｐゴシック" pitchFamily="-65" charset="-128"/>
                <a:cs typeface="ＭＳ Ｐゴシック" pitchFamily="-65" charset="-128"/>
              </a:rPr>
              <a:t>We believe that to determine if an independent living goal needs to be written, an adaptive behavior assessment needs to be given. </a:t>
            </a:r>
            <a:r>
              <a:rPr lang="en-US" sz="2800" dirty="0" smtClean="0">
                <a:ea typeface="ＭＳ Ｐゴシック" pitchFamily="-65" charset="-128"/>
                <a:cs typeface="ＭＳ Ｐゴシック" pitchFamily="-65" charset="-128"/>
              </a:rPr>
              <a:t>This </a:t>
            </a:r>
            <a:r>
              <a:rPr lang="en-US" sz="2800" dirty="0">
                <a:ea typeface="ＭＳ Ｐゴシック" pitchFamily="-65" charset="-128"/>
                <a:cs typeface="ＭＳ Ｐゴシック" pitchFamily="-65" charset="-128"/>
              </a:rPr>
              <a:t>provides evidence of needing an independent living goal or not. How else would a team determine if an independent living goal is needed</a:t>
            </a:r>
            <a:r>
              <a:rPr lang="en-US" sz="2800" dirty="0" smtClean="0">
                <a:ea typeface="ＭＳ Ｐゴシック" pitchFamily="-65" charset="-128"/>
                <a:cs typeface="ＭＳ Ｐゴシック" pitchFamily="-65" charset="-128"/>
              </a:rPr>
              <a:t>?</a:t>
            </a:r>
          </a:p>
          <a:p>
            <a:pPr eaLnBrk="1" hangingPunct="1"/>
            <a:r>
              <a:rPr lang="en-US" sz="2800" dirty="0" smtClean="0">
                <a:ea typeface="ＭＳ Ｐゴシック" pitchFamily="-65" charset="-128"/>
                <a:cs typeface="ＭＳ Ｐゴシック" pitchFamily="-65" charset="-128"/>
              </a:rPr>
              <a:t>Need to be functionally easy to use!</a:t>
            </a:r>
          </a:p>
          <a:p>
            <a:pPr eaLnBrk="1" hangingPunct="1"/>
            <a:endParaRPr lang="en-US" sz="2800" dirty="0">
              <a:ea typeface="ＭＳ Ｐゴシック" pitchFamily="-65" charset="-128"/>
              <a:cs typeface="ＭＳ Ｐゴシック" pitchFamily="-65" charset="-128"/>
            </a:endParaRPr>
          </a:p>
        </p:txBody>
      </p:sp>
      <p:sp>
        <p:nvSpPr>
          <p:cNvPr id="2" name="Date Placeholder 1"/>
          <p:cNvSpPr>
            <a:spLocks noGrp="1"/>
          </p:cNvSpPr>
          <p:nvPr>
            <p:ph type="dt" sz="half" idx="10"/>
          </p:nvPr>
        </p:nvSpPr>
        <p:spPr/>
        <p:txBody>
          <a:bodyPr/>
          <a:lstStyle/>
          <a:p>
            <a:pPr>
              <a:defRPr/>
            </a:pPr>
            <a:fld id="{C5F080E8-CAEF-44E9-B540-181D6329FC6E}" type="datetime1">
              <a:rPr lang="en-US" smtClean="0"/>
              <a:t>10/11/2014</a:t>
            </a:fld>
            <a:endParaRPr lang="en-US" dirty="0"/>
          </a:p>
        </p:txBody>
      </p:sp>
    </p:spTree>
    <p:extLst>
      <p:ext uri="{BB962C8B-B14F-4D97-AF65-F5344CB8AC3E}">
        <p14:creationId xmlns:p14="http://schemas.microsoft.com/office/powerpoint/2010/main" val="1078085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41EF98BC-A616-8E4C-B918-0A9A0C71DE42}" type="slidenum">
              <a:rPr lang="en-US" smtClean="0">
                <a:latin typeface="Arial" pitchFamily="-65" charset="0"/>
                <a:ea typeface="ＭＳ Ｐゴシック" pitchFamily="-65" charset="-128"/>
                <a:cs typeface="ＭＳ Ｐゴシック" pitchFamily="-65" charset="-128"/>
              </a:rPr>
              <a:pPr/>
              <a:t>41</a:t>
            </a:fld>
            <a:endParaRPr lang="en-US" dirty="0" smtClean="0">
              <a:latin typeface="Arial" pitchFamily="-65" charset="0"/>
              <a:ea typeface="ＭＳ Ｐゴシック" pitchFamily="-65" charset="-128"/>
              <a:cs typeface="ＭＳ Ｐゴシック" pitchFamily="-65" charset="-128"/>
            </a:endParaRPr>
          </a:p>
        </p:txBody>
      </p:sp>
      <p:sp>
        <p:nvSpPr>
          <p:cNvPr id="61443" name="Rectangle 1026"/>
          <p:cNvSpPr>
            <a:spLocks noGrp="1" noChangeArrowheads="1"/>
          </p:cNvSpPr>
          <p:nvPr>
            <p:ph type="title"/>
          </p:nvPr>
        </p:nvSpPr>
        <p:spPr>
          <a:xfrm>
            <a:off x="136437" y="122238"/>
            <a:ext cx="8018383" cy="998452"/>
          </a:xfrm>
        </p:spPr>
        <p:txBody>
          <a:bodyPr>
            <a:normAutofit fontScale="90000"/>
          </a:bodyPr>
          <a:lstStyle/>
          <a:p>
            <a:pPr eaLnBrk="1" hangingPunct="1"/>
            <a:r>
              <a:rPr lang="en-US" sz="3200" dirty="0" smtClean="0">
                <a:ea typeface="ＭＳ Ｐゴシック" pitchFamily="-65" charset="-128"/>
                <a:cs typeface="ＭＳ Ｐゴシック" pitchFamily="-65" charset="-128"/>
              </a:rPr>
              <a:t>Independent Living Assessments – Here are a Few</a:t>
            </a:r>
            <a:endParaRPr lang="en-US" sz="3200" dirty="0">
              <a:ea typeface="ＭＳ Ｐゴシック" pitchFamily="-65" charset="-128"/>
              <a:cs typeface="ＭＳ Ｐゴシック" pitchFamily="-65" charset="-128"/>
            </a:endParaRPr>
          </a:p>
        </p:txBody>
      </p:sp>
      <p:sp>
        <p:nvSpPr>
          <p:cNvPr id="61444" name="Rectangle 1027"/>
          <p:cNvSpPr>
            <a:spLocks noGrp="1" noChangeArrowheads="1"/>
          </p:cNvSpPr>
          <p:nvPr>
            <p:ph type="body" idx="4294967295"/>
          </p:nvPr>
        </p:nvSpPr>
        <p:spPr>
          <a:xfrm>
            <a:off x="323153" y="1145594"/>
            <a:ext cx="7772400" cy="5490719"/>
          </a:xfrm>
          <a:prstGeom prst="rect">
            <a:avLst/>
          </a:prstGeom>
        </p:spPr>
        <p:txBody>
          <a:bodyPr>
            <a:normAutofit lnSpcReduction="10000"/>
          </a:bodyPr>
          <a:lstStyle/>
          <a:p>
            <a:pPr eaLnBrk="1" hangingPunct="1">
              <a:lnSpc>
                <a:spcPct val="90000"/>
              </a:lnSpc>
            </a:pPr>
            <a:r>
              <a:rPr lang="en-US" sz="2800" dirty="0" smtClean="0">
                <a:ea typeface="ＭＳ Ｐゴシック" pitchFamily="-65" charset="-128"/>
                <a:cs typeface="ＭＳ Ｐゴシック" pitchFamily="-65" charset="-128"/>
              </a:rPr>
              <a:t>Personal Preference Indicators (PPI)</a:t>
            </a:r>
          </a:p>
          <a:p>
            <a:pPr lvl="1" eaLnBrk="1" hangingPunct="1">
              <a:lnSpc>
                <a:spcPct val="90000"/>
              </a:lnSpc>
            </a:pPr>
            <a:r>
              <a:rPr lang="en-US" sz="2400" dirty="0" smtClean="0">
                <a:ea typeface="ＭＳ Ｐゴシック" pitchFamily="-65" charset="-128"/>
                <a:cs typeface="ＭＳ Ｐゴシック" pitchFamily="-65" charset="-128"/>
              </a:rPr>
              <a:t>Adult Living and Employment Versions</a:t>
            </a:r>
          </a:p>
          <a:p>
            <a:pPr eaLnBrk="1" hangingPunct="1">
              <a:lnSpc>
                <a:spcPct val="90000"/>
              </a:lnSpc>
            </a:pPr>
            <a:r>
              <a:rPr lang="en-US" sz="2800" dirty="0" smtClean="0">
                <a:ea typeface="ＭＳ Ｐゴシック" pitchFamily="-65" charset="-128"/>
                <a:cs typeface="ＭＳ Ｐゴシック" pitchFamily="-65" charset="-128"/>
              </a:rPr>
              <a:t>Supports Intensity Scale</a:t>
            </a:r>
          </a:p>
          <a:p>
            <a:pPr eaLnBrk="1" hangingPunct="1">
              <a:lnSpc>
                <a:spcPct val="90000"/>
              </a:lnSpc>
            </a:pPr>
            <a:r>
              <a:rPr lang="en-US" sz="2800" dirty="0" err="1" smtClean="0">
                <a:ea typeface="ＭＳ Ｐゴシック" pitchFamily="-65" charset="-128"/>
                <a:cs typeface="ＭＳ Ｐゴシック" pitchFamily="-65" charset="-128"/>
              </a:rPr>
              <a:t>Enderle</a:t>
            </a:r>
            <a:r>
              <a:rPr lang="en-US" sz="2800" dirty="0">
                <a:ea typeface="ＭＳ Ｐゴシック" pitchFamily="-65" charset="-128"/>
                <a:cs typeface="ＭＳ Ｐゴシック" pitchFamily="-65" charset="-128"/>
              </a:rPr>
              <a:t>-Severson Transition Rating Form</a:t>
            </a:r>
          </a:p>
          <a:p>
            <a:pPr lvl="1" eaLnBrk="1" hangingPunct="1">
              <a:lnSpc>
                <a:spcPct val="90000"/>
              </a:lnSpc>
            </a:pPr>
            <a:r>
              <a:rPr lang="en-US" sz="2400" dirty="0">
                <a:ea typeface="ＭＳ Ｐゴシック" pitchFamily="-65" charset="-128"/>
                <a:cs typeface="ＭＳ Ｐゴシック" pitchFamily="-65" charset="-128"/>
              </a:rPr>
              <a:t>Great tool for students with significant support needs</a:t>
            </a:r>
          </a:p>
          <a:p>
            <a:pPr lvl="1" eaLnBrk="1" hangingPunct="1">
              <a:lnSpc>
                <a:spcPct val="90000"/>
              </a:lnSpc>
            </a:pPr>
            <a:r>
              <a:rPr lang="en-US" sz="2400" dirty="0"/>
              <a:t>www.estr.net</a:t>
            </a:r>
            <a:endParaRPr lang="en-US" sz="2400" dirty="0" smtClean="0"/>
          </a:p>
          <a:p>
            <a:pPr eaLnBrk="1" hangingPunct="1">
              <a:lnSpc>
                <a:spcPct val="90000"/>
              </a:lnSpc>
            </a:pPr>
            <a:r>
              <a:rPr lang="en-US" sz="2800" dirty="0" smtClean="0"/>
              <a:t>Life Skills Inventory</a:t>
            </a:r>
          </a:p>
          <a:p>
            <a:pPr lvl="1" eaLnBrk="1" hangingPunct="1">
              <a:lnSpc>
                <a:spcPct val="90000"/>
              </a:lnSpc>
            </a:pPr>
            <a:r>
              <a:rPr lang="en-US" sz="2400" dirty="0" smtClean="0">
                <a:ea typeface="ＭＳ Ｐゴシック" pitchFamily="-65" charset="-128"/>
                <a:cs typeface="ＭＳ Ｐゴシック" pitchFamily="-65" charset="-128"/>
              </a:rPr>
              <a:t>Informal and free</a:t>
            </a:r>
          </a:p>
          <a:p>
            <a:pPr lvl="1" eaLnBrk="1" hangingPunct="1">
              <a:lnSpc>
                <a:spcPct val="90000"/>
              </a:lnSpc>
            </a:pPr>
            <a:r>
              <a:rPr lang="en-US" sz="2800" dirty="0" smtClean="0">
                <a:solidFill>
                  <a:srgbClr val="158210"/>
                </a:solidFill>
                <a:ea typeface="ＭＳ Ｐゴシック" pitchFamily="-65" charset="-128"/>
                <a:cs typeface="ＭＳ Ｐゴシック" pitchFamily="-65" charset="-128"/>
                <a:hlinkClick r:id="rId3"/>
              </a:rPr>
              <a:t>http://www.dshs.wa.gov/pdf/ms/forms/10_267.pdf</a:t>
            </a:r>
            <a:endParaRPr lang="en-US" sz="2800" dirty="0" smtClean="0">
              <a:solidFill>
                <a:srgbClr val="158210"/>
              </a:solidFill>
              <a:ea typeface="ＭＳ Ｐゴシック" pitchFamily="-65" charset="-128"/>
              <a:cs typeface="ＭＳ Ｐゴシック" pitchFamily="-65" charset="-128"/>
            </a:endParaRPr>
          </a:p>
          <a:p>
            <a:pPr eaLnBrk="1" hangingPunct="1">
              <a:lnSpc>
                <a:spcPct val="90000"/>
              </a:lnSpc>
            </a:pPr>
            <a:r>
              <a:rPr lang="en-US" sz="2800" dirty="0" smtClean="0">
                <a:ea typeface="ＭＳ Ｐゴシック" pitchFamily="-65" charset="-128"/>
                <a:cs typeface="ＭＳ Ｐゴシック" pitchFamily="-65" charset="-128"/>
              </a:rPr>
              <a:t>Casey Life Skills</a:t>
            </a:r>
          </a:p>
          <a:p>
            <a:pPr lvl="1" eaLnBrk="1" hangingPunct="1">
              <a:lnSpc>
                <a:spcPct val="90000"/>
              </a:lnSpc>
            </a:pPr>
            <a:r>
              <a:rPr lang="en-US" sz="2400" dirty="0" smtClean="0">
                <a:hlinkClick r:id="rId4"/>
              </a:rPr>
              <a:t>www.caseylifeskills.org</a:t>
            </a:r>
            <a:endParaRPr lang="en-US" sz="2400" dirty="0" smtClean="0"/>
          </a:p>
          <a:p>
            <a:pPr lvl="1" eaLnBrk="1" hangingPunct="1">
              <a:lnSpc>
                <a:spcPct val="90000"/>
              </a:lnSpc>
            </a:pPr>
            <a:endParaRPr lang="en-US" sz="2800" dirty="0">
              <a:solidFill>
                <a:srgbClr val="158210"/>
              </a:solidFill>
              <a:ea typeface="ＭＳ Ｐゴシック" pitchFamily="-65" charset="-128"/>
              <a:cs typeface="ＭＳ Ｐゴシック" pitchFamily="-65" charset="-128"/>
            </a:endParaRPr>
          </a:p>
        </p:txBody>
      </p:sp>
      <p:sp>
        <p:nvSpPr>
          <p:cNvPr id="2" name="Date Placeholder 1"/>
          <p:cNvSpPr>
            <a:spLocks noGrp="1"/>
          </p:cNvSpPr>
          <p:nvPr>
            <p:ph type="dt" sz="half" idx="10"/>
          </p:nvPr>
        </p:nvSpPr>
        <p:spPr/>
        <p:txBody>
          <a:bodyPr/>
          <a:lstStyle/>
          <a:p>
            <a:pPr>
              <a:defRPr/>
            </a:pPr>
            <a:fld id="{6D72F610-0939-4F5A-BE6B-2600EB9B69C9}" type="datetime1">
              <a:rPr lang="en-US" smtClean="0"/>
              <a:t>10/11/2014</a:t>
            </a:fld>
            <a:endParaRPr lang="en-US" dirty="0"/>
          </a:p>
        </p:txBody>
      </p:sp>
    </p:spTree>
    <p:extLst>
      <p:ext uri="{BB962C8B-B14F-4D97-AF65-F5344CB8AC3E}">
        <p14:creationId xmlns:p14="http://schemas.microsoft.com/office/powerpoint/2010/main" val="956987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9"/>
          <p:cNvSpPr>
            <a:spLocks noGrp="1" noChangeArrowheads="1"/>
          </p:cNvSpPr>
          <p:nvPr>
            <p:ph type="sldNum" sz="quarter" idx="12"/>
          </p:nvPr>
        </p:nvSpPr>
        <p:spPr>
          <a:noFill/>
        </p:spPr>
        <p:txBody>
          <a:bodyPr/>
          <a:lstStyle/>
          <a:p>
            <a:fld id="{EB05B1CA-B19A-5D4B-B7C1-EC708D3AE5F7}" type="slidenum">
              <a:rPr lang="en-US">
                <a:latin typeface="Arial" pitchFamily="-65" charset="0"/>
                <a:ea typeface="ＭＳ Ｐゴシック" pitchFamily="-65" charset="-128"/>
                <a:cs typeface="ＭＳ Ｐゴシック" pitchFamily="-65" charset="-128"/>
              </a:rPr>
              <a:pPr/>
              <a:t>42</a:t>
            </a:fld>
            <a:endParaRPr lang="en-US" dirty="0">
              <a:latin typeface="Arial" pitchFamily="-65" charset="0"/>
              <a:ea typeface="ＭＳ Ｐゴシック" pitchFamily="-65" charset="-128"/>
              <a:cs typeface="ＭＳ Ｐゴシック" pitchFamily="-65" charset="-128"/>
            </a:endParaRPr>
          </a:p>
        </p:txBody>
      </p:sp>
      <p:sp>
        <p:nvSpPr>
          <p:cNvPr id="77827" name="Rectangle 1026"/>
          <p:cNvSpPr>
            <a:spLocks noGrp="1" noChangeArrowheads="1"/>
          </p:cNvSpPr>
          <p:nvPr>
            <p:ph type="ctrTitle"/>
          </p:nvPr>
        </p:nvSpPr>
        <p:spPr>
          <a:xfrm>
            <a:off x="755650" y="158750"/>
            <a:ext cx="5183188" cy="2224088"/>
          </a:xfrm>
        </p:spPr>
        <p:txBody>
          <a:bodyPr/>
          <a:lstStyle/>
          <a:p>
            <a:pPr algn="l" eaLnBrk="1" hangingPunct="1"/>
            <a:r>
              <a:rPr lang="en-US" b="1" dirty="0" smtClean="0">
                <a:ea typeface="ＭＳ Ｐゴシック" pitchFamily="-65" charset="-128"/>
                <a:cs typeface="ＭＳ Ｐゴシック" pitchFamily="-65" charset="-128"/>
              </a:rPr>
              <a:t>Career Assessments</a:t>
            </a:r>
            <a:endParaRPr lang="en-US" b="1" dirty="0">
              <a:ea typeface="ＭＳ Ｐゴシック" pitchFamily="-65" charset="-128"/>
              <a:cs typeface="ＭＳ Ｐゴシック" pitchFamily="-65" charset="-128"/>
            </a:endParaRPr>
          </a:p>
        </p:txBody>
      </p:sp>
      <p:sp>
        <p:nvSpPr>
          <p:cNvPr id="77828" name="Rectangle 1027"/>
          <p:cNvSpPr>
            <a:spLocks noGrp="1" noChangeArrowheads="1"/>
          </p:cNvSpPr>
          <p:nvPr>
            <p:ph type="subTitle" idx="1"/>
          </p:nvPr>
        </p:nvSpPr>
        <p:spPr>
          <a:xfrm>
            <a:off x="838200" y="4038600"/>
            <a:ext cx="6400800" cy="1752600"/>
          </a:xfrm>
        </p:spPr>
        <p:txBody>
          <a:bodyPr>
            <a:normAutofit/>
          </a:bodyPr>
          <a:lstStyle/>
          <a:p>
            <a:pPr eaLnBrk="1" hangingPunct="1">
              <a:buFont typeface="Wingdings" pitchFamily="-65" charset="2"/>
              <a:buNone/>
            </a:pPr>
            <a:r>
              <a:rPr lang="en-US" sz="3200" b="1" dirty="0">
                <a:solidFill>
                  <a:schemeClr val="accent2"/>
                </a:solidFill>
                <a:ea typeface="ＭＳ Ｐゴシック" pitchFamily="-65" charset="-128"/>
                <a:cs typeface="ＭＳ Ｐゴシック" pitchFamily="-65" charset="-128"/>
              </a:rPr>
              <a:t>Part</a:t>
            </a:r>
            <a:r>
              <a:rPr lang="en-US" sz="3200" b="1" dirty="0" smtClean="0">
                <a:solidFill>
                  <a:schemeClr val="accent2"/>
                </a:solidFill>
                <a:ea typeface="ＭＳ Ｐゴシック" pitchFamily="-65" charset="-128"/>
                <a:cs typeface="ＭＳ Ｐゴシック" pitchFamily="-65" charset="-128"/>
              </a:rPr>
              <a:t> 2 </a:t>
            </a:r>
            <a:r>
              <a:rPr lang="en-US" sz="3200" b="1" dirty="0">
                <a:solidFill>
                  <a:schemeClr val="accent2"/>
                </a:solidFill>
                <a:ea typeface="ＭＳ Ｐゴシック" pitchFamily="-65" charset="-128"/>
                <a:cs typeface="ＭＳ Ｐゴシック" pitchFamily="-65" charset="-128"/>
              </a:rPr>
              <a:t>of the</a:t>
            </a:r>
            <a:r>
              <a:rPr lang="en-US" sz="3200" b="1" dirty="0" smtClean="0">
                <a:solidFill>
                  <a:schemeClr val="accent2"/>
                </a:solidFill>
                <a:ea typeface="ＭＳ Ｐゴシック" pitchFamily="-65" charset="-128"/>
                <a:cs typeface="ＭＳ Ｐゴシック" pitchFamily="-65" charset="-128"/>
              </a:rPr>
              <a:t> 3-</a:t>
            </a:r>
            <a:r>
              <a:rPr lang="en-US" sz="3200" b="1" dirty="0">
                <a:solidFill>
                  <a:schemeClr val="accent2"/>
                </a:solidFill>
                <a:ea typeface="ＭＳ Ｐゴシック" pitchFamily="-65" charset="-128"/>
                <a:cs typeface="ＭＳ Ｐゴシック" pitchFamily="-65" charset="-128"/>
              </a:rPr>
              <a:t>Part Transition Assessment Process</a:t>
            </a:r>
          </a:p>
        </p:txBody>
      </p:sp>
      <p:sp>
        <p:nvSpPr>
          <p:cNvPr id="2" name="Date Placeholder 1"/>
          <p:cNvSpPr>
            <a:spLocks noGrp="1"/>
          </p:cNvSpPr>
          <p:nvPr>
            <p:ph type="dt" sz="half" idx="10"/>
          </p:nvPr>
        </p:nvSpPr>
        <p:spPr/>
        <p:txBody>
          <a:bodyPr/>
          <a:lstStyle/>
          <a:p>
            <a:pPr>
              <a:defRPr/>
            </a:pPr>
            <a:fld id="{CFD93B12-722F-432F-8539-E4DDFC3429C6}" type="datetime1">
              <a:rPr lang="en-US" smtClean="0"/>
              <a:t>10/11/2014</a:t>
            </a:fld>
            <a:endParaRPr lang="en-US" dirty="0"/>
          </a:p>
        </p:txBody>
      </p:sp>
      <p:pic>
        <p:nvPicPr>
          <p:cNvPr id="1026" name="Picture 2" descr="C:\Users\lsylvest\AppData\Local\Microsoft\Windows\Temporary Internet Files\Content.IE5\ES8VLGM1\MC900039005[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10200" y="990600"/>
            <a:ext cx="2217115" cy="207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4273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6"/>
          <p:cNvSpPr>
            <a:spLocks noGrp="1"/>
          </p:cNvSpPr>
          <p:nvPr>
            <p:ph type="sldNum" sz="quarter" idx="12"/>
          </p:nvPr>
        </p:nvSpPr>
        <p:spPr>
          <a:noFill/>
        </p:spPr>
        <p:txBody>
          <a:bodyPr/>
          <a:lstStyle/>
          <a:p>
            <a:fld id="{D04562EA-9E68-7D4C-82BB-6C566C32680B}" type="slidenum">
              <a:rPr lang="en-US" smtClean="0">
                <a:latin typeface="Arial" pitchFamily="-65" charset="0"/>
                <a:ea typeface="ＭＳ Ｐゴシック" pitchFamily="-65" charset="-128"/>
                <a:cs typeface="ＭＳ Ｐゴシック" pitchFamily="-65" charset="-128"/>
              </a:rPr>
              <a:pPr/>
              <a:t>43</a:t>
            </a:fld>
            <a:endParaRPr lang="en-US" dirty="0" smtClean="0">
              <a:latin typeface="Arial" pitchFamily="-65" charset="0"/>
              <a:ea typeface="ＭＳ Ｐゴシック" pitchFamily="-65" charset="-128"/>
              <a:cs typeface="ＭＳ Ｐゴシック" pitchFamily="-65" charset="-128"/>
            </a:endParaRPr>
          </a:p>
        </p:txBody>
      </p:sp>
      <p:sp>
        <p:nvSpPr>
          <p:cNvPr id="97283" name="Rectangle 2"/>
          <p:cNvSpPr>
            <a:spLocks noGrp="1" noChangeArrowheads="1"/>
          </p:cNvSpPr>
          <p:nvPr>
            <p:ph type="title"/>
          </p:nvPr>
        </p:nvSpPr>
        <p:spPr>
          <a:xfrm>
            <a:off x="211644" y="173194"/>
            <a:ext cx="8733919" cy="1193114"/>
          </a:xfrm>
        </p:spPr>
        <p:txBody>
          <a:bodyPr>
            <a:normAutofit/>
          </a:bodyPr>
          <a:lstStyle/>
          <a:p>
            <a:pPr eaLnBrk="1" hangingPunct="1"/>
            <a:r>
              <a:rPr lang="en-US" dirty="0" smtClean="0">
                <a:ea typeface="ＭＳ Ｐゴシック" pitchFamily="-65" charset="-128"/>
                <a:cs typeface="ＭＳ Ｐゴシック" pitchFamily="-65" charset="-128"/>
              </a:rPr>
              <a:t>Functional Vocational </a:t>
            </a:r>
            <a:br>
              <a:rPr lang="en-US" dirty="0" smtClean="0">
                <a:ea typeface="ＭＳ Ｐゴシック" pitchFamily="-65" charset="-128"/>
                <a:cs typeface="ＭＳ Ｐゴシック" pitchFamily="-65" charset="-128"/>
              </a:rPr>
            </a:br>
            <a:r>
              <a:rPr lang="en-US" dirty="0" smtClean="0">
                <a:ea typeface="ＭＳ Ｐゴシック" pitchFamily="-65" charset="-128"/>
                <a:cs typeface="ＭＳ Ｐゴシック" pitchFamily="-65" charset="-128"/>
              </a:rPr>
              <a:t>Assessment</a:t>
            </a:r>
            <a:endParaRPr lang="en-US" dirty="0">
              <a:ea typeface="ＭＳ Ｐゴシック" pitchFamily="-65" charset="-128"/>
              <a:cs typeface="ＭＳ Ｐゴシック" pitchFamily="-65" charset="-128"/>
            </a:endParaRPr>
          </a:p>
        </p:txBody>
      </p:sp>
      <p:sp>
        <p:nvSpPr>
          <p:cNvPr id="97284" name="Rectangle 3"/>
          <p:cNvSpPr>
            <a:spLocks noGrp="1" noChangeArrowheads="1"/>
          </p:cNvSpPr>
          <p:nvPr>
            <p:ph type="body" sz="half" idx="2"/>
          </p:nvPr>
        </p:nvSpPr>
        <p:spPr>
          <a:xfrm>
            <a:off x="5056180" y="1584354"/>
            <a:ext cx="3810000" cy="4114800"/>
          </a:xfrm>
        </p:spPr>
        <p:txBody>
          <a:bodyPr/>
          <a:lstStyle/>
          <a:p>
            <a:pPr eaLnBrk="1" hangingPunct="1"/>
            <a:r>
              <a:rPr lang="en-US" sz="2800" dirty="0">
                <a:ea typeface="ＭＳ Ｐゴシック" pitchFamily="-65" charset="-128"/>
                <a:cs typeface="ＭＳ Ｐゴシック" pitchFamily="-65" charset="-128"/>
              </a:rPr>
              <a:t>Over time</a:t>
            </a:r>
          </a:p>
          <a:p>
            <a:pPr eaLnBrk="1" hangingPunct="1"/>
            <a:r>
              <a:rPr lang="en-US" sz="2800" dirty="0">
                <a:ea typeface="ＭＳ Ｐゴシック" pitchFamily="-65" charset="-128"/>
                <a:cs typeface="ＭＳ Ｐゴシック" pitchFamily="-65" charset="-128"/>
              </a:rPr>
              <a:t>Repeated Measures Situational Assessment</a:t>
            </a:r>
          </a:p>
        </p:txBody>
      </p:sp>
      <p:pic>
        <p:nvPicPr>
          <p:cNvPr id="97285" name="Picture 4"/>
          <p:cNvPicPr>
            <a:picLocks noChangeAspect="1" noChangeArrowheads="1"/>
          </p:cNvPicPr>
          <p:nvPr/>
        </p:nvPicPr>
        <p:blipFill>
          <a:blip r:embed="rId3"/>
          <a:srcRect/>
          <a:stretch>
            <a:fillRect/>
          </a:stretch>
        </p:blipFill>
        <p:spPr bwMode="auto">
          <a:xfrm>
            <a:off x="2023331" y="1547838"/>
            <a:ext cx="2819400" cy="2819400"/>
          </a:xfrm>
          <a:prstGeom prst="rect">
            <a:avLst/>
          </a:prstGeom>
          <a:noFill/>
          <a:ln w="12700">
            <a:noFill/>
            <a:miter lim="800000"/>
            <a:headEnd/>
            <a:tailEnd/>
          </a:ln>
        </p:spPr>
      </p:pic>
      <p:pic>
        <p:nvPicPr>
          <p:cNvPr id="97286" name="Picture 5"/>
          <p:cNvPicPr>
            <a:picLocks noChangeAspect="1" noChangeArrowheads="1"/>
          </p:cNvPicPr>
          <p:nvPr/>
        </p:nvPicPr>
        <p:blipFill>
          <a:blip r:embed="rId4"/>
          <a:srcRect/>
          <a:stretch>
            <a:fillRect/>
          </a:stretch>
        </p:blipFill>
        <p:spPr bwMode="auto">
          <a:xfrm>
            <a:off x="6791351" y="3952892"/>
            <a:ext cx="1512888" cy="2311400"/>
          </a:xfrm>
          <a:prstGeom prst="rect">
            <a:avLst/>
          </a:prstGeom>
          <a:noFill/>
          <a:ln w="12700">
            <a:noFill/>
            <a:miter lim="800000"/>
            <a:headEnd/>
            <a:tailEnd/>
          </a:ln>
        </p:spPr>
      </p:pic>
      <p:pic>
        <p:nvPicPr>
          <p:cNvPr id="97287" name="Picture 6"/>
          <p:cNvPicPr>
            <a:picLocks noChangeAspect="1" noChangeArrowheads="1"/>
          </p:cNvPicPr>
          <p:nvPr/>
        </p:nvPicPr>
        <p:blipFill>
          <a:blip r:embed="rId5"/>
          <a:srcRect/>
          <a:stretch>
            <a:fillRect/>
          </a:stretch>
        </p:blipFill>
        <p:spPr bwMode="auto">
          <a:xfrm>
            <a:off x="4072875" y="4046592"/>
            <a:ext cx="2413000" cy="1663700"/>
          </a:xfrm>
          <a:prstGeom prst="rect">
            <a:avLst/>
          </a:prstGeom>
          <a:noFill/>
          <a:ln w="12700">
            <a:noFill/>
            <a:miter lim="800000"/>
            <a:headEnd/>
            <a:tailEnd/>
          </a:ln>
        </p:spPr>
      </p:pic>
      <p:sp>
        <p:nvSpPr>
          <p:cNvPr id="8" name="TextBox 7"/>
          <p:cNvSpPr txBox="1"/>
          <p:nvPr/>
        </p:nvSpPr>
        <p:spPr>
          <a:xfrm>
            <a:off x="0" y="4549676"/>
            <a:ext cx="6810168" cy="1200328"/>
          </a:xfrm>
          <a:prstGeom prst="rect">
            <a:avLst/>
          </a:prstGeom>
          <a:noFill/>
        </p:spPr>
        <p:txBody>
          <a:bodyPr wrap="square" rtlCol="0">
            <a:spAutoFit/>
          </a:bodyPr>
          <a:lstStyle/>
          <a:p>
            <a:r>
              <a:rPr lang="en-US" dirty="0" smtClean="0"/>
              <a:t>Apply what you</a:t>
            </a:r>
          </a:p>
          <a:p>
            <a:r>
              <a:rPr lang="en-US" dirty="0" smtClean="0"/>
              <a:t>already know – </a:t>
            </a:r>
            <a:r>
              <a:rPr lang="en-US" i="1" dirty="0" smtClean="0"/>
              <a:t>PPI</a:t>
            </a:r>
          </a:p>
          <a:p>
            <a:r>
              <a:rPr lang="en-US" i="1" dirty="0" smtClean="0"/>
              <a:t>Employment Version</a:t>
            </a:r>
            <a:endParaRPr lang="en-US" dirty="0" smtClean="0"/>
          </a:p>
        </p:txBody>
      </p:sp>
      <p:sp>
        <p:nvSpPr>
          <p:cNvPr id="2" name="Date Placeholder 1"/>
          <p:cNvSpPr>
            <a:spLocks noGrp="1"/>
          </p:cNvSpPr>
          <p:nvPr>
            <p:ph type="dt" sz="half" idx="10"/>
          </p:nvPr>
        </p:nvSpPr>
        <p:spPr/>
        <p:txBody>
          <a:bodyPr/>
          <a:lstStyle/>
          <a:p>
            <a:pPr>
              <a:defRPr/>
            </a:pPr>
            <a:fld id="{7B0F42C5-40B6-4A23-995B-EDD78E1E8898}" type="datetime1">
              <a:rPr lang="en-US" smtClean="0"/>
              <a:t>10/11/2014</a:t>
            </a:fld>
            <a:endParaRPr lang="en-US" dirty="0"/>
          </a:p>
        </p:txBody>
      </p:sp>
    </p:spTree>
    <p:extLst>
      <p:ext uri="{BB962C8B-B14F-4D97-AF65-F5344CB8AC3E}">
        <p14:creationId xmlns:p14="http://schemas.microsoft.com/office/powerpoint/2010/main" val="323990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85853"/>
          </a:xfrm>
        </p:spPr>
        <p:txBody>
          <a:bodyPr/>
          <a:lstStyle/>
          <a:p>
            <a:r>
              <a:rPr lang="en-US" sz="3200" b="1" dirty="0" smtClean="0"/>
              <a:t>Belief</a:t>
            </a:r>
            <a:endParaRPr lang="en-US" sz="3200" b="1" dirty="0"/>
          </a:p>
        </p:txBody>
      </p:sp>
      <p:sp>
        <p:nvSpPr>
          <p:cNvPr id="3" name="Content Placeholder 2"/>
          <p:cNvSpPr>
            <a:spLocks noGrp="1"/>
          </p:cNvSpPr>
          <p:nvPr>
            <p:ph idx="4294967295"/>
          </p:nvPr>
        </p:nvSpPr>
        <p:spPr>
          <a:xfrm>
            <a:off x="457200" y="1297277"/>
            <a:ext cx="8229600" cy="4833648"/>
          </a:xfrm>
          <a:prstGeom prst="rect">
            <a:avLst/>
          </a:prstGeom>
        </p:spPr>
        <p:txBody>
          <a:bodyPr/>
          <a:lstStyle/>
          <a:p>
            <a:r>
              <a:rPr lang="en-US" sz="2800" dirty="0" smtClean="0"/>
              <a:t>Work benefits individuals emotionally and socially</a:t>
            </a:r>
          </a:p>
          <a:p>
            <a:r>
              <a:rPr lang="en-US" sz="2800" dirty="0" smtClean="0"/>
              <a:t>Enables individuals to contribute to society and to their own well being</a:t>
            </a:r>
          </a:p>
          <a:p>
            <a:r>
              <a:rPr lang="en-US" sz="2800" dirty="0" smtClean="0"/>
              <a:t>Can be done without fear of losing social security or other benefits</a:t>
            </a:r>
          </a:p>
          <a:p>
            <a:r>
              <a:rPr lang="en-US" sz="2800" dirty="0" smtClean="0"/>
              <a:t>Adds meaning to life</a:t>
            </a:r>
          </a:p>
          <a:p>
            <a:endParaRPr lang="en-US" sz="2400" dirty="0"/>
          </a:p>
          <a:p>
            <a:r>
              <a:rPr lang="en-US" sz="2800" b="1" i="1" dirty="0" smtClean="0"/>
              <a:t>What is the best predictor of post-secondary work success</a:t>
            </a:r>
            <a:r>
              <a:rPr lang="en-US" sz="2400" b="1" i="1" dirty="0" smtClean="0"/>
              <a:t>?</a:t>
            </a:r>
          </a:p>
          <a:p>
            <a:endParaRPr lang="en-US" sz="2400" b="1" i="1" dirty="0"/>
          </a:p>
          <a:p>
            <a:endParaRPr lang="en-US" sz="2400" b="1" i="1" dirty="0"/>
          </a:p>
        </p:txBody>
      </p:sp>
      <p:sp>
        <p:nvSpPr>
          <p:cNvPr id="4" name="Date Placeholder 3"/>
          <p:cNvSpPr>
            <a:spLocks noGrp="1"/>
          </p:cNvSpPr>
          <p:nvPr>
            <p:ph type="dt" sz="half" idx="10"/>
          </p:nvPr>
        </p:nvSpPr>
        <p:spPr/>
        <p:txBody>
          <a:bodyPr/>
          <a:lstStyle/>
          <a:p>
            <a:pPr>
              <a:defRPr/>
            </a:pPr>
            <a:fld id="{C322AE56-49A1-4789-8D5E-D5DFE7688950}" type="datetime1">
              <a:rPr lang="en-US" smtClean="0"/>
              <a:t>10/11/2014</a:t>
            </a:fld>
            <a:endParaRPr lang="en-US" dirty="0"/>
          </a:p>
        </p:txBody>
      </p:sp>
      <p:sp>
        <p:nvSpPr>
          <p:cNvPr id="5" name="Slide Number Placeholder 4"/>
          <p:cNvSpPr>
            <a:spLocks noGrp="1"/>
          </p:cNvSpPr>
          <p:nvPr>
            <p:ph type="sldNum" sz="quarter" idx="12"/>
          </p:nvPr>
        </p:nvSpPr>
        <p:spPr/>
        <p:txBody>
          <a:bodyPr/>
          <a:lstStyle/>
          <a:p>
            <a:pPr>
              <a:defRPr/>
            </a:pPr>
            <a:fld id="{97AB86D2-04CC-734F-A13A-4E3E2FC5C13E}" type="slidenum">
              <a:rPr lang="en-US" smtClean="0"/>
              <a:pPr>
                <a:defRPr/>
              </a:pPr>
              <a:t>44</a:t>
            </a:fld>
            <a:endParaRPr lang="en-US" dirty="0"/>
          </a:p>
        </p:txBody>
      </p:sp>
      <p:pic>
        <p:nvPicPr>
          <p:cNvPr id="1026" name="Picture 2" descr="C:\Program Files (x86)\Microsoft Office\MEDIA\CAGCAT10\j022201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810000"/>
            <a:ext cx="890169" cy="89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9287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85" y="283399"/>
            <a:ext cx="7543800" cy="714388"/>
          </a:xfrm>
        </p:spPr>
        <p:txBody>
          <a:bodyPr>
            <a:normAutofit/>
          </a:bodyPr>
          <a:lstStyle/>
          <a:p>
            <a:r>
              <a:rPr lang="en-US" sz="3200" b="1" dirty="0" smtClean="0"/>
              <a:t>Employment Options</a:t>
            </a:r>
            <a:endParaRPr lang="en-US" sz="3200" b="1" dirty="0"/>
          </a:p>
        </p:txBody>
      </p:sp>
      <p:sp>
        <p:nvSpPr>
          <p:cNvPr id="3" name="Content Placeholder 2"/>
          <p:cNvSpPr>
            <a:spLocks noGrp="1"/>
          </p:cNvSpPr>
          <p:nvPr>
            <p:ph idx="4294967295"/>
          </p:nvPr>
        </p:nvSpPr>
        <p:spPr>
          <a:xfrm>
            <a:off x="457200" y="1523999"/>
            <a:ext cx="8229600" cy="4606925"/>
          </a:xfrm>
          <a:prstGeom prst="rect">
            <a:avLst/>
          </a:prstGeom>
        </p:spPr>
        <p:txBody>
          <a:bodyPr/>
          <a:lstStyle/>
          <a:p>
            <a:r>
              <a:rPr lang="en-US" sz="3200" dirty="0" smtClean="0"/>
              <a:t>Individual Competitive Employment</a:t>
            </a:r>
          </a:p>
          <a:p>
            <a:r>
              <a:rPr lang="en-US" sz="3200" dirty="0" smtClean="0"/>
              <a:t>Individual Supported Employment</a:t>
            </a:r>
          </a:p>
          <a:p>
            <a:r>
              <a:rPr lang="en-US" sz="3200" dirty="0" smtClean="0"/>
              <a:t>Group Supported Employment</a:t>
            </a:r>
          </a:p>
          <a:p>
            <a:r>
              <a:rPr lang="en-US" sz="3200" dirty="0" smtClean="0"/>
              <a:t>At Home or Community-Based Entrepreneurial Jobs</a:t>
            </a:r>
            <a:endParaRPr lang="en-US" sz="3200" dirty="0"/>
          </a:p>
        </p:txBody>
      </p:sp>
      <p:sp>
        <p:nvSpPr>
          <p:cNvPr id="4" name="Date Placeholder 3"/>
          <p:cNvSpPr>
            <a:spLocks noGrp="1"/>
          </p:cNvSpPr>
          <p:nvPr>
            <p:ph type="dt" sz="half" idx="10"/>
          </p:nvPr>
        </p:nvSpPr>
        <p:spPr/>
        <p:txBody>
          <a:bodyPr/>
          <a:lstStyle/>
          <a:p>
            <a:pPr>
              <a:defRPr/>
            </a:pPr>
            <a:fld id="{7D682760-DA08-4F04-B5A4-554C167602F6}" type="datetime1">
              <a:rPr lang="en-US" smtClean="0"/>
              <a:t>10/11/2014</a:t>
            </a:fld>
            <a:endParaRPr lang="en-US" dirty="0"/>
          </a:p>
        </p:txBody>
      </p:sp>
      <p:sp>
        <p:nvSpPr>
          <p:cNvPr id="5" name="Slide Number Placeholder 4"/>
          <p:cNvSpPr>
            <a:spLocks noGrp="1"/>
          </p:cNvSpPr>
          <p:nvPr>
            <p:ph type="sldNum" sz="quarter" idx="12"/>
          </p:nvPr>
        </p:nvSpPr>
        <p:spPr/>
        <p:txBody>
          <a:bodyPr/>
          <a:lstStyle/>
          <a:p>
            <a:pPr>
              <a:defRPr/>
            </a:pPr>
            <a:fld id="{97AB86D2-04CC-734F-A13A-4E3E2FC5C13E}" type="slidenum">
              <a:rPr lang="en-US" smtClean="0"/>
              <a:pPr>
                <a:defRPr/>
              </a:pPr>
              <a:t>45</a:t>
            </a:fld>
            <a:endParaRPr lang="en-US" dirty="0"/>
          </a:p>
        </p:txBody>
      </p:sp>
    </p:spTree>
    <p:extLst>
      <p:ext uri="{BB962C8B-B14F-4D97-AF65-F5344CB8AC3E}">
        <p14:creationId xmlns:p14="http://schemas.microsoft.com/office/powerpoint/2010/main" val="28210341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Career Development Stages</a:t>
            </a:r>
            <a:endParaRPr lang="en-US" sz="3200" b="1"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US" sz="3200" dirty="0" smtClean="0"/>
              <a:t>Awareness</a:t>
            </a:r>
          </a:p>
          <a:p>
            <a:r>
              <a:rPr lang="en-US" sz="3200" dirty="0" smtClean="0"/>
              <a:t>Exploration</a:t>
            </a:r>
          </a:p>
          <a:p>
            <a:r>
              <a:rPr lang="en-US" sz="3200" dirty="0" smtClean="0"/>
              <a:t>Preparation</a:t>
            </a:r>
          </a:p>
          <a:p>
            <a:r>
              <a:rPr lang="en-US" sz="3200" dirty="0" smtClean="0"/>
              <a:t>Assimilation</a:t>
            </a:r>
          </a:p>
          <a:p>
            <a:r>
              <a:rPr lang="en-US" sz="3200" dirty="0" smtClean="0"/>
              <a:t>Advancement</a:t>
            </a:r>
          </a:p>
          <a:p>
            <a:r>
              <a:rPr lang="en-US" sz="3200" dirty="0" smtClean="0"/>
              <a:t>Exiting</a:t>
            </a:r>
            <a:endParaRPr lang="en-US" sz="3200" dirty="0"/>
          </a:p>
        </p:txBody>
      </p:sp>
      <p:sp>
        <p:nvSpPr>
          <p:cNvPr id="4" name="Date Placeholder 3"/>
          <p:cNvSpPr>
            <a:spLocks noGrp="1"/>
          </p:cNvSpPr>
          <p:nvPr>
            <p:ph type="dt" sz="half" idx="10"/>
          </p:nvPr>
        </p:nvSpPr>
        <p:spPr/>
        <p:txBody>
          <a:bodyPr/>
          <a:lstStyle/>
          <a:p>
            <a:pPr>
              <a:defRPr/>
            </a:pPr>
            <a:fld id="{2C54FDE2-6E4A-409C-A990-6B503D0E67F1}" type="datetime1">
              <a:rPr lang="en-US" smtClean="0"/>
              <a:t>10/11/2014</a:t>
            </a:fld>
            <a:endParaRPr lang="en-US" dirty="0"/>
          </a:p>
        </p:txBody>
      </p:sp>
      <p:sp>
        <p:nvSpPr>
          <p:cNvPr id="5" name="Slide Number Placeholder 4"/>
          <p:cNvSpPr>
            <a:spLocks noGrp="1"/>
          </p:cNvSpPr>
          <p:nvPr>
            <p:ph type="sldNum" sz="quarter" idx="12"/>
          </p:nvPr>
        </p:nvSpPr>
        <p:spPr/>
        <p:txBody>
          <a:bodyPr/>
          <a:lstStyle/>
          <a:p>
            <a:pPr>
              <a:defRPr/>
            </a:pPr>
            <a:fld id="{97AB86D2-04CC-734F-A13A-4E3E2FC5C13E}" type="slidenum">
              <a:rPr lang="en-US" smtClean="0"/>
              <a:pPr>
                <a:defRPr/>
              </a:pPr>
              <a:t>46</a:t>
            </a:fld>
            <a:endParaRPr lang="en-US" dirty="0"/>
          </a:p>
        </p:txBody>
      </p:sp>
    </p:spTree>
    <p:extLst>
      <p:ext uri="{BB962C8B-B14F-4D97-AF65-F5344CB8AC3E}">
        <p14:creationId xmlns:p14="http://schemas.microsoft.com/office/powerpoint/2010/main" val="3159564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p>
            <a:fld id="{FC8A0A3E-0726-B946-9537-5D2939957FCA}" type="slidenum">
              <a:rPr lang="en-US" smtClean="0">
                <a:latin typeface="Arial" pitchFamily="-65" charset="0"/>
                <a:ea typeface="ＭＳ Ｐゴシック" pitchFamily="-65" charset="-128"/>
                <a:cs typeface="ＭＳ Ｐゴシック" pitchFamily="-65" charset="-128"/>
              </a:rPr>
              <a:pPr/>
              <a:t>47</a:t>
            </a:fld>
            <a:endParaRPr lang="en-US" dirty="0" smtClean="0">
              <a:latin typeface="Arial" pitchFamily="-65" charset="0"/>
              <a:ea typeface="ＭＳ Ｐゴシック" pitchFamily="-65" charset="-128"/>
              <a:cs typeface="ＭＳ Ｐゴシック" pitchFamily="-65" charset="-128"/>
            </a:endParaRPr>
          </a:p>
        </p:txBody>
      </p:sp>
      <p:sp>
        <p:nvSpPr>
          <p:cNvPr id="101379" name="Rectangle 2"/>
          <p:cNvSpPr>
            <a:spLocks noGrp="1" noChangeArrowheads="1"/>
          </p:cNvSpPr>
          <p:nvPr>
            <p:ph type="title"/>
          </p:nvPr>
        </p:nvSpPr>
        <p:spPr>
          <a:xfrm>
            <a:off x="457200" y="122238"/>
            <a:ext cx="7543800" cy="790937"/>
          </a:xfrm>
        </p:spPr>
        <p:txBody>
          <a:bodyPr/>
          <a:lstStyle/>
          <a:p>
            <a:pPr algn="ctr" eaLnBrk="1" hangingPunct="1"/>
            <a:r>
              <a:rPr lang="en-US" dirty="0" smtClean="0">
                <a:ea typeface="ＭＳ Ｐゴシック" pitchFamily="-65" charset="-128"/>
                <a:cs typeface="ＭＳ Ｐゴシック" pitchFamily="-65" charset="-128"/>
              </a:rPr>
              <a:t>Choice Making</a:t>
            </a:r>
            <a:endParaRPr lang="en-US" dirty="0">
              <a:ea typeface="ＭＳ Ｐゴシック" pitchFamily="-65" charset="-128"/>
              <a:cs typeface="ＭＳ Ｐゴシック" pitchFamily="-65" charset="-128"/>
            </a:endParaRPr>
          </a:p>
        </p:txBody>
      </p:sp>
      <p:sp>
        <p:nvSpPr>
          <p:cNvPr id="101380" name="Rectangle 3"/>
          <p:cNvSpPr>
            <a:spLocks noGrp="1" noChangeArrowheads="1"/>
          </p:cNvSpPr>
          <p:nvPr>
            <p:ph type="body" idx="4294967295"/>
          </p:nvPr>
        </p:nvSpPr>
        <p:spPr>
          <a:xfrm>
            <a:off x="303379" y="1086292"/>
            <a:ext cx="7772400" cy="4749634"/>
          </a:xfrm>
          <a:prstGeom prst="rect">
            <a:avLst/>
          </a:prstGeom>
        </p:spPr>
        <p:txBody>
          <a:bodyPr/>
          <a:lstStyle/>
          <a:p>
            <a:pPr eaLnBrk="1" hangingPunct="1"/>
            <a:r>
              <a:rPr lang="en-US" sz="2800" dirty="0" smtClean="0">
                <a:ea typeface="ＭＳ Ｐゴシック" pitchFamily="-65" charset="-128"/>
                <a:cs typeface="ＭＳ Ｐゴシック" pitchFamily="-65" charset="-128"/>
              </a:rPr>
              <a:t>Logical choice making occurs when chosen preferences match available jobs.</a:t>
            </a:r>
          </a:p>
          <a:p>
            <a:pPr eaLnBrk="1" hangingPunct="1"/>
            <a:r>
              <a:rPr lang="en-US" sz="2800" dirty="0" smtClean="0">
                <a:ea typeface="ＭＳ Ｐゴシック" pitchFamily="-65" charset="-128"/>
                <a:cs typeface="ＭＳ Ｐゴシック" pitchFamily="-65" charset="-128"/>
              </a:rPr>
              <a:t>Discrepancy </a:t>
            </a:r>
            <a:r>
              <a:rPr lang="en-US" sz="2800" dirty="0">
                <a:ea typeface="ＭＳ Ｐゴシック" pitchFamily="-65" charset="-128"/>
                <a:cs typeface="ＭＳ Ｐゴシック" pitchFamily="-65" charset="-128"/>
              </a:rPr>
              <a:t>problems occur when</a:t>
            </a:r>
          </a:p>
          <a:p>
            <a:pPr lvl="1" eaLnBrk="1" hangingPunct="1"/>
            <a:r>
              <a:rPr lang="en-US" sz="2400" dirty="0"/>
              <a:t>Chosen job, task, and characteristics do not match specific jobs</a:t>
            </a:r>
          </a:p>
          <a:p>
            <a:pPr eaLnBrk="1" hangingPunct="1"/>
            <a:r>
              <a:rPr lang="en-US" sz="2800" dirty="0">
                <a:ea typeface="ＭＳ Ｐゴシック" pitchFamily="-65" charset="-128"/>
                <a:cs typeface="ＭＳ Ｐゴシック" pitchFamily="-65" charset="-128"/>
              </a:rPr>
              <a:t>Discrepancy problems diminish when job site characteristics match </a:t>
            </a:r>
            <a:r>
              <a:rPr lang="en-US" sz="2800" dirty="0" smtClean="0">
                <a:ea typeface="ＭＳ Ｐゴシック" pitchFamily="-65" charset="-128"/>
                <a:cs typeface="ＭＳ Ｐゴシック" pitchFamily="-65" charset="-128"/>
              </a:rPr>
              <a:t>preferences</a:t>
            </a:r>
          </a:p>
          <a:p>
            <a:pPr eaLnBrk="1" hangingPunct="1"/>
            <a:r>
              <a:rPr lang="en-US" sz="2800" dirty="0" smtClean="0">
                <a:ea typeface="ＭＳ Ｐゴシック" pitchFamily="-65" charset="-128"/>
                <a:cs typeface="ＭＳ Ｐゴシック" pitchFamily="-65" charset="-128"/>
              </a:rPr>
              <a:t>Task is to provide ample opportunities for students to determine matches and non-matches.</a:t>
            </a:r>
            <a:endParaRPr lang="en-US" sz="2800" dirty="0">
              <a:ea typeface="ＭＳ Ｐゴシック" pitchFamily="-65" charset="-128"/>
              <a:cs typeface="ＭＳ Ｐゴシック" pitchFamily="-65" charset="-128"/>
            </a:endParaRPr>
          </a:p>
        </p:txBody>
      </p:sp>
      <p:sp>
        <p:nvSpPr>
          <p:cNvPr id="2" name="Date Placeholder 1"/>
          <p:cNvSpPr>
            <a:spLocks noGrp="1"/>
          </p:cNvSpPr>
          <p:nvPr>
            <p:ph type="dt" sz="half" idx="10"/>
          </p:nvPr>
        </p:nvSpPr>
        <p:spPr/>
        <p:txBody>
          <a:bodyPr/>
          <a:lstStyle/>
          <a:p>
            <a:pPr>
              <a:defRPr/>
            </a:pPr>
            <a:fld id="{DFEE6E2D-0CB0-4051-9B1B-FEB80DDF14ED}" type="datetime1">
              <a:rPr lang="en-US" smtClean="0"/>
              <a:t>10/11/2014</a:t>
            </a:fld>
            <a:endParaRPr lang="en-US" dirty="0"/>
          </a:p>
        </p:txBody>
      </p:sp>
    </p:spTree>
    <p:extLst>
      <p:ext uri="{BB962C8B-B14F-4D97-AF65-F5344CB8AC3E}">
        <p14:creationId xmlns:p14="http://schemas.microsoft.com/office/powerpoint/2010/main" val="3033350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41EF98BC-A616-8E4C-B918-0A9A0C71DE42}" type="slidenum">
              <a:rPr lang="en-US" smtClean="0">
                <a:latin typeface="Arial" pitchFamily="-65" charset="0"/>
                <a:ea typeface="ＭＳ Ｐゴシック" pitchFamily="-65" charset="-128"/>
                <a:cs typeface="ＭＳ Ｐゴシック" pitchFamily="-65" charset="-128"/>
              </a:rPr>
              <a:pPr/>
              <a:t>48</a:t>
            </a:fld>
            <a:endParaRPr lang="en-US" dirty="0" smtClean="0">
              <a:latin typeface="Arial" pitchFamily="-65" charset="0"/>
              <a:ea typeface="ＭＳ Ｐゴシック" pitchFamily="-65" charset="-128"/>
              <a:cs typeface="ＭＳ Ｐゴシック" pitchFamily="-65" charset="-128"/>
            </a:endParaRPr>
          </a:p>
        </p:txBody>
      </p:sp>
      <p:sp>
        <p:nvSpPr>
          <p:cNvPr id="61443" name="Rectangle 1026"/>
          <p:cNvSpPr>
            <a:spLocks noGrp="1" noChangeArrowheads="1"/>
          </p:cNvSpPr>
          <p:nvPr>
            <p:ph type="title"/>
          </p:nvPr>
        </p:nvSpPr>
        <p:spPr>
          <a:xfrm>
            <a:off x="136437" y="122238"/>
            <a:ext cx="8018383" cy="998452"/>
          </a:xfrm>
        </p:spPr>
        <p:txBody>
          <a:bodyPr>
            <a:normAutofit fontScale="90000"/>
          </a:bodyPr>
          <a:lstStyle/>
          <a:p>
            <a:pPr eaLnBrk="1" hangingPunct="1"/>
            <a:r>
              <a:rPr lang="en-US" sz="3200" b="1" dirty="0" smtClean="0">
                <a:ea typeface="ＭＳ Ｐゴシック" pitchFamily="-65" charset="-128"/>
                <a:cs typeface="ＭＳ Ｐゴシック" pitchFamily="-65" charset="-128"/>
              </a:rPr>
              <a:t>Functional Vocational Assessments – Some Examples</a:t>
            </a:r>
            <a:endParaRPr lang="en-US" sz="3200" b="1" dirty="0">
              <a:ea typeface="ＭＳ Ｐゴシック" pitchFamily="-65" charset="-128"/>
              <a:cs typeface="ＭＳ Ｐゴシック" pitchFamily="-65" charset="-128"/>
            </a:endParaRPr>
          </a:p>
        </p:txBody>
      </p:sp>
      <p:sp>
        <p:nvSpPr>
          <p:cNvPr id="61444" name="Rectangle 1027"/>
          <p:cNvSpPr>
            <a:spLocks noGrp="1" noChangeArrowheads="1"/>
          </p:cNvSpPr>
          <p:nvPr>
            <p:ph type="body" idx="4294967295"/>
          </p:nvPr>
        </p:nvSpPr>
        <p:spPr>
          <a:xfrm>
            <a:off x="323153" y="1219200"/>
            <a:ext cx="7772400" cy="5417113"/>
          </a:xfrm>
          <a:prstGeom prst="rect">
            <a:avLst/>
          </a:prstGeom>
        </p:spPr>
        <p:txBody>
          <a:bodyPr/>
          <a:lstStyle/>
          <a:p>
            <a:pPr eaLnBrk="1" hangingPunct="1">
              <a:lnSpc>
                <a:spcPct val="90000"/>
              </a:lnSpc>
            </a:pPr>
            <a:r>
              <a:rPr lang="en-US" sz="2800" dirty="0">
                <a:ea typeface="ＭＳ Ｐゴシック" pitchFamily="-65" charset="-128"/>
                <a:cs typeface="ＭＳ Ｐゴシック" pitchFamily="-65" charset="-128"/>
              </a:rPr>
              <a:t>Personal Preference Indicators (PPI)</a:t>
            </a:r>
          </a:p>
          <a:p>
            <a:pPr lvl="1" eaLnBrk="1" hangingPunct="1">
              <a:lnSpc>
                <a:spcPct val="90000"/>
              </a:lnSpc>
            </a:pPr>
            <a:r>
              <a:rPr lang="en-US" sz="2400" dirty="0">
                <a:ea typeface="ＭＳ Ｐゴシック" pitchFamily="-65" charset="-128"/>
                <a:cs typeface="ＭＳ Ｐゴシック" pitchFamily="-65" charset="-128"/>
              </a:rPr>
              <a:t>Adult Living and Employment Versions</a:t>
            </a:r>
          </a:p>
          <a:p>
            <a:pPr eaLnBrk="1" hangingPunct="1">
              <a:lnSpc>
                <a:spcPct val="90000"/>
              </a:lnSpc>
            </a:pPr>
            <a:r>
              <a:rPr lang="en-US" sz="2800" dirty="0" smtClean="0">
                <a:ea typeface="ＭＳ Ｐゴシック" pitchFamily="-65" charset="-128"/>
                <a:cs typeface="ＭＳ Ｐゴシック" pitchFamily="-65" charset="-128"/>
              </a:rPr>
              <a:t>Choose and Take Action Vocational Assessment Software</a:t>
            </a:r>
          </a:p>
          <a:p>
            <a:pPr eaLnBrk="1" hangingPunct="1">
              <a:lnSpc>
                <a:spcPct val="90000"/>
              </a:lnSpc>
            </a:pPr>
            <a:r>
              <a:rPr lang="en-US" sz="2800" dirty="0" smtClean="0">
                <a:ea typeface="ＭＳ Ｐゴシック" pitchFamily="-65" charset="-128"/>
                <a:cs typeface="ＭＳ Ｐゴシック" pitchFamily="-65" charset="-128"/>
              </a:rPr>
              <a:t>Community Situational Assessments</a:t>
            </a:r>
          </a:p>
          <a:p>
            <a:pPr eaLnBrk="1" hangingPunct="1">
              <a:lnSpc>
                <a:spcPct val="90000"/>
              </a:lnSpc>
            </a:pPr>
            <a:r>
              <a:rPr lang="en-US" sz="2800" dirty="0" smtClean="0">
                <a:ea typeface="ＭＳ Ｐゴシック" pitchFamily="-65" charset="-128"/>
                <a:cs typeface="ＭＳ Ｐゴシック" pitchFamily="-65" charset="-128"/>
              </a:rPr>
              <a:t>Choice Making</a:t>
            </a:r>
          </a:p>
          <a:p>
            <a:pPr eaLnBrk="1" hangingPunct="1">
              <a:lnSpc>
                <a:spcPct val="90000"/>
              </a:lnSpc>
            </a:pPr>
            <a:r>
              <a:rPr lang="en-US" sz="2800" dirty="0" smtClean="0">
                <a:ea typeface="ＭＳ Ｐゴシック" pitchFamily="-65" charset="-128"/>
                <a:cs typeface="ＭＳ Ｐゴシック" pitchFamily="-65" charset="-128"/>
              </a:rPr>
              <a:t>Pictures / Reading </a:t>
            </a:r>
          </a:p>
          <a:p>
            <a:pPr eaLnBrk="1" hangingPunct="1">
              <a:lnSpc>
                <a:spcPct val="90000"/>
              </a:lnSpc>
            </a:pPr>
            <a:r>
              <a:rPr lang="en-US" sz="2800" dirty="0" smtClean="0">
                <a:ea typeface="ＭＳ Ｐゴシック" pitchFamily="-65" charset="-128"/>
                <a:cs typeface="ＭＳ Ｐゴシック" pitchFamily="-65" charset="-128"/>
              </a:rPr>
              <a:t>Videos/Career Clusters</a:t>
            </a:r>
          </a:p>
          <a:p>
            <a:pPr eaLnBrk="1" hangingPunct="1">
              <a:lnSpc>
                <a:spcPct val="90000"/>
              </a:lnSpc>
            </a:pPr>
            <a:r>
              <a:rPr lang="en-US" sz="4000" i="1" dirty="0" smtClean="0">
                <a:ea typeface="ＭＳ Ｐゴシック" pitchFamily="-65" charset="-128"/>
                <a:cs typeface="ＭＳ Ｐゴシック" pitchFamily="-65" charset="-128"/>
              </a:rPr>
              <a:t>We’ll show examples if there is time!</a:t>
            </a:r>
          </a:p>
          <a:p>
            <a:pPr lvl="1" eaLnBrk="1" hangingPunct="1">
              <a:lnSpc>
                <a:spcPct val="90000"/>
              </a:lnSpc>
            </a:pPr>
            <a:endParaRPr lang="en-US" sz="2800" dirty="0">
              <a:solidFill>
                <a:srgbClr val="158210"/>
              </a:solidFill>
              <a:ea typeface="ＭＳ Ｐゴシック" pitchFamily="-65" charset="-128"/>
              <a:cs typeface="ＭＳ Ｐゴシック" pitchFamily="-65" charset="-128"/>
            </a:endParaRPr>
          </a:p>
        </p:txBody>
      </p:sp>
      <p:sp>
        <p:nvSpPr>
          <p:cNvPr id="2" name="Date Placeholder 1"/>
          <p:cNvSpPr>
            <a:spLocks noGrp="1"/>
          </p:cNvSpPr>
          <p:nvPr>
            <p:ph type="dt" sz="half" idx="10"/>
          </p:nvPr>
        </p:nvSpPr>
        <p:spPr/>
        <p:txBody>
          <a:bodyPr/>
          <a:lstStyle/>
          <a:p>
            <a:pPr>
              <a:defRPr/>
            </a:pPr>
            <a:fld id="{1495E670-F3E7-4089-B6D6-56BBE99D622D}" type="datetime1">
              <a:rPr lang="en-US" smtClean="0"/>
              <a:t>10/11/2014</a:t>
            </a:fld>
            <a:endParaRPr lang="en-US" dirty="0"/>
          </a:p>
        </p:txBody>
      </p:sp>
    </p:spTree>
    <p:extLst>
      <p:ext uri="{BB962C8B-B14F-4D97-AF65-F5344CB8AC3E}">
        <p14:creationId xmlns:p14="http://schemas.microsoft.com/office/powerpoint/2010/main" val="36713879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based skills assessment</a:t>
            </a:r>
            <a:endParaRPr lang="en-US" dirty="0"/>
          </a:p>
        </p:txBody>
      </p:sp>
      <p:sp>
        <p:nvSpPr>
          <p:cNvPr id="3" name="Date Placeholder 2"/>
          <p:cNvSpPr>
            <a:spLocks noGrp="1"/>
          </p:cNvSpPr>
          <p:nvPr>
            <p:ph type="dt" sz="half" idx="10"/>
          </p:nvPr>
        </p:nvSpPr>
        <p:spPr/>
        <p:txBody>
          <a:bodyPr/>
          <a:lstStyle/>
          <a:p>
            <a:fld id="{E0C97A52-8629-4D60-9233-7ECCD0550C6F}" type="datetime1">
              <a:rPr lang="en-US" smtClean="0"/>
              <a:t>10/11/2014</a:t>
            </a:fld>
            <a:endParaRPr lang="en-US"/>
          </a:p>
        </p:txBody>
      </p:sp>
      <p:sp>
        <p:nvSpPr>
          <p:cNvPr id="4" name="Slide Number Placeholder 3"/>
          <p:cNvSpPr>
            <a:spLocks noGrp="1"/>
          </p:cNvSpPr>
          <p:nvPr>
            <p:ph type="sldNum" sz="quarter" idx="12"/>
          </p:nvPr>
        </p:nvSpPr>
        <p:spPr/>
        <p:txBody>
          <a:bodyPr/>
          <a:lstStyle/>
          <a:p>
            <a:fld id="{1A826A1E-C3C7-424F-B9CE-090FACFBFE0E}" type="slidenum">
              <a:rPr lang="en-US" smtClean="0"/>
              <a:t>49</a:t>
            </a:fld>
            <a:endParaRPr lang="en-US"/>
          </a:p>
        </p:txBody>
      </p:sp>
      <p:sp>
        <p:nvSpPr>
          <p:cNvPr id="5" name="Content Placeholder 4"/>
          <p:cNvSpPr>
            <a:spLocks noGrp="1"/>
          </p:cNvSpPr>
          <p:nvPr>
            <p:ph sz="quarter" idx="13"/>
          </p:nvPr>
        </p:nvSpPr>
        <p:spPr/>
        <p:txBody>
          <a:bodyPr/>
          <a:lstStyle/>
          <a:p>
            <a:r>
              <a:rPr lang="en-US" dirty="0">
                <a:hlinkClick r:id="rId2"/>
              </a:rPr>
              <a:t>http://</a:t>
            </a:r>
            <a:r>
              <a:rPr lang="en-US" dirty="0" smtClean="0">
                <a:hlinkClick r:id="rId2"/>
              </a:rPr>
              <a:t>www.autismspeaks.org/family-services/community-based-skills-assessment</a:t>
            </a:r>
            <a:endParaRPr lang="en-US" dirty="0" smtClean="0"/>
          </a:p>
          <a:p>
            <a:r>
              <a:rPr lang="en-US" dirty="0" smtClean="0"/>
              <a:t>(link to assessment and instructions)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2881313"/>
            <a:ext cx="270510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8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lstStyle/>
          <a:p>
            <a:r>
              <a:rPr lang="en-US" dirty="0" smtClean="0"/>
              <a:t>Handouts	</a:t>
            </a:r>
            <a:endParaRPr lang="en-US" dirty="0"/>
          </a:p>
        </p:txBody>
      </p:sp>
      <p:sp>
        <p:nvSpPr>
          <p:cNvPr id="3" name="Content Placeholder 2"/>
          <p:cNvSpPr>
            <a:spLocks noGrp="1"/>
          </p:cNvSpPr>
          <p:nvPr>
            <p:ph sz="quarter" idx="13"/>
          </p:nvPr>
        </p:nvSpPr>
        <p:spPr>
          <a:xfrm>
            <a:off x="609600" y="914400"/>
            <a:ext cx="7924800" cy="5334000"/>
          </a:xfrm>
        </p:spPr>
        <p:txBody>
          <a:bodyPr>
            <a:noAutofit/>
          </a:bodyPr>
          <a:lstStyle/>
          <a:p>
            <a:r>
              <a:rPr lang="en-US" sz="2400" dirty="0" smtClean="0"/>
              <a:t>Case/story</a:t>
            </a:r>
          </a:p>
          <a:p>
            <a:r>
              <a:rPr lang="en-US" sz="2400" dirty="0" smtClean="0"/>
              <a:t>Resources – many of which are FREE!</a:t>
            </a:r>
          </a:p>
          <a:p>
            <a:pPr lvl="1"/>
            <a:r>
              <a:rPr lang="en-US" sz="2400" dirty="0" smtClean="0"/>
              <a:t>Transition Assessment Websites</a:t>
            </a:r>
          </a:p>
          <a:p>
            <a:pPr lvl="1"/>
            <a:r>
              <a:rPr lang="en-US" sz="2400" dirty="0" smtClean="0"/>
              <a:t>Timeline for Implementing Transition Assessments</a:t>
            </a:r>
          </a:p>
          <a:p>
            <a:pPr lvl="1"/>
            <a:r>
              <a:rPr lang="en-US" sz="2400" dirty="0" smtClean="0"/>
              <a:t>Supports for College Students with ASD</a:t>
            </a:r>
          </a:p>
          <a:p>
            <a:pPr lvl="1"/>
            <a:r>
              <a:rPr lang="en-US" sz="2400" dirty="0" smtClean="0"/>
              <a:t>Community-Based Skills Assessment</a:t>
            </a:r>
          </a:p>
          <a:p>
            <a:pPr lvl="1"/>
            <a:r>
              <a:rPr lang="en-US" sz="2400" dirty="0" smtClean="0"/>
              <a:t>Independent Living, Career, and Self-determination Assessments/programs</a:t>
            </a:r>
          </a:p>
          <a:p>
            <a:r>
              <a:rPr lang="en-US" sz="2400" dirty="0" smtClean="0"/>
              <a:t>Examples </a:t>
            </a:r>
          </a:p>
          <a:p>
            <a:pPr lvl="1"/>
            <a:r>
              <a:rPr lang="en-US" sz="2400" dirty="0" smtClean="0"/>
              <a:t>OSDE Memo – Secondary Transition Planning for Young Adults with Significant Disabilities (2008) – age update</a:t>
            </a:r>
            <a:endParaRPr lang="en-US" sz="2400" dirty="0"/>
          </a:p>
        </p:txBody>
      </p:sp>
      <p:sp>
        <p:nvSpPr>
          <p:cNvPr id="4" name="Date Placeholder 3"/>
          <p:cNvSpPr>
            <a:spLocks noGrp="1"/>
          </p:cNvSpPr>
          <p:nvPr>
            <p:ph type="dt" sz="half" idx="10"/>
          </p:nvPr>
        </p:nvSpPr>
        <p:spPr/>
        <p:txBody>
          <a:bodyPr/>
          <a:lstStyle/>
          <a:p>
            <a:fld id="{0392BC12-8554-4940-B347-037D7332EB0A}" type="datetime1">
              <a:rPr lang="en-US" smtClean="0"/>
              <a:t>10/11/2014</a:t>
            </a:fld>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5</a:t>
            </a:fld>
            <a:endParaRPr lang="en-US"/>
          </a:p>
        </p:txBody>
      </p:sp>
    </p:spTree>
    <p:extLst>
      <p:ext uri="{BB962C8B-B14F-4D97-AF65-F5344CB8AC3E}">
        <p14:creationId xmlns:p14="http://schemas.microsoft.com/office/powerpoint/2010/main" val="17383239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9"/>
          <p:cNvSpPr>
            <a:spLocks noGrp="1" noChangeArrowheads="1"/>
          </p:cNvSpPr>
          <p:nvPr>
            <p:ph type="sldNum" sz="quarter" idx="12"/>
          </p:nvPr>
        </p:nvSpPr>
        <p:spPr>
          <a:noFill/>
        </p:spPr>
        <p:txBody>
          <a:bodyPr/>
          <a:lstStyle/>
          <a:p>
            <a:fld id="{5F9AFAA3-851F-8748-94B2-DD9047772A83}" type="slidenum">
              <a:rPr lang="en-US">
                <a:latin typeface="Arial" pitchFamily="-65" charset="0"/>
                <a:ea typeface="ＭＳ Ｐゴシック" pitchFamily="-65" charset="-128"/>
                <a:cs typeface="ＭＳ Ｐゴシック" pitchFamily="-65" charset="-128"/>
              </a:rPr>
              <a:pPr/>
              <a:t>50</a:t>
            </a:fld>
            <a:endParaRPr lang="en-US" dirty="0">
              <a:latin typeface="Arial" pitchFamily="-65" charset="0"/>
              <a:ea typeface="ＭＳ Ｐゴシック" pitchFamily="-65" charset="-128"/>
              <a:cs typeface="ＭＳ Ｐゴシック" pitchFamily="-65" charset="-128"/>
            </a:endParaRPr>
          </a:p>
        </p:txBody>
      </p:sp>
      <p:sp>
        <p:nvSpPr>
          <p:cNvPr id="39939" name="Rectangle 1026"/>
          <p:cNvSpPr>
            <a:spLocks noGrp="1" noChangeArrowheads="1"/>
          </p:cNvSpPr>
          <p:nvPr>
            <p:ph type="ctrTitle"/>
          </p:nvPr>
        </p:nvSpPr>
        <p:spPr>
          <a:xfrm>
            <a:off x="914400" y="381000"/>
            <a:ext cx="5872163" cy="1066800"/>
          </a:xfrm>
        </p:spPr>
        <p:txBody>
          <a:bodyPr>
            <a:normAutofit/>
          </a:bodyPr>
          <a:lstStyle/>
          <a:p>
            <a:pPr algn="l" eaLnBrk="1" hangingPunct="1"/>
            <a:r>
              <a:rPr lang="en-US" b="1" dirty="0" smtClean="0">
                <a:ea typeface="ＭＳ Ｐゴシック" pitchFamily="-65" charset="-128"/>
                <a:cs typeface="ＭＳ Ｐゴシック" pitchFamily="-65" charset="-128"/>
              </a:rPr>
              <a:t>Self-Determination &amp; Self-Advocacy Assessments</a:t>
            </a:r>
            <a:endParaRPr lang="en-US" b="1" dirty="0">
              <a:ea typeface="ＭＳ Ｐゴシック" pitchFamily="-65" charset="-128"/>
              <a:cs typeface="ＭＳ Ｐゴシック" pitchFamily="-65" charset="-128"/>
            </a:endParaRPr>
          </a:p>
        </p:txBody>
      </p:sp>
      <p:sp>
        <p:nvSpPr>
          <p:cNvPr id="39940" name="Rectangle 1027"/>
          <p:cNvSpPr>
            <a:spLocks noGrp="1" noChangeArrowheads="1"/>
          </p:cNvSpPr>
          <p:nvPr>
            <p:ph type="subTitle" idx="1"/>
          </p:nvPr>
        </p:nvSpPr>
        <p:spPr>
          <a:xfrm>
            <a:off x="1676400" y="4343400"/>
            <a:ext cx="5943600" cy="1143000"/>
          </a:xfrm>
        </p:spPr>
        <p:txBody>
          <a:bodyPr>
            <a:normAutofit/>
          </a:bodyPr>
          <a:lstStyle/>
          <a:p>
            <a:pPr eaLnBrk="1" hangingPunct="1">
              <a:buFont typeface="Wingdings" pitchFamily="-65" charset="2"/>
              <a:buNone/>
            </a:pPr>
            <a:r>
              <a:rPr lang="en-US" sz="3200" b="1" dirty="0">
                <a:solidFill>
                  <a:schemeClr val="accent2"/>
                </a:solidFill>
                <a:ea typeface="ＭＳ Ｐゴシック" pitchFamily="-65" charset="-128"/>
                <a:cs typeface="ＭＳ Ｐゴシック" pitchFamily="-65" charset="-128"/>
              </a:rPr>
              <a:t>Part </a:t>
            </a:r>
            <a:r>
              <a:rPr lang="en-US" sz="3200" b="1" dirty="0" smtClean="0">
                <a:solidFill>
                  <a:schemeClr val="accent2"/>
                </a:solidFill>
                <a:ea typeface="ＭＳ Ｐゴシック" pitchFamily="-65" charset="-128"/>
                <a:cs typeface="ＭＳ Ｐゴシック" pitchFamily="-65" charset="-128"/>
              </a:rPr>
              <a:t>3 </a:t>
            </a:r>
            <a:r>
              <a:rPr lang="en-US" sz="3200" b="1" dirty="0">
                <a:solidFill>
                  <a:schemeClr val="accent2"/>
                </a:solidFill>
                <a:ea typeface="ＭＳ Ｐゴシック" pitchFamily="-65" charset="-128"/>
                <a:cs typeface="ＭＳ Ｐゴシック" pitchFamily="-65" charset="-128"/>
              </a:rPr>
              <a:t>of the</a:t>
            </a:r>
            <a:r>
              <a:rPr lang="en-US" sz="3200" b="1" dirty="0" smtClean="0">
                <a:solidFill>
                  <a:schemeClr val="accent2"/>
                </a:solidFill>
                <a:ea typeface="ＭＳ Ｐゴシック" pitchFamily="-65" charset="-128"/>
                <a:cs typeface="ＭＳ Ｐゴシック" pitchFamily="-65" charset="-128"/>
              </a:rPr>
              <a:t> 3-</a:t>
            </a:r>
            <a:r>
              <a:rPr lang="en-US" sz="3200" b="1" dirty="0">
                <a:solidFill>
                  <a:schemeClr val="accent2"/>
                </a:solidFill>
                <a:ea typeface="ＭＳ Ｐゴシック" pitchFamily="-65" charset="-128"/>
                <a:cs typeface="ＭＳ Ｐゴシック" pitchFamily="-65" charset="-128"/>
              </a:rPr>
              <a:t>Part Transition Assessment Model</a:t>
            </a:r>
          </a:p>
        </p:txBody>
      </p:sp>
      <p:sp>
        <p:nvSpPr>
          <p:cNvPr id="2" name="Date Placeholder 1"/>
          <p:cNvSpPr>
            <a:spLocks noGrp="1"/>
          </p:cNvSpPr>
          <p:nvPr>
            <p:ph type="dt" sz="half" idx="10"/>
          </p:nvPr>
        </p:nvSpPr>
        <p:spPr/>
        <p:txBody>
          <a:bodyPr/>
          <a:lstStyle/>
          <a:p>
            <a:pPr>
              <a:defRPr/>
            </a:pPr>
            <a:fld id="{D936C650-4699-4E58-8F88-97BB9EB91860}" type="datetime1">
              <a:rPr lang="en-US" smtClean="0"/>
              <a:t>10/11/2014</a:t>
            </a:fld>
            <a:endParaRPr lang="en-US" dirty="0"/>
          </a:p>
        </p:txBody>
      </p:sp>
      <p:pic>
        <p:nvPicPr>
          <p:cNvPr id="3075" name="Picture 3" descr="C:\Users\lsylvest\AppData\Local\Microsoft\Windows\Temporary Internet Files\Content.IE5\ES8VLGM1\MC9001976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447800"/>
            <a:ext cx="3622895" cy="23784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0371" y="5715000"/>
            <a:ext cx="4260333" cy="424732"/>
          </a:xfrm>
          <a:prstGeom prst="rect">
            <a:avLst/>
          </a:prstGeom>
        </p:spPr>
        <p:txBody>
          <a:bodyPr wrap="none">
            <a:spAutoFit/>
          </a:bodyPr>
          <a:lstStyle/>
          <a:p>
            <a:pPr>
              <a:lnSpc>
                <a:spcPct val="90000"/>
              </a:lnSpc>
            </a:pPr>
            <a:r>
              <a:rPr lang="en-US" sz="2400" i="1" dirty="0" smtClean="0">
                <a:ea typeface="ＭＳ Ｐゴシック" pitchFamily="-65" charset="-128"/>
                <a:cs typeface="ＭＳ Ｐゴシック" pitchFamily="-65" charset="-128"/>
              </a:rPr>
              <a:t>We’ll show examples if there is time!</a:t>
            </a:r>
          </a:p>
        </p:txBody>
      </p:sp>
    </p:spTree>
    <p:extLst>
      <p:ext uri="{BB962C8B-B14F-4D97-AF65-F5344CB8AC3E}">
        <p14:creationId xmlns:p14="http://schemas.microsoft.com/office/powerpoint/2010/main" val="23176416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sz="4800" b="1" dirty="0">
                <a:solidFill>
                  <a:srgbClr val="FFC000"/>
                </a:solidFill>
              </a:rPr>
              <a:t>Self-determination</a:t>
            </a:r>
          </a:p>
        </p:txBody>
      </p:sp>
      <p:sp>
        <p:nvSpPr>
          <p:cNvPr id="3" name="Content Placeholder 2"/>
          <p:cNvSpPr>
            <a:spLocks noGrp="1"/>
          </p:cNvSpPr>
          <p:nvPr>
            <p:ph idx="4294967295"/>
          </p:nvPr>
        </p:nvSpPr>
        <p:spPr>
          <a:xfrm>
            <a:off x="304800" y="990600"/>
            <a:ext cx="8382000" cy="5715000"/>
          </a:xfrm>
          <a:prstGeom prst="rect">
            <a:avLst/>
          </a:prstGeom>
        </p:spPr>
        <p:txBody>
          <a:bodyPr>
            <a:normAutofit fontScale="85000" lnSpcReduction="10000"/>
          </a:bodyPr>
          <a:lstStyle/>
          <a:p>
            <a:r>
              <a:rPr lang="en-US" sz="3000" dirty="0"/>
              <a:t>Self-Advocacy is under the umbrella of Self-Determination.</a:t>
            </a:r>
          </a:p>
          <a:p>
            <a:pPr lvl="1"/>
            <a:r>
              <a:rPr lang="en-US" sz="3000" dirty="0"/>
              <a:t>The right to decide for yourself—make your own </a:t>
            </a:r>
            <a:r>
              <a:rPr lang="en-US" sz="3000" dirty="0" smtClean="0"/>
              <a:t>decisions/Make </a:t>
            </a:r>
            <a:r>
              <a:rPr lang="en-US" sz="3000" dirty="0"/>
              <a:t>choices</a:t>
            </a:r>
          </a:p>
          <a:p>
            <a:pPr lvl="1"/>
            <a:r>
              <a:rPr lang="en-US" sz="3000" dirty="0"/>
              <a:t>Solve problems</a:t>
            </a:r>
          </a:p>
          <a:p>
            <a:pPr lvl="1"/>
            <a:r>
              <a:rPr lang="en-US" sz="3000" dirty="0"/>
              <a:t>Take control</a:t>
            </a:r>
          </a:p>
          <a:p>
            <a:r>
              <a:rPr lang="en-US" sz="3000" dirty="0"/>
              <a:t>Self-awareness, assertiveness, creativity, and pride, and self-advocacy skills</a:t>
            </a:r>
          </a:p>
          <a:p>
            <a:r>
              <a:rPr lang="en-US" sz="3000" dirty="0"/>
              <a:t>You must be able to set goals, evaluate options, make choices and then work to achieve your goals</a:t>
            </a:r>
            <a:r>
              <a:rPr lang="en-US" sz="3000" dirty="0" smtClean="0"/>
              <a:t>.</a:t>
            </a:r>
            <a:endParaRPr lang="en-US" sz="3000" dirty="0"/>
          </a:p>
          <a:p>
            <a:r>
              <a:rPr lang="en-US" sz="3000" dirty="0"/>
              <a:t>Self-determination tools can be found </a:t>
            </a:r>
            <a:r>
              <a:rPr lang="en-US" sz="3000" dirty="0" smtClean="0"/>
              <a:t>at: </a:t>
            </a:r>
            <a:endParaRPr lang="en-US" sz="3000" dirty="0"/>
          </a:p>
          <a:p>
            <a:r>
              <a:rPr lang="en-US" sz="3000" dirty="0">
                <a:hlinkClick r:id="rId2"/>
              </a:rPr>
              <a:t>http://www.ou.edu/content/education/centers-and-partnerships/zarrow/self-determination-assessment-tools.html</a:t>
            </a:r>
            <a:endParaRPr lang="en-US" sz="3000" dirty="0"/>
          </a:p>
          <a:p>
            <a:endParaRPr lang="en-US" dirty="0"/>
          </a:p>
          <a:p>
            <a:endParaRPr lang="en-US" dirty="0"/>
          </a:p>
        </p:txBody>
      </p:sp>
      <p:sp>
        <p:nvSpPr>
          <p:cNvPr id="4" name="Date Placeholder 3"/>
          <p:cNvSpPr>
            <a:spLocks noGrp="1"/>
          </p:cNvSpPr>
          <p:nvPr>
            <p:ph type="dt" sz="half" idx="10"/>
          </p:nvPr>
        </p:nvSpPr>
        <p:spPr/>
        <p:txBody>
          <a:bodyPr/>
          <a:lstStyle/>
          <a:p>
            <a:fld id="{B64FBC24-7D69-4F32-A3CB-81B57DF5E9C7}" type="datetime1">
              <a:rPr lang="en-US" smtClean="0"/>
              <a:t>10/11/2014</a:t>
            </a:fld>
            <a:endParaRPr lang="en-US" dirty="0"/>
          </a:p>
        </p:txBody>
      </p:sp>
      <p:sp>
        <p:nvSpPr>
          <p:cNvPr id="5" name="Slide Number Placeholder 4"/>
          <p:cNvSpPr>
            <a:spLocks noGrp="1"/>
          </p:cNvSpPr>
          <p:nvPr>
            <p:ph type="sldNum" sz="quarter" idx="12"/>
          </p:nvPr>
        </p:nvSpPr>
        <p:spPr/>
        <p:txBody>
          <a:bodyPr/>
          <a:lstStyle/>
          <a:p>
            <a:fld id="{1A826A1E-C3C7-424F-B9CE-090FACFBFE0E}" type="slidenum">
              <a:rPr lang="en-US" smtClean="0"/>
              <a:t>51</a:t>
            </a:fld>
            <a:endParaRPr lang="en-US"/>
          </a:p>
        </p:txBody>
      </p:sp>
    </p:spTree>
    <p:extLst>
      <p:ext uri="{BB962C8B-B14F-4D97-AF65-F5344CB8AC3E}">
        <p14:creationId xmlns:p14="http://schemas.microsoft.com/office/powerpoint/2010/main" val="18210452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FFC000"/>
                </a:solidFill>
              </a:rPr>
              <a:t>Learning to be a Self-Advocate</a:t>
            </a:r>
            <a:endParaRPr lang="en-US" sz="4000" b="1" dirty="0">
              <a:solidFill>
                <a:srgbClr val="FFC000"/>
              </a:solidFill>
            </a:endParaRPr>
          </a:p>
        </p:txBody>
      </p:sp>
      <p:sp>
        <p:nvSpPr>
          <p:cNvPr id="3" name="Content Placeholder 2"/>
          <p:cNvSpPr>
            <a:spLocks noGrp="1"/>
          </p:cNvSpPr>
          <p:nvPr>
            <p:ph idx="4294967295"/>
          </p:nvPr>
        </p:nvSpPr>
        <p:spPr>
          <a:xfrm>
            <a:off x="457200" y="1676400"/>
            <a:ext cx="8229600" cy="4953000"/>
          </a:xfrm>
          <a:prstGeom prst="rect">
            <a:avLst/>
          </a:prstGeom>
        </p:spPr>
        <p:txBody>
          <a:bodyPr>
            <a:normAutofit/>
          </a:bodyPr>
          <a:lstStyle/>
          <a:p>
            <a:r>
              <a:rPr lang="en-US" sz="2400" dirty="0" smtClean="0"/>
              <a:t>Provide opportunities for youth to make choices, starting in the elementary grades.</a:t>
            </a:r>
          </a:p>
          <a:p>
            <a:r>
              <a:rPr lang="en-US" altLang="en-US" sz="2400" dirty="0"/>
              <a:t>Promote active involvement in educational </a:t>
            </a:r>
            <a:r>
              <a:rPr lang="en-US" altLang="en-US" sz="2400" dirty="0" smtClean="0"/>
              <a:t>planning (student-led IEP) </a:t>
            </a:r>
            <a:r>
              <a:rPr lang="en-US" altLang="en-US" sz="2400" dirty="0"/>
              <a:t>and </a:t>
            </a:r>
            <a:r>
              <a:rPr lang="en-US" altLang="en-US" sz="2400" dirty="0" smtClean="0"/>
              <a:t>decision-making, especially Transition Planning.</a:t>
            </a:r>
          </a:p>
          <a:p>
            <a:r>
              <a:rPr lang="en-US" altLang="en-US" sz="2400" dirty="0" smtClean="0"/>
              <a:t>Promote Career Awareness.</a:t>
            </a:r>
          </a:p>
          <a:p>
            <a:r>
              <a:rPr lang="en-US" altLang="en-US" sz="2400" dirty="0" smtClean="0"/>
              <a:t>Choose a Vocational Goal (vocational evaluation).</a:t>
            </a:r>
          </a:p>
          <a:p>
            <a:r>
              <a:rPr lang="en-US" altLang="en-US" sz="2400" dirty="0" smtClean="0"/>
              <a:t>What will it take to reach your goal?</a:t>
            </a:r>
          </a:p>
          <a:p>
            <a:r>
              <a:rPr lang="en-US" altLang="en-US" sz="2400" dirty="0" smtClean="0"/>
              <a:t>Work towards achieving your goal.</a:t>
            </a:r>
          </a:p>
          <a:p>
            <a:r>
              <a:rPr lang="en-US" altLang="en-US" sz="2400" dirty="0" smtClean="0"/>
              <a:t>Know what you want and then go get it.</a:t>
            </a:r>
            <a:endParaRPr lang="en-US" altLang="en-US" sz="2400" dirty="0"/>
          </a:p>
          <a:p>
            <a:endParaRPr lang="en-US" dirty="0"/>
          </a:p>
        </p:txBody>
      </p:sp>
      <p:sp>
        <p:nvSpPr>
          <p:cNvPr id="4" name="Date Placeholder 3"/>
          <p:cNvSpPr>
            <a:spLocks noGrp="1"/>
          </p:cNvSpPr>
          <p:nvPr>
            <p:ph type="dt" sz="half" idx="10"/>
          </p:nvPr>
        </p:nvSpPr>
        <p:spPr/>
        <p:txBody>
          <a:bodyPr/>
          <a:lstStyle/>
          <a:p>
            <a:fld id="{82C98620-6448-4E51-90E1-6011BF9F486A}" type="datetime1">
              <a:rPr lang="en-US" smtClean="0"/>
              <a:t>10/11/2014</a:t>
            </a:fld>
            <a:endParaRPr lang="en-US" dirty="0"/>
          </a:p>
        </p:txBody>
      </p:sp>
      <p:sp>
        <p:nvSpPr>
          <p:cNvPr id="5" name="Slide Number Placeholder 4"/>
          <p:cNvSpPr>
            <a:spLocks noGrp="1"/>
          </p:cNvSpPr>
          <p:nvPr>
            <p:ph type="sldNum" sz="quarter" idx="12"/>
          </p:nvPr>
        </p:nvSpPr>
        <p:spPr/>
        <p:txBody>
          <a:bodyPr/>
          <a:lstStyle/>
          <a:p>
            <a:fld id="{1A826A1E-C3C7-424F-B9CE-090FACFBFE0E}" type="slidenum">
              <a:rPr lang="en-US" smtClean="0"/>
              <a:t>52</a:t>
            </a:fld>
            <a:endParaRPr lang="en-US"/>
          </a:p>
        </p:txBody>
      </p:sp>
    </p:spTree>
    <p:extLst>
      <p:ext uri="{BB962C8B-B14F-4D97-AF65-F5344CB8AC3E}">
        <p14:creationId xmlns:p14="http://schemas.microsoft.com/office/powerpoint/2010/main" val="17682807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a:spLocks noGrp="1"/>
          </p:cNvSpPr>
          <p:nvPr>
            <p:ph type="sldNum" sz="quarter" idx="12"/>
          </p:nvPr>
        </p:nvSpPr>
        <p:spPr>
          <a:noFill/>
        </p:spPr>
        <p:txBody>
          <a:bodyPr/>
          <a:lstStyle/>
          <a:p>
            <a:fld id="{A2D6E94E-94D5-5244-83A1-E99AD61AE272}" type="slidenum">
              <a:rPr lang="en-US" smtClean="0">
                <a:latin typeface="Arial" pitchFamily="-65" charset="0"/>
                <a:ea typeface="ＭＳ Ｐゴシック" pitchFamily="-65" charset="-128"/>
                <a:cs typeface="ＭＳ Ｐゴシック" pitchFamily="-65" charset="-128"/>
              </a:rPr>
              <a:pPr/>
              <a:t>53</a:t>
            </a:fld>
            <a:endParaRPr lang="en-US" dirty="0" smtClean="0">
              <a:latin typeface="Arial" pitchFamily="-65" charset="0"/>
              <a:ea typeface="ＭＳ Ｐゴシック" pitchFamily="-65" charset="-128"/>
              <a:cs typeface="ＭＳ Ｐゴシック" pitchFamily="-65" charset="-128"/>
            </a:endParaRPr>
          </a:p>
        </p:txBody>
      </p:sp>
      <p:sp>
        <p:nvSpPr>
          <p:cNvPr id="41988" name="Rectangle 2"/>
          <p:cNvSpPr>
            <a:spLocks noChangeArrowheads="1"/>
          </p:cNvSpPr>
          <p:nvPr/>
        </p:nvSpPr>
        <p:spPr bwMode="auto">
          <a:xfrm>
            <a:off x="715963" y="304800"/>
            <a:ext cx="7010400" cy="762000"/>
          </a:xfrm>
          <a:prstGeom prst="rect">
            <a:avLst/>
          </a:prstGeom>
          <a:noFill/>
          <a:ln w="9525">
            <a:noFill/>
            <a:miter lim="800000"/>
            <a:headEnd/>
            <a:tailEnd/>
          </a:ln>
        </p:spPr>
        <p:txBody>
          <a:bodyPr anchor="b">
            <a:prstTxWarp prst="textNoShape">
              <a:avLst/>
            </a:prstTxWarp>
          </a:bodyPr>
          <a:lstStyle/>
          <a:p>
            <a:pPr eaLnBrk="0" hangingPunct="0"/>
            <a:r>
              <a:rPr lang="en-US" sz="3600" b="1" dirty="0">
                <a:solidFill>
                  <a:schemeClr val="tx2"/>
                </a:solidFill>
                <a:latin typeface="Comic Sans MS" pitchFamily="-65" charset="0"/>
              </a:rPr>
              <a:t>Self-Determination Constructs</a:t>
            </a:r>
            <a:endParaRPr lang="en-US" dirty="0"/>
          </a:p>
        </p:txBody>
      </p:sp>
      <p:sp>
        <p:nvSpPr>
          <p:cNvPr id="403459" name="Rectangle 3"/>
          <p:cNvSpPr>
            <a:spLocks noChangeArrowheads="1"/>
          </p:cNvSpPr>
          <p:nvPr/>
        </p:nvSpPr>
        <p:spPr bwMode="auto">
          <a:xfrm>
            <a:off x="1066800" y="1371600"/>
            <a:ext cx="7315200" cy="4495800"/>
          </a:xfrm>
          <a:prstGeom prst="rect">
            <a:avLst/>
          </a:prstGeom>
          <a:noFill/>
          <a:ln w="9525">
            <a:noFill/>
            <a:miter lim="800000"/>
            <a:headEnd/>
            <a:tailEnd/>
          </a:ln>
        </p:spPr>
        <p:txBody>
          <a:bodyPr>
            <a:prstTxWarp prst="textNoShape">
              <a:avLst/>
            </a:prstTxWarp>
          </a:bodyPr>
          <a:lstStyle/>
          <a:p>
            <a:pPr eaLnBrk="0" hangingPunct="0"/>
            <a:r>
              <a:rPr lang="en-US" sz="3600" dirty="0">
                <a:latin typeface="Helvetica Neue Light" pitchFamily="-65" charset="0"/>
              </a:rPr>
              <a:t>• Self-awareness</a:t>
            </a:r>
          </a:p>
          <a:p>
            <a:pPr eaLnBrk="0" hangingPunct="0"/>
            <a:r>
              <a:rPr lang="en-US" sz="3600" dirty="0">
                <a:latin typeface="Helvetica Neue Light" pitchFamily="-65" charset="0"/>
              </a:rPr>
              <a:t>• Self-advocacy</a:t>
            </a:r>
          </a:p>
          <a:p>
            <a:pPr eaLnBrk="0" hangingPunct="0"/>
            <a:r>
              <a:rPr lang="en-US" sz="3600" dirty="0">
                <a:latin typeface="Helvetica Neue Light" pitchFamily="-65" charset="0"/>
              </a:rPr>
              <a:t>• Self-efficacy</a:t>
            </a:r>
          </a:p>
          <a:p>
            <a:pPr eaLnBrk="0" hangingPunct="0"/>
            <a:r>
              <a:rPr lang="en-US" sz="3600" dirty="0">
                <a:latin typeface="Helvetica Neue Light" pitchFamily="-65" charset="0"/>
              </a:rPr>
              <a:t>• Decision-making</a:t>
            </a:r>
          </a:p>
          <a:p>
            <a:pPr eaLnBrk="0" hangingPunct="0"/>
            <a:r>
              <a:rPr lang="en-US" sz="3600" dirty="0">
                <a:latin typeface="Helvetica Neue Light" pitchFamily="-65" charset="0"/>
              </a:rPr>
              <a:t>• Use of self-management 		strategies to attain plan</a:t>
            </a:r>
          </a:p>
          <a:p>
            <a:pPr eaLnBrk="0" hangingPunct="0"/>
            <a:r>
              <a:rPr lang="en-US" sz="3600" dirty="0">
                <a:latin typeface="Helvetica Neue Light" pitchFamily="-65" charset="0"/>
              </a:rPr>
              <a:t>• Self-evaluation</a:t>
            </a:r>
          </a:p>
          <a:p>
            <a:pPr eaLnBrk="0" hangingPunct="0"/>
            <a:r>
              <a:rPr lang="en-US" sz="3600" dirty="0">
                <a:latin typeface="Helvetica Neue Light" pitchFamily="-65" charset="0"/>
              </a:rPr>
              <a:t>• Adjustment</a:t>
            </a:r>
            <a:endParaRPr lang="en-US" dirty="0">
              <a:latin typeface="Comic Sans MS" pitchFamily="-65" charset="0"/>
            </a:endParaRPr>
          </a:p>
        </p:txBody>
      </p:sp>
      <p:graphicFrame>
        <p:nvGraphicFramePr>
          <p:cNvPr id="41986" name="Object 2"/>
          <p:cNvGraphicFramePr>
            <a:graphicFrameLocks noChangeAspect="1"/>
          </p:cNvGraphicFramePr>
          <p:nvPr/>
        </p:nvGraphicFramePr>
        <p:xfrm>
          <a:off x="4953000" y="990600"/>
          <a:ext cx="4038600" cy="2921000"/>
        </p:xfrm>
        <a:graphic>
          <a:graphicData uri="http://schemas.openxmlformats.org/presentationml/2006/ole">
            <mc:AlternateContent xmlns:mc="http://schemas.openxmlformats.org/markup-compatibility/2006">
              <mc:Choice xmlns:v="urn:schemas-microsoft-com:vml" Requires="v">
                <p:oleObj spid="_x0000_s2070" r:id="rId4" imgW="1554480" imgH="1124712" progId="">
                  <p:embed/>
                </p:oleObj>
              </mc:Choice>
              <mc:Fallback>
                <p:oleObj r:id="rId4" imgW="1554480" imgH="112471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990600"/>
                        <a:ext cx="4038600" cy="292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pPr>
              <a:defRPr/>
            </a:pPr>
            <a:fld id="{8EC42B8A-4EEC-4BAB-9E85-DBEB6D7B4ADE}" type="datetime1">
              <a:rPr lang="en-US" smtClean="0"/>
              <a:t>10/11/2014</a:t>
            </a:fld>
            <a:endParaRPr lang="en-US" dirty="0"/>
          </a:p>
        </p:txBody>
      </p:sp>
    </p:spTree>
    <p:extLst>
      <p:ext uri="{BB962C8B-B14F-4D97-AF65-F5344CB8AC3E}">
        <p14:creationId xmlns:p14="http://schemas.microsoft.com/office/powerpoint/2010/main" val="98818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 calcmode="lin" valueType="num">
                                      <p:cBhvr additive="base">
                                        <p:cTn id="7" dur="500" fill="hold"/>
                                        <p:tgtEl>
                                          <p:spTgt spid="4034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3459">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03459">
                                            <p:txEl>
                                              <p:pRg st="0" end="0"/>
                                            </p:txEl>
                                          </p:spTgt>
                                        </p:tgtEl>
                                        <p:attrNameLst>
                                          <p:attrName>ppt_c</p:attrName>
                                        </p:attrNameLst>
                                      </p:cBhvr>
                                      <p:to>
                                        <a:srgbClr val="7707CB"/>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03459">
                                            <p:txEl>
                                              <p:pRg st="1" end="1"/>
                                            </p:txEl>
                                          </p:spTgt>
                                        </p:tgtEl>
                                        <p:attrNameLst>
                                          <p:attrName>style.visibility</p:attrName>
                                        </p:attrNameLst>
                                      </p:cBhvr>
                                      <p:to>
                                        <p:strVal val="visible"/>
                                      </p:to>
                                    </p:set>
                                    <p:anim calcmode="lin" valueType="num">
                                      <p:cBhvr additive="base">
                                        <p:cTn id="13" dur="500" fill="hold"/>
                                        <p:tgtEl>
                                          <p:spTgt spid="4034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3459">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03459">
                                            <p:txEl>
                                              <p:pRg st="1" end="1"/>
                                            </p:txEl>
                                          </p:spTgt>
                                        </p:tgtEl>
                                        <p:attrNameLst>
                                          <p:attrName>ppt_c</p:attrName>
                                        </p:attrNameLst>
                                      </p:cBhvr>
                                      <p:to>
                                        <a:srgbClr val="7707CB"/>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403459">
                                            <p:txEl>
                                              <p:pRg st="2" end="2"/>
                                            </p:txEl>
                                          </p:spTgt>
                                        </p:tgtEl>
                                        <p:attrNameLst>
                                          <p:attrName>style.visibility</p:attrName>
                                        </p:attrNameLst>
                                      </p:cBhvr>
                                      <p:to>
                                        <p:strVal val="visible"/>
                                      </p:to>
                                    </p:set>
                                    <p:anim calcmode="lin" valueType="num">
                                      <p:cBhvr additive="base">
                                        <p:cTn id="19" dur="500" fill="hold"/>
                                        <p:tgtEl>
                                          <p:spTgt spid="4034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03459">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03459">
                                            <p:txEl>
                                              <p:pRg st="2" end="2"/>
                                            </p:txEl>
                                          </p:spTgt>
                                        </p:tgtEl>
                                        <p:attrNameLst>
                                          <p:attrName>ppt_c</p:attrName>
                                        </p:attrNameLst>
                                      </p:cBhvr>
                                      <p:to>
                                        <a:srgbClr val="7707CB"/>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403459">
                                            <p:txEl>
                                              <p:pRg st="3" end="3"/>
                                            </p:txEl>
                                          </p:spTgt>
                                        </p:tgtEl>
                                        <p:attrNameLst>
                                          <p:attrName>style.visibility</p:attrName>
                                        </p:attrNameLst>
                                      </p:cBhvr>
                                      <p:to>
                                        <p:strVal val="visible"/>
                                      </p:to>
                                    </p:set>
                                    <p:anim calcmode="lin" valueType="num">
                                      <p:cBhvr additive="base">
                                        <p:cTn id="25" dur="500" fill="hold"/>
                                        <p:tgtEl>
                                          <p:spTgt spid="40345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03459">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03459">
                                            <p:txEl>
                                              <p:pRg st="3" end="3"/>
                                            </p:txEl>
                                          </p:spTgt>
                                        </p:tgtEl>
                                        <p:attrNameLst>
                                          <p:attrName>ppt_c</p:attrName>
                                        </p:attrNameLst>
                                      </p:cBhvr>
                                      <p:to>
                                        <a:srgbClr val="7707CB"/>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403459">
                                            <p:txEl>
                                              <p:pRg st="4" end="4"/>
                                            </p:txEl>
                                          </p:spTgt>
                                        </p:tgtEl>
                                        <p:attrNameLst>
                                          <p:attrName>style.visibility</p:attrName>
                                        </p:attrNameLst>
                                      </p:cBhvr>
                                      <p:to>
                                        <p:strVal val="visible"/>
                                      </p:to>
                                    </p:set>
                                    <p:anim calcmode="lin" valueType="num">
                                      <p:cBhvr additive="base">
                                        <p:cTn id="31" dur="500" fill="hold"/>
                                        <p:tgtEl>
                                          <p:spTgt spid="40345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03459">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03459">
                                            <p:txEl>
                                              <p:pRg st="4" end="4"/>
                                            </p:txEl>
                                          </p:spTgt>
                                        </p:tgtEl>
                                        <p:attrNameLst>
                                          <p:attrName>ppt_c</p:attrName>
                                        </p:attrNameLst>
                                      </p:cBhvr>
                                      <p:to>
                                        <a:srgbClr val="7707CB"/>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403459">
                                            <p:txEl>
                                              <p:pRg st="5" end="5"/>
                                            </p:txEl>
                                          </p:spTgt>
                                        </p:tgtEl>
                                        <p:attrNameLst>
                                          <p:attrName>style.visibility</p:attrName>
                                        </p:attrNameLst>
                                      </p:cBhvr>
                                      <p:to>
                                        <p:strVal val="visible"/>
                                      </p:to>
                                    </p:set>
                                    <p:anim calcmode="lin" valueType="num">
                                      <p:cBhvr additive="base">
                                        <p:cTn id="37" dur="500" fill="hold"/>
                                        <p:tgtEl>
                                          <p:spTgt spid="40345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03459">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03459">
                                            <p:txEl>
                                              <p:pRg st="5" end="5"/>
                                            </p:txEl>
                                          </p:spTgt>
                                        </p:tgtEl>
                                        <p:attrNameLst>
                                          <p:attrName>ppt_c</p:attrName>
                                        </p:attrNameLst>
                                      </p:cBhvr>
                                      <p:to>
                                        <a:srgbClr val="7707CB"/>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403459">
                                            <p:txEl>
                                              <p:pRg st="6" end="6"/>
                                            </p:txEl>
                                          </p:spTgt>
                                        </p:tgtEl>
                                        <p:attrNameLst>
                                          <p:attrName>style.visibility</p:attrName>
                                        </p:attrNameLst>
                                      </p:cBhvr>
                                      <p:to>
                                        <p:strVal val="visible"/>
                                      </p:to>
                                    </p:set>
                                    <p:anim calcmode="lin" valueType="num">
                                      <p:cBhvr additive="base">
                                        <p:cTn id="43" dur="500" fill="hold"/>
                                        <p:tgtEl>
                                          <p:spTgt spid="40345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03459">
                                            <p:txEl>
                                              <p:pRg st="6" end="6"/>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03459">
                                            <p:txEl>
                                              <p:pRg st="6" end="6"/>
                                            </p:txEl>
                                          </p:spTgt>
                                        </p:tgtEl>
                                        <p:attrNameLst>
                                          <p:attrName>ppt_c</p:attrName>
                                        </p:attrNameLst>
                                      </p:cBhvr>
                                      <p:to>
                                        <a:srgbClr val="7707C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A208A819-BC01-8340-9982-61DD94FDE014}" type="slidenum">
              <a:rPr lang="en-US" smtClean="0">
                <a:latin typeface="Arial" pitchFamily="-65" charset="0"/>
                <a:ea typeface="ＭＳ Ｐゴシック" pitchFamily="-65" charset="-128"/>
                <a:cs typeface="ＭＳ Ｐゴシック" pitchFamily="-65" charset="-128"/>
              </a:rPr>
              <a:pPr/>
              <a:t>54</a:t>
            </a:fld>
            <a:endParaRPr lang="en-US" dirty="0" smtClean="0">
              <a:latin typeface="Arial" pitchFamily="-65" charset="0"/>
              <a:ea typeface="ＭＳ Ｐゴシック" pitchFamily="-65" charset="-128"/>
              <a:cs typeface="ＭＳ Ｐゴシック" pitchFamily="-65" charset="-128"/>
            </a:endParaRPr>
          </a:p>
        </p:txBody>
      </p:sp>
      <p:sp>
        <p:nvSpPr>
          <p:cNvPr id="44035" name="Rectangle 1026"/>
          <p:cNvSpPr>
            <a:spLocks noGrp="1" noChangeArrowheads="1"/>
          </p:cNvSpPr>
          <p:nvPr>
            <p:ph type="title"/>
          </p:nvPr>
        </p:nvSpPr>
        <p:spPr/>
        <p:txBody>
          <a:bodyPr/>
          <a:lstStyle/>
          <a:p>
            <a:pPr eaLnBrk="1" hangingPunct="1"/>
            <a:r>
              <a:rPr lang="en-US" sz="3600" b="1" dirty="0">
                <a:solidFill>
                  <a:srgbClr val="FFC000"/>
                </a:solidFill>
                <a:ea typeface="ＭＳ Ｐゴシック" pitchFamily="-65" charset="-128"/>
                <a:cs typeface="ＭＳ Ｐゴシック" pitchFamily="-65" charset="-128"/>
              </a:rPr>
              <a:t>Why SD Assessment?</a:t>
            </a:r>
          </a:p>
        </p:txBody>
      </p:sp>
      <p:sp>
        <p:nvSpPr>
          <p:cNvPr id="44036" name="Rectangle 1027"/>
          <p:cNvSpPr>
            <a:spLocks noGrp="1" noChangeArrowheads="1"/>
          </p:cNvSpPr>
          <p:nvPr>
            <p:ph type="body" idx="4294967295"/>
          </p:nvPr>
        </p:nvSpPr>
        <p:spPr>
          <a:xfrm>
            <a:off x="1143000" y="1600200"/>
            <a:ext cx="7772400" cy="4114800"/>
          </a:xfrm>
          <a:prstGeom prst="rect">
            <a:avLst/>
          </a:prstGeom>
        </p:spPr>
        <p:txBody>
          <a:bodyPr/>
          <a:lstStyle/>
          <a:p>
            <a:pPr eaLnBrk="1" hangingPunct="1"/>
            <a:r>
              <a:rPr lang="en-US" sz="2800" dirty="0">
                <a:ea typeface="ＭＳ Ｐゴシック" pitchFamily="-65" charset="-128"/>
                <a:cs typeface="ＭＳ Ｐゴシック" pitchFamily="-65" charset="-128"/>
              </a:rPr>
              <a:t>Improved postsecondary outcomes</a:t>
            </a:r>
          </a:p>
          <a:p>
            <a:pPr lvl="1" eaLnBrk="1" hangingPunct="1"/>
            <a:r>
              <a:rPr lang="en-US" sz="2800" dirty="0"/>
              <a:t>Goal setting during early adolescence</a:t>
            </a:r>
          </a:p>
          <a:p>
            <a:pPr lvl="1" eaLnBrk="1" hangingPunct="1"/>
            <a:r>
              <a:rPr lang="en-US" sz="2800" dirty="0"/>
              <a:t>Awareness of disability</a:t>
            </a:r>
          </a:p>
          <a:p>
            <a:pPr lvl="1" eaLnBrk="1" hangingPunct="1"/>
            <a:r>
              <a:rPr lang="en-US" sz="2800" dirty="0"/>
              <a:t>Goal attainment</a:t>
            </a:r>
          </a:p>
          <a:p>
            <a:pPr eaLnBrk="1" hangingPunct="1"/>
            <a:r>
              <a:rPr lang="en-US" sz="2800" dirty="0">
                <a:ea typeface="ＭＳ Ｐゴシック" pitchFamily="-65" charset="-128"/>
                <a:cs typeface="ＭＳ Ｐゴシック" pitchFamily="-65" charset="-128"/>
              </a:rPr>
              <a:t>Improved academic performance</a:t>
            </a:r>
          </a:p>
          <a:p>
            <a:pPr lvl="1" eaLnBrk="1" hangingPunct="1"/>
            <a:r>
              <a:rPr lang="en-US" sz="2800" dirty="0"/>
              <a:t>Limited studies so far</a:t>
            </a:r>
          </a:p>
        </p:txBody>
      </p:sp>
      <p:sp>
        <p:nvSpPr>
          <p:cNvPr id="2" name="Date Placeholder 1"/>
          <p:cNvSpPr>
            <a:spLocks noGrp="1"/>
          </p:cNvSpPr>
          <p:nvPr>
            <p:ph type="dt" sz="half" idx="10"/>
          </p:nvPr>
        </p:nvSpPr>
        <p:spPr/>
        <p:txBody>
          <a:bodyPr/>
          <a:lstStyle/>
          <a:p>
            <a:pPr>
              <a:defRPr/>
            </a:pPr>
            <a:fld id="{C1918DD0-1C8F-4C95-861E-2A80E9664A97}" type="datetime1">
              <a:rPr lang="en-US" smtClean="0"/>
              <a:t>10/11/2014</a:t>
            </a:fld>
            <a:endParaRPr lang="en-US" dirty="0"/>
          </a:p>
        </p:txBody>
      </p:sp>
    </p:spTree>
    <p:extLst>
      <p:ext uri="{BB962C8B-B14F-4D97-AF65-F5344CB8AC3E}">
        <p14:creationId xmlns:p14="http://schemas.microsoft.com/office/powerpoint/2010/main" val="26437026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2238"/>
            <a:ext cx="7543800" cy="1477962"/>
          </a:xfrm>
        </p:spPr>
        <p:txBody>
          <a:bodyPr>
            <a:normAutofit/>
          </a:bodyPr>
          <a:lstStyle/>
          <a:p>
            <a:r>
              <a:rPr lang="en-US" b="1" dirty="0" smtClean="0">
                <a:solidFill>
                  <a:srgbClr val="FFC000"/>
                </a:solidFill>
              </a:rPr>
              <a:t>Self –Determination Assessments – Here are a few</a:t>
            </a:r>
            <a:endParaRPr lang="en-US" b="1" dirty="0">
              <a:solidFill>
                <a:srgbClr val="FFC000"/>
              </a:solidFill>
            </a:endParaRPr>
          </a:p>
        </p:txBody>
      </p:sp>
      <p:sp>
        <p:nvSpPr>
          <p:cNvPr id="7" name="Content Placeholder 6"/>
          <p:cNvSpPr>
            <a:spLocks noGrp="1"/>
          </p:cNvSpPr>
          <p:nvPr>
            <p:ph idx="4294967295"/>
          </p:nvPr>
        </p:nvSpPr>
        <p:spPr>
          <a:xfrm>
            <a:off x="457200" y="2097571"/>
            <a:ext cx="8229600" cy="4033354"/>
          </a:xfrm>
          <a:prstGeom prst="rect">
            <a:avLst/>
          </a:prstGeom>
        </p:spPr>
        <p:txBody>
          <a:bodyPr>
            <a:normAutofit lnSpcReduction="10000"/>
          </a:bodyPr>
          <a:lstStyle/>
          <a:p>
            <a:r>
              <a:rPr lang="en-US" sz="2800" dirty="0" smtClean="0"/>
              <a:t>Guide to Assessing College Readiness</a:t>
            </a:r>
          </a:p>
          <a:p>
            <a:r>
              <a:rPr lang="en-US" sz="2800" dirty="0" smtClean="0"/>
              <a:t>AIR Self-Determination Assessment</a:t>
            </a:r>
          </a:p>
          <a:p>
            <a:pPr lvl="1"/>
            <a:r>
              <a:rPr lang="en-US" sz="2800" dirty="0" smtClean="0"/>
              <a:t>Student, Parent, Teacher Versions</a:t>
            </a:r>
          </a:p>
          <a:p>
            <a:r>
              <a:rPr lang="en-US" sz="2800" dirty="0" smtClean="0"/>
              <a:t>Self-Advocacy Checklists</a:t>
            </a:r>
          </a:p>
          <a:p>
            <a:pPr lvl="1"/>
            <a:r>
              <a:rPr lang="en-US" sz="2800" dirty="0" smtClean="0"/>
              <a:t>Student, Parent, Teacher Versions</a:t>
            </a:r>
          </a:p>
          <a:p>
            <a:r>
              <a:rPr lang="en-US" sz="2800" dirty="0" smtClean="0"/>
              <a:t>ARC Self-Determination Assessment</a:t>
            </a:r>
          </a:p>
          <a:p>
            <a:pPr lvl="1"/>
            <a:r>
              <a:rPr lang="en-US" sz="2800" dirty="0" smtClean="0"/>
              <a:t>Student Version</a:t>
            </a:r>
          </a:p>
        </p:txBody>
      </p:sp>
      <p:sp>
        <p:nvSpPr>
          <p:cNvPr id="4" name="Date Placeholder 3"/>
          <p:cNvSpPr>
            <a:spLocks noGrp="1"/>
          </p:cNvSpPr>
          <p:nvPr>
            <p:ph type="dt" sz="half" idx="10"/>
          </p:nvPr>
        </p:nvSpPr>
        <p:spPr/>
        <p:txBody>
          <a:bodyPr/>
          <a:lstStyle/>
          <a:p>
            <a:pPr>
              <a:defRPr/>
            </a:pPr>
            <a:fld id="{2B873D64-3443-4498-9B68-C21599384AB8}" type="datetime1">
              <a:rPr lang="en-US" smtClean="0"/>
              <a:t>10/11/2014</a:t>
            </a:fld>
            <a:endParaRPr lang="en-US" dirty="0"/>
          </a:p>
        </p:txBody>
      </p:sp>
      <p:sp>
        <p:nvSpPr>
          <p:cNvPr id="5" name="Slide Number Placeholder 4"/>
          <p:cNvSpPr>
            <a:spLocks noGrp="1"/>
          </p:cNvSpPr>
          <p:nvPr>
            <p:ph type="sldNum" sz="quarter" idx="12"/>
          </p:nvPr>
        </p:nvSpPr>
        <p:spPr/>
        <p:txBody>
          <a:bodyPr/>
          <a:lstStyle/>
          <a:p>
            <a:pPr>
              <a:defRPr/>
            </a:pPr>
            <a:fld id="{97AB86D2-04CC-734F-A13A-4E3E2FC5C13E}" type="slidenum">
              <a:rPr lang="en-US" smtClean="0"/>
              <a:pPr>
                <a:defRPr/>
              </a:pPr>
              <a:t>55</a:t>
            </a:fld>
            <a:endParaRPr lang="en-US" dirty="0"/>
          </a:p>
        </p:txBody>
      </p:sp>
    </p:spTree>
    <p:extLst>
      <p:ext uri="{BB962C8B-B14F-4D97-AF65-F5344CB8AC3E}">
        <p14:creationId xmlns:p14="http://schemas.microsoft.com/office/powerpoint/2010/main" val="189347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Autofit/>
          </a:bodyPr>
          <a:lstStyle/>
          <a:p>
            <a:r>
              <a:rPr lang="en-US" sz="3600" b="1" dirty="0" smtClean="0">
                <a:solidFill>
                  <a:schemeClr val="tx2"/>
                </a:solidFill>
              </a:rPr>
              <a:t>The Oklahoma Department of Rehabilitation Services (DRS)</a:t>
            </a:r>
            <a:endParaRPr lang="en-US" sz="3600" b="1" dirty="0">
              <a:solidFill>
                <a:schemeClr val="tx2"/>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981200"/>
            <a:ext cx="5746691" cy="2590800"/>
          </a:xfrm>
          <a:prstGeom prst="rect">
            <a:avLst/>
          </a:prstGeom>
        </p:spPr>
      </p:pic>
      <p:sp>
        <p:nvSpPr>
          <p:cNvPr id="4" name="Date Placeholder 3"/>
          <p:cNvSpPr>
            <a:spLocks noGrp="1"/>
          </p:cNvSpPr>
          <p:nvPr>
            <p:ph type="dt" sz="half" idx="10"/>
          </p:nvPr>
        </p:nvSpPr>
        <p:spPr/>
        <p:txBody>
          <a:bodyPr/>
          <a:lstStyle/>
          <a:p>
            <a:fld id="{122D4058-4A3A-4F6B-9F99-333C65FEFA1F}" type="datetime1">
              <a:rPr lang="en-US" smtClean="0"/>
              <a:t>10/11/2014</a:t>
            </a:fld>
            <a:endParaRPr lang="en-US" dirty="0"/>
          </a:p>
        </p:txBody>
      </p:sp>
      <p:sp>
        <p:nvSpPr>
          <p:cNvPr id="5" name="TextBox 4"/>
          <p:cNvSpPr txBox="1"/>
          <p:nvPr/>
        </p:nvSpPr>
        <p:spPr>
          <a:xfrm>
            <a:off x="3352800" y="5257800"/>
            <a:ext cx="2895600" cy="1200329"/>
          </a:xfrm>
          <a:prstGeom prst="rect">
            <a:avLst/>
          </a:prstGeom>
          <a:noFill/>
        </p:spPr>
        <p:txBody>
          <a:bodyPr wrap="square" rtlCol="0">
            <a:spAutoFit/>
          </a:bodyPr>
          <a:lstStyle/>
          <a:p>
            <a:r>
              <a:rPr lang="en-US" dirty="0" smtClean="0"/>
              <a:t>Thanks</a:t>
            </a:r>
            <a:r>
              <a:rPr lang="en-US" smtClean="0"/>
              <a:t>, Larry </a:t>
            </a:r>
            <a:r>
              <a:rPr lang="en-US" dirty="0" err="1"/>
              <a:t>Hartzell</a:t>
            </a:r>
            <a:r>
              <a:rPr lang="en-US" dirty="0"/>
              <a:t/>
            </a:r>
            <a:br>
              <a:rPr lang="en-US" dirty="0"/>
            </a:br>
            <a:r>
              <a:rPr lang="en-US" dirty="0"/>
              <a:t>405-635-2759</a:t>
            </a:r>
            <a:br>
              <a:rPr lang="en-US" dirty="0"/>
            </a:br>
            <a:r>
              <a:rPr lang="en-US" dirty="0">
                <a:hlinkClick r:id="rId3"/>
              </a:rPr>
              <a:t>lhartzell@okdrs.gov</a:t>
            </a:r>
            <a:endParaRPr lang="en-US" dirty="0"/>
          </a:p>
          <a:p>
            <a:endParaRPr lang="en-US" dirty="0"/>
          </a:p>
        </p:txBody>
      </p:sp>
    </p:spTree>
    <p:extLst>
      <p:ext uri="{BB962C8B-B14F-4D97-AF65-F5344CB8AC3E}">
        <p14:creationId xmlns:p14="http://schemas.microsoft.com/office/powerpoint/2010/main" val="14945067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143000"/>
          </a:xfrm>
        </p:spPr>
        <p:txBody>
          <a:bodyPr>
            <a:normAutofit/>
          </a:bodyPr>
          <a:lstStyle/>
          <a:p>
            <a:r>
              <a:rPr lang="en-US" sz="4800" b="1" dirty="0" smtClean="0">
                <a:solidFill>
                  <a:srgbClr val="C00000"/>
                </a:solidFill>
              </a:rPr>
              <a:t>What Does DRS Do?</a:t>
            </a:r>
            <a:endParaRPr lang="en-US" sz="4800" b="1" dirty="0">
              <a:solidFill>
                <a:srgbClr val="C00000"/>
              </a:solidFill>
            </a:endParaRPr>
          </a:p>
        </p:txBody>
      </p:sp>
      <p:sp>
        <p:nvSpPr>
          <p:cNvPr id="3" name="Subtitle 2"/>
          <p:cNvSpPr>
            <a:spLocks noGrp="1"/>
          </p:cNvSpPr>
          <p:nvPr>
            <p:ph type="subTitle" idx="1"/>
          </p:nvPr>
        </p:nvSpPr>
        <p:spPr>
          <a:xfrm>
            <a:off x="838200" y="1295400"/>
            <a:ext cx="7391400" cy="5486400"/>
          </a:xfrm>
        </p:spPr>
        <p:txBody>
          <a:bodyPr>
            <a:normAutofit/>
          </a:bodyPr>
          <a:lstStyle/>
          <a:p>
            <a:pPr marL="457200" indent="-457200" algn="l">
              <a:buFont typeface="Wingdings" panose="05000000000000000000" pitchFamily="2" charset="2"/>
              <a:buChar char="v"/>
            </a:pPr>
            <a:r>
              <a:rPr lang="en-US" sz="2400" b="1" dirty="0" smtClean="0">
                <a:solidFill>
                  <a:schemeClr val="tx1"/>
                </a:solidFill>
              </a:rPr>
              <a:t>DRS </a:t>
            </a:r>
            <a:r>
              <a:rPr lang="en-US" sz="2400" dirty="0">
                <a:solidFill>
                  <a:schemeClr val="tx1"/>
                </a:solidFill>
              </a:rPr>
              <a:t>helps individuals with disabilities prepare for work, obtain work, and maintain work</a:t>
            </a:r>
            <a:r>
              <a:rPr lang="en-US" sz="2400" dirty="0" smtClean="0">
                <a:solidFill>
                  <a:schemeClr val="tx1"/>
                </a:solidFill>
              </a:rPr>
              <a:t>.</a:t>
            </a:r>
          </a:p>
          <a:p>
            <a:pPr marL="457200" indent="-457200" algn="l">
              <a:buFont typeface="Wingdings" panose="05000000000000000000" pitchFamily="2" charset="2"/>
              <a:buChar char="v"/>
            </a:pPr>
            <a:r>
              <a:rPr lang="en-US" sz="2400" dirty="0" smtClean="0">
                <a:solidFill>
                  <a:schemeClr val="tx1"/>
                </a:solidFill>
              </a:rPr>
              <a:t>Starting with youth at age 16; there is no upper age limit.</a:t>
            </a:r>
          </a:p>
          <a:p>
            <a:pPr marL="457200" indent="-457200" algn="l">
              <a:buFont typeface="Wingdings" panose="05000000000000000000" pitchFamily="2" charset="2"/>
              <a:buChar char="v"/>
            </a:pPr>
            <a:r>
              <a:rPr lang="en-US" sz="2400" dirty="0">
                <a:solidFill>
                  <a:schemeClr val="tx1"/>
                </a:solidFill>
              </a:rPr>
              <a:t>Eligibility is based </a:t>
            </a:r>
            <a:r>
              <a:rPr lang="en-US" sz="2400" dirty="0" smtClean="0">
                <a:solidFill>
                  <a:schemeClr val="tx1"/>
                </a:solidFill>
              </a:rPr>
              <a:t>on:</a:t>
            </a:r>
          </a:p>
          <a:p>
            <a:pPr marL="971550" lvl="1" indent="-514350" algn="l">
              <a:buFont typeface="+mj-lt"/>
              <a:buAutoNum type="arabicParenR"/>
            </a:pPr>
            <a:r>
              <a:rPr lang="en-US" sz="2400" dirty="0" smtClean="0">
                <a:solidFill>
                  <a:schemeClr val="tx1"/>
                </a:solidFill>
              </a:rPr>
              <a:t>having </a:t>
            </a:r>
            <a:r>
              <a:rPr lang="en-US" sz="2400" dirty="0">
                <a:solidFill>
                  <a:schemeClr val="tx1"/>
                </a:solidFill>
              </a:rPr>
              <a:t>a documented </a:t>
            </a:r>
            <a:r>
              <a:rPr lang="en-US" sz="2400" dirty="0" smtClean="0">
                <a:solidFill>
                  <a:schemeClr val="tx1"/>
                </a:solidFill>
              </a:rPr>
              <a:t>disability;</a:t>
            </a:r>
          </a:p>
          <a:p>
            <a:pPr marL="971550" lvl="1" indent="-514350" algn="l">
              <a:buFont typeface="+mj-lt"/>
              <a:buAutoNum type="arabicParenR"/>
            </a:pPr>
            <a:r>
              <a:rPr lang="en-US" sz="2400" dirty="0" smtClean="0">
                <a:solidFill>
                  <a:schemeClr val="tx1"/>
                </a:solidFill>
              </a:rPr>
              <a:t>disability </a:t>
            </a:r>
            <a:r>
              <a:rPr lang="en-US" sz="2400" dirty="0">
                <a:solidFill>
                  <a:schemeClr val="tx1"/>
                </a:solidFill>
              </a:rPr>
              <a:t>creates barriers to </a:t>
            </a:r>
            <a:r>
              <a:rPr lang="en-US" sz="2400" dirty="0" smtClean="0">
                <a:solidFill>
                  <a:schemeClr val="tx1"/>
                </a:solidFill>
              </a:rPr>
              <a:t>employment; and</a:t>
            </a:r>
          </a:p>
          <a:p>
            <a:pPr marL="971550" lvl="1" indent="-514350" algn="l">
              <a:buFont typeface="+mj-lt"/>
              <a:buAutoNum type="arabicParenR"/>
            </a:pPr>
            <a:r>
              <a:rPr lang="en-US" sz="2400" dirty="0" smtClean="0">
                <a:solidFill>
                  <a:schemeClr val="tx1"/>
                </a:solidFill>
              </a:rPr>
              <a:t>rehabilitation </a:t>
            </a:r>
            <a:r>
              <a:rPr lang="en-US" sz="2400" dirty="0">
                <a:solidFill>
                  <a:schemeClr val="tx1"/>
                </a:solidFill>
              </a:rPr>
              <a:t>services would be necessary for and benefit the client in obtaining employment. </a:t>
            </a:r>
          </a:p>
          <a:p>
            <a:pPr marL="914400" lvl="1" indent="-457200" algn="l">
              <a:buFont typeface="Wingdings" panose="05000000000000000000" pitchFamily="2" charset="2"/>
              <a:buChar char="v"/>
            </a:pPr>
            <a:r>
              <a:rPr lang="en-US" sz="2400" b="1" i="1" dirty="0" smtClean="0">
                <a:solidFill>
                  <a:schemeClr val="tx1"/>
                </a:solidFill>
              </a:rPr>
              <a:t>A </a:t>
            </a:r>
            <a:r>
              <a:rPr lang="en-US" sz="2400" b="1" i="1" dirty="0">
                <a:solidFill>
                  <a:schemeClr val="tx1"/>
                </a:solidFill>
              </a:rPr>
              <a:t>critical piece in that is the </a:t>
            </a:r>
            <a:r>
              <a:rPr lang="en-US" sz="2400" b="1" i="1" dirty="0" smtClean="0">
                <a:solidFill>
                  <a:schemeClr val="tx1"/>
                </a:solidFill>
              </a:rPr>
              <a:t>ability and the desire </a:t>
            </a:r>
            <a:r>
              <a:rPr lang="en-US" sz="2400" b="1" i="1" dirty="0">
                <a:solidFill>
                  <a:schemeClr val="tx1"/>
                </a:solidFill>
              </a:rPr>
              <a:t>to work independently in a competitive job in the community.</a:t>
            </a:r>
          </a:p>
        </p:txBody>
      </p:sp>
      <p:sp>
        <p:nvSpPr>
          <p:cNvPr id="4" name="Date Placeholder 3"/>
          <p:cNvSpPr>
            <a:spLocks noGrp="1"/>
          </p:cNvSpPr>
          <p:nvPr>
            <p:ph type="dt" sz="half" idx="10"/>
          </p:nvPr>
        </p:nvSpPr>
        <p:spPr/>
        <p:txBody>
          <a:bodyPr/>
          <a:lstStyle/>
          <a:p>
            <a:fld id="{C7E7C55B-4CC3-4202-A24C-07B6D3E7BE20}" type="datetime1">
              <a:rPr lang="en-US" smtClean="0"/>
              <a:t>10/11/2014</a:t>
            </a:fld>
            <a:endParaRPr lang="en-US" dirty="0"/>
          </a:p>
        </p:txBody>
      </p:sp>
    </p:spTree>
    <p:extLst>
      <p:ext uri="{BB962C8B-B14F-4D97-AF65-F5344CB8AC3E}">
        <p14:creationId xmlns:p14="http://schemas.microsoft.com/office/powerpoint/2010/main" val="36975457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457200"/>
            <a:ext cx="6858000" cy="830997"/>
          </a:xfrm>
          <a:prstGeom prst="rect">
            <a:avLst/>
          </a:prstGeom>
          <a:noFill/>
        </p:spPr>
        <p:txBody>
          <a:bodyPr wrap="square" rtlCol="0">
            <a:spAutoFit/>
          </a:bodyPr>
          <a:lstStyle/>
          <a:p>
            <a:pPr algn="ctr"/>
            <a:r>
              <a:rPr lang="en-US" sz="4800" b="1" dirty="0" smtClean="0">
                <a:solidFill>
                  <a:srgbClr val="C00000"/>
                </a:solidFill>
                <a:latin typeface="+mj-lt"/>
                <a:cs typeface="Times New Roman" pitchFamily="18" charset="0"/>
              </a:rPr>
              <a:t>Application Process</a:t>
            </a:r>
            <a:endParaRPr lang="en-US" sz="4800" b="1" dirty="0">
              <a:solidFill>
                <a:srgbClr val="C00000"/>
              </a:solidFill>
              <a:latin typeface="+mj-lt"/>
              <a:cs typeface="Times New Roman" pitchFamily="18" charset="0"/>
            </a:endParaRPr>
          </a:p>
        </p:txBody>
      </p:sp>
      <p:sp>
        <p:nvSpPr>
          <p:cNvPr id="4" name="TextBox 3"/>
          <p:cNvSpPr txBox="1"/>
          <p:nvPr/>
        </p:nvSpPr>
        <p:spPr>
          <a:xfrm>
            <a:off x="342900" y="1362655"/>
            <a:ext cx="8496300" cy="4524315"/>
          </a:xfrm>
          <a:prstGeom prst="rect">
            <a:avLst/>
          </a:prstGeom>
          <a:noFill/>
        </p:spPr>
        <p:txBody>
          <a:bodyPr wrap="square" rtlCol="0">
            <a:spAutoFit/>
          </a:bodyPr>
          <a:lstStyle/>
          <a:p>
            <a:pPr marL="457200" indent="-457200">
              <a:buAutoNum type="arabicPeriod"/>
            </a:pPr>
            <a:r>
              <a:rPr lang="en-US" sz="3200" dirty="0" smtClean="0">
                <a:cs typeface="Times New Roman" pitchFamily="18" charset="0"/>
              </a:rPr>
              <a:t>Referral is made (but not necessary—could simply apply)</a:t>
            </a:r>
          </a:p>
          <a:p>
            <a:pPr marL="457200" indent="-457200">
              <a:buAutoNum type="arabicPeriod"/>
            </a:pPr>
            <a:r>
              <a:rPr lang="en-US" sz="3200" dirty="0" smtClean="0">
                <a:cs typeface="Times New Roman" pitchFamily="18" charset="0"/>
              </a:rPr>
              <a:t>Application is submitted</a:t>
            </a:r>
          </a:p>
          <a:p>
            <a:pPr marL="457200" indent="-457200">
              <a:buAutoNum type="arabicPeriod"/>
            </a:pPr>
            <a:r>
              <a:rPr lang="en-US" sz="3200" dirty="0" smtClean="0">
                <a:cs typeface="Times New Roman" pitchFamily="18" charset="0"/>
              </a:rPr>
              <a:t>Disability documentation is submitted</a:t>
            </a:r>
          </a:p>
          <a:p>
            <a:pPr marL="457200" indent="-457200">
              <a:buAutoNum type="arabicPeriod"/>
            </a:pPr>
            <a:r>
              <a:rPr lang="en-US" sz="3200" dirty="0" smtClean="0">
                <a:cs typeface="Times New Roman" pitchFamily="18" charset="0"/>
              </a:rPr>
              <a:t>Counselor determines eligibility within 60 days.</a:t>
            </a:r>
          </a:p>
          <a:p>
            <a:pPr marL="457200" indent="-457200">
              <a:buAutoNum type="arabicPeriod"/>
            </a:pPr>
            <a:r>
              <a:rPr lang="en-US" sz="3200" dirty="0" smtClean="0">
                <a:cs typeface="Times New Roman" pitchFamily="18" charset="0"/>
              </a:rPr>
              <a:t>Priority Group Placement (PG 1, 2, and 3)</a:t>
            </a:r>
          </a:p>
          <a:p>
            <a:pPr marL="457200" indent="-457200">
              <a:buAutoNum type="arabicPeriod"/>
            </a:pPr>
            <a:r>
              <a:rPr lang="en-US" sz="3200" dirty="0" smtClean="0">
                <a:cs typeface="Times New Roman" pitchFamily="18" charset="0"/>
              </a:rPr>
              <a:t>Individualized Plan for Employment (IPE) is developed within 90 days.</a:t>
            </a:r>
          </a:p>
          <a:p>
            <a:pPr marL="457200" indent="-457200">
              <a:buAutoNum type="arabicPeriod"/>
            </a:pPr>
            <a:r>
              <a:rPr lang="en-US" sz="3200" dirty="0" smtClean="0">
                <a:cs typeface="Times New Roman" pitchFamily="18" charset="0"/>
              </a:rPr>
              <a:t>Service implementation begins</a:t>
            </a:r>
            <a:endParaRPr lang="en-US" sz="3200" dirty="0">
              <a:cs typeface="Times New Roman" pitchFamily="18" charset="0"/>
            </a:endParaRPr>
          </a:p>
        </p:txBody>
      </p:sp>
      <p:sp>
        <p:nvSpPr>
          <p:cNvPr id="2" name="Date Placeholder 1"/>
          <p:cNvSpPr>
            <a:spLocks noGrp="1"/>
          </p:cNvSpPr>
          <p:nvPr>
            <p:ph type="dt" sz="half" idx="10"/>
          </p:nvPr>
        </p:nvSpPr>
        <p:spPr/>
        <p:txBody>
          <a:bodyPr/>
          <a:lstStyle/>
          <a:p>
            <a:fld id="{5521C9F8-C360-46D0-A8DA-EE89D50AFE18}" type="datetime1">
              <a:rPr lang="en-US" smtClean="0"/>
              <a:t>10/11/2014</a:t>
            </a:fld>
            <a:endParaRPr lang="en-US" dirty="0"/>
          </a:p>
        </p:txBody>
      </p:sp>
    </p:spTree>
    <p:extLst>
      <p:ext uri="{BB962C8B-B14F-4D97-AF65-F5344CB8AC3E}">
        <p14:creationId xmlns:p14="http://schemas.microsoft.com/office/powerpoint/2010/main" val="37101895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304800"/>
            <a:ext cx="8229600" cy="1143000"/>
          </a:xfrm>
        </p:spPr>
        <p:txBody>
          <a:bodyPr>
            <a:noAutofit/>
          </a:bodyPr>
          <a:lstStyle/>
          <a:p>
            <a:r>
              <a:rPr lang="en-US" altLang="en-US" sz="4800" b="1" dirty="0" smtClean="0">
                <a:solidFill>
                  <a:srgbClr val="C00000"/>
                </a:solidFill>
                <a:latin typeface="Bodoni MT" pitchFamily="18" charset="0"/>
              </a:rPr>
              <a:t>High School </a:t>
            </a:r>
            <a:r>
              <a:rPr lang="en-US" altLang="en-US" sz="4800" b="1" dirty="0" smtClean="0">
                <a:solidFill>
                  <a:srgbClr val="C00000"/>
                </a:solidFill>
              </a:rPr>
              <a:t>Students</a:t>
            </a:r>
            <a:r>
              <a:rPr lang="en-US" altLang="en-US" sz="4800" b="1" dirty="0" smtClean="0">
                <a:solidFill>
                  <a:srgbClr val="C00000"/>
                </a:solidFill>
                <a:latin typeface="Bodoni MT" pitchFamily="18" charset="0"/>
              </a:rPr>
              <a:t> who are 16 or Older</a:t>
            </a:r>
          </a:p>
        </p:txBody>
      </p:sp>
      <p:sp>
        <p:nvSpPr>
          <p:cNvPr id="6147" name="Rectangle 3"/>
          <p:cNvSpPr>
            <a:spLocks noGrp="1" noChangeArrowheads="1"/>
          </p:cNvSpPr>
          <p:nvPr>
            <p:ph type="body" idx="4294967295"/>
          </p:nvPr>
        </p:nvSpPr>
        <p:spPr>
          <a:xfrm>
            <a:off x="381000" y="1524000"/>
            <a:ext cx="8382000" cy="5562600"/>
          </a:xfrm>
        </p:spPr>
        <p:txBody>
          <a:bodyPr>
            <a:normAutofit/>
          </a:bodyPr>
          <a:lstStyle/>
          <a:p>
            <a:r>
              <a:rPr lang="en-US" altLang="en-US" sz="3100" dirty="0" smtClean="0"/>
              <a:t>Eligible students to apply are those who:</a:t>
            </a:r>
          </a:p>
          <a:p>
            <a:pPr lvl="1"/>
            <a:r>
              <a:rPr lang="en-US" altLang="en-US" sz="3100" dirty="0" smtClean="0"/>
              <a:t>Are receiving special education services and on an individualized education program (IEP) through their school,</a:t>
            </a:r>
          </a:p>
          <a:p>
            <a:pPr lvl="1"/>
            <a:r>
              <a:rPr lang="en-US" altLang="en-US" sz="3100" dirty="0" smtClean="0"/>
              <a:t>Are on a Section 504 plan, OR</a:t>
            </a:r>
          </a:p>
          <a:p>
            <a:pPr lvl="1"/>
            <a:r>
              <a:rPr lang="en-US" altLang="en-US" sz="3100" dirty="0" smtClean="0"/>
              <a:t>Any student that can document a disability according to eligibility purposes (e.g., arthritis, asthma, sickle cell, orthopedic impairments, mental health conditions, Diabetes).</a:t>
            </a:r>
          </a:p>
        </p:txBody>
      </p:sp>
      <p:sp>
        <p:nvSpPr>
          <p:cNvPr id="2" name="Date Placeholder 1"/>
          <p:cNvSpPr>
            <a:spLocks noGrp="1"/>
          </p:cNvSpPr>
          <p:nvPr>
            <p:ph type="dt" sz="half" idx="10"/>
          </p:nvPr>
        </p:nvSpPr>
        <p:spPr/>
        <p:txBody>
          <a:bodyPr/>
          <a:lstStyle/>
          <a:p>
            <a:fld id="{3C229EF3-306E-4F7A-A420-A6DC82574B08}" type="datetime1">
              <a:rPr lang="en-US" smtClean="0"/>
              <a:t>10/11/2014</a:t>
            </a:fld>
            <a:endParaRPr lang="en-US" dirty="0"/>
          </a:p>
        </p:txBody>
      </p:sp>
    </p:spTree>
    <p:extLst>
      <p:ext uri="{BB962C8B-B14F-4D97-AF65-F5344CB8AC3E}">
        <p14:creationId xmlns:p14="http://schemas.microsoft.com/office/powerpoint/2010/main" val="3095470565"/>
      </p:ext>
    </p:extLst>
  </p:cSld>
  <p:clrMapOvr>
    <a:masterClrMapping/>
  </p:clrMapOvr>
  <p:transition advTm="1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Transition planning is…</a:t>
            </a:r>
            <a:endParaRPr lang="en-US" sz="4000" dirty="0"/>
          </a:p>
        </p:txBody>
      </p:sp>
      <p:sp>
        <p:nvSpPr>
          <p:cNvPr id="3" name="Content Placeholder 2"/>
          <p:cNvSpPr>
            <a:spLocks noGrp="1"/>
          </p:cNvSpPr>
          <p:nvPr>
            <p:ph sz="quarter" idx="13"/>
          </p:nvPr>
        </p:nvSpPr>
        <p:spPr>
          <a:xfrm>
            <a:off x="609600" y="1676400"/>
            <a:ext cx="7924800" cy="4114800"/>
          </a:xfrm>
        </p:spPr>
        <p:txBody>
          <a:bodyPr>
            <a:normAutofit lnSpcReduction="10000"/>
          </a:bodyPr>
          <a:lstStyle/>
          <a:p>
            <a:pPr marL="0" indent="0">
              <a:buNone/>
            </a:pPr>
            <a:endParaRPr lang="en-US" dirty="0" smtClean="0"/>
          </a:p>
          <a:p>
            <a:pPr marL="0" indent="0">
              <a:buNone/>
            </a:pPr>
            <a:endParaRPr lang="en-US" dirty="0"/>
          </a:p>
          <a:p>
            <a:pPr marL="0" indent="0">
              <a:buNone/>
            </a:pPr>
            <a:r>
              <a:rPr lang="en-US" dirty="0" smtClean="0"/>
              <a:t> </a:t>
            </a:r>
            <a:r>
              <a:rPr lang="en-US" sz="4000" b="1" dirty="0" smtClean="0"/>
              <a:t>Growing Up – with a little more support!</a:t>
            </a:r>
          </a:p>
          <a:p>
            <a:pPr marL="0" indent="0">
              <a:buNone/>
            </a:pPr>
            <a:endParaRPr lang="en-US" sz="4000" b="1" dirty="0"/>
          </a:p>
          <a:p>
            <a:pPr marL="0" indent="0">
              <a:buNone/>
            </a:pPr>
            <a:r>
              <a:rPr lang="en-US" sz="2800" b="1" i="1" dirty="0" smtClean="0">
                <a:solidFill>
                  <a:srgbClr val="FFC000"/>
                </a:solidFill>
              </a:rPr>
              <a:t>One more </a:t>
            </a:r>
            <a:r>
              <a:rPr lang="en-US" sz="2800" b="1" i="1" u="sng" dirty="0" smtClean="0">
                <a:solidFill>
                  <a:srgbClr val="FFC000"/>
                </a:solidFill>
              </a:rPr>
              <a:t>thing…we plan to stop &amp; allow the last 30 minutes for small group discussion </a:t>
            </a:r>
            <a:r>
              <a:rPr lang="en-US" sz="2800" b="1" i="1" dirty="0" smtClean="0">
                <a:solidFill>
                  <a:srgbClr val="FFC000"/>
                </a:solidFill>
              </a:rPr>
              <a:t>– you may have to review resources on your own!</a:t>
            </a:r>
            <a:endParaRPr lang="en-US" sz="2800" i="1" dirty="0">
              <a:solidFill>
                <a:srgbClr val="FFC000"/>
              </a:solidFill>
            </a:endParaRPr>
          </a:p>
        </p:txBody>
      </p:sp>
      <p:sp>
        <p:nvSpPr>
          <p:cNvPr id="4" name="Date Placeholder 3"/>
          <p:cNvSpPr>
            <a:spLocks noGrp="1"/>
          </p:cNvSpPr>
          <p:nvPr>
            <p:ph type="dt" sz="half" idx="10"/>
          </p:nvPr>
        </p:nvSpPr>
        <p:spPr/>
        <p:txBody>
          <a:bodyPr/>
          <a:lstStyle/>
          <a:p>
            <a:fld id="{2998284D-A5B2-4FBF-B724-B75690EC5EDE}" type="datetime1">
              <a:rPr lang="en-US" smtClean="0"/>
              <a:t>10/11/2014</a:t>
            </a:fld>
            <a:endParaRPr lang="en-US"/>
          </a:p>
        </p:txBody>
      </p:sp>
      <p:sp>
        <p:nvSpPr>
          <p:cNvPr id="6" name="Slide Number Placeholder 5"/>
          <p:cNvSpPr>
            <a:spLocks noGrp="1"/>
          </p:cNvSpPr>
          <p:nvPr>
            <p:ph type="sldNum" sz="quarter" idx="12"/>
          </p:nvPr>
        </p:nvSpPr>
        <p:spPr/>
        <p:txBody>
          <a:bodyPr/>
          <a:lstStyle/>
          <a:p>
            <a:fld id="{1A826A1E-C3C7-424F-B9CE-090FACFBFE0E}" type="slidenum">
              <a:rPr lang="en-US" smtClean="0"/>
              <a:t>6</a:t>
            </a:fld>
            <a:endParaRPr lang="en-US"/>
          </a:p>
        </p:txBody>
      </p:sp>
    </p:spTree>
    <p:extLst>
      <p:ext uri="{BB962C8B-B14F-4D97-AF65-F5344CB8AC3E}">
        <p14:creationId xmlns:p14="http://schemas.microsoft.com/office/powerpoint/2010/main" val="40207098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76200"/>
            <a:ext cx="8153400" cy="822325"/>
          </a:xfrm>
        </p:spPr>
        <p:txBody>
          <a:bodyPr>
            <a:noAutofit/>
          </a:bodyPr>
          <a:lstStyle/>
          <a:p>
            <a:r>
              <a:rPr lang="en-US" altLang="en-US" sz="4800" b="1" dirty="0" smtClean="0">
                <a:solidFill>
                  <a:srgbClr val="C00000"/>
                </a:solidFill>
              </a:rPr>
              <a:t>What else is considered?</a:t>
            </a:r>
          </a:p>
        </p:txBody>
      </p:sp>
      <p:sp>
        <p:nvSpPr>
          <p:cNvPr id="7171" name="Rectangle 3"/>
          <p:cNvSpPr>
            <a:spLocks noGrp="1" noChangeArrowheads="1"/>
          </p:cNvSpPr>
          <p:nvPr>
            <p:ph type="body" idx="4294967295"/>
          </p:nvPr>
        </p:nvSpPr>
        <p:spPr>
          <a:xfrm>
            <a:off x="533400" y="1219200"/>
            <a:ext cx="8077200" cy="5334000"/>
          </a:xfrm>
        </p:spPr>
        <p:txBody>
          <a:bodyPr>
            <a:noAutofit/>
          </a:bodyPr>
          <a:lstStyle/>
          <a:p>
            <a:pPr>
              <a:lnSpc>
                <a:spcPct val="90000"/>
              </a:lnSpc>
            </a:pPr>
            <a:r>
              <a:rPr lang="en-US" altLang="en-US" sz="3100" dirty="0" smtClean="0"/>
              <a:t>We have 3 priority groups (PG) for services.</a:t>
            </a:r>
          </a:p>
          <a:p>
            <a:pPr lvl="1">
              <a:lnSpc>
                <a:spcPct val="90000"/>
              </a:lnSpc>
            </a:pPr>
            <a:r>
              <a:rPr lang="en-US" altLang="en-US" sz="3100" dirty="0" smtClean="0"/>
              <a:t>PG 1:  those with the most significant disabilities (a mental or physical disability resulting in serious limitations in 3 or more functional capacities and requiring multiple services over an extended period of time); followed by</a:t>
            </a:r>
          </a:p>
          <a:p>
            <a:pPr lvl="1">
              <a:lnSpc>
                <a:spcPct val="90000"/>
              </a:lnSpc>
            </a:pPr>
            <a:r>
              <a:rPr lang="en-US" altLang="en-US" sz="3100" dirty="0" smtClean="0"/>
              <a:t>PG 2 and PG 3 which both have fewer functional limitations.</a:t>
            </a:r>
          </a:p>
          <a:p>
            <a:pPr>
              <a:lnSpc>
                <a:spcPct val="90000"/>
              </a:lnSpc>
            </a:pPr>
            <a:r>
              <a:rPr lang="en-US" altLang="en-US" sz="3100" dirty="0" smtClean="0"/>
              <a:t>If under order of selection, PGs may be closed and applicants that are eligible would be put into delayed status for a period of time.</a:t>
            </a:r>
          </a:p>
        </p:txBody>
      </p:sp>
      <p:sp>
        <p:nvSpPr>
          <p:cNvPr id="2" name="Date Placeholder 1"/>
          <p:cNvSpPr>
            <a:spLocks noGrp="1"/>
          </p:cNvSpPr>
          <p:nvPr>
            <p:ph type="dt" sz="half" idx="10"/>
          </p:nvPr>
        </p:nvSpPr>
        <p:spPr/>
        <p:txBody>
          <a:bodyPr/>
          <a:lstStyle/>
          <a:p>
            <a:fld id="{2ACD9475-3A1E-409A-9648-55F386AEBAEC}" type="datetime1">
              <a:rPr lang="en-US" smtClean="0"/>
              <a:t>10/11/2014</a:t>
            </a:fld>
            <a:endParaRPr lang="en-US" dirty="0"/>
          </a:p>
        </p:txBody>
      </p:sp>
    </p:spTree>
    <p:extLst>
      <p:ext uri="{BB962C8B-B14F-4D97-AF65-F5344CB8AC3E}">
        <p14:creationId xmlns:p14="http://schemas.microsoft.com/office/powerpoint/2010/main" val="41876815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343400"/>
            <a:ext cx="24384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6705600" y="6172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n"/>
              <a:defRPr sz="3100">
                <a:solidFill>
                  <a:schemeClr val="tx1"/>
                </a:solidFill>
                <a:latin typeface="Georgia" pitchFamily="18" charset="0"/>
              </a:defRPr>
            </a:lvl1pPr>
            <a:lvl2pPr marL="742950" indent="-285750">
              <a:spcBef>
                <a:spcPct val="20000"/>
              </a:spcBef>
              <a:buClr>
                <a:schemeClr val="accent1"/>
              </a:buClr>
              <a:buSzPct val="65000"/>
              <a:buFont typeface="Wingdings" pitchFamily="2" charset="2"/>
              <a:buChar char="n"/>
              <a:defRPr sz="2600">
                <a:solidFill>
                  <a:schemeClr val="tx1"/>
                </a:solidFill>
                <a:latin typeface="Georgia" pitchFamily="18" charset="0"/>
              </a:defRPr>
            </a:lvl2pPr>
            <a:lvl3pPr marL="1143000" indent="-228600">
              <a:spcBef>
                <a:spcPct val="20000"/>
              </a:spcBef>
              <a:buClr>
                <a:schemeClr val="hlink"/>
              </a:buClr>
              <a:buSzPct val="55000"/>
              <a:buFont typeface="Wingdings" pitchFamily="2" charset="2"/>
              <a:buChar char="n"/>
              <a:defRPr sz="2400">
                <a:solidFill>
                  <a:schemeClr val="tx1"/>
                </a:solidFill>
                <a:latin typeface="Georgia" pitchFamily="18" charset="0"/>
              </a:defRPr>
            </a:lvl3pPr>
            <a:lvl4pPr marL="1600200" indent="-228600">
              <a:spcBef>
                <a:spcPct val="20000"/>
              </a:spcBef>
              <a:buClr>
                <a:schemeClr val="accent2"/>
              </a:buClr>
              <a:buFont typeface="Wingdings" pitchFamily="2" charset="2"/>
              <a:buChar char="§"/>
              <a:defRPr sz="2000">
                <a:solidFill>
                  <a:schemeClr val="tx1"/>
                </a:solidFill>
                <a:latin typeface="Georgia" pitchFamily="18" charset="0"/>
              </a:defRPr>
            </a:lvl4pPr>
            <a:lvl5pPr marL="2057400" indent="-228600">
              <a:spcBef>
                <a:spcPct val="20000"/>
              </a:spcBef>
              <a:buClr>
                <a:schemeClr val="tx1"/>
              </a:buClr>
              <a:buSzPct val="85000"/>
              <a:buFont typeface="Wingdings" pitchFamily="2"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9pPr>
          </a:lstStyle>
          <a:p>
            <a:pPr algn="ctr" eaLnBrk="1" hangingPunct="1">
              <a:spcBef>
                <a:spcPct val="50000"/>
              </a:spcBef>
              <a:buClrTx/>
              <a:buSzTx/>
              <a:buFontTx/>
              <a:buNone/>
            </a:pPr>
            <a:r>
              <a:rPr lang="en-US" altLang="en-US" sz="1000" dirty="0">
                <a:latin typeface="Times New Roman" pitchFamily="18" charset="0"/>
              </a:rPr>
              <a:t>Photo of evaluation</a:t>
            </a:r>
          </a:p>
        </p:txBody>
      </p:sp>
      <p:sp>
        <p:nvSpPr>
          <p:cNvPr id="11268" name="Rectangle 4"/>
          <p:cNvSpPr>
            <a:spLocks noGrp="1" noChangeArrowheads="1"/>
          </p:cNvSpPr>
          <p:nvPr>
            <p:ph type="title" idx="4294967295"/>
          </p:nvPr>
        </p:nvSpPr>
        <p:spPr>
          <a:xfrm>
            <a:off x="838200" y="228600"/>
            <a:ext cx="7772400" cy="1143000"/>
          </a:xfrm>
          <a:noFill/>
        </p:spPr>
        <p:txBody>
          <a:bodyPr lIns="92075" tIns="46038" rIns="92075" bIns="46038" anchor="ctr">
            <a:normAutofit/>
          </a:bodyPr>
          <a:lstStyle/>
          <a:p>
            <a:r>
              <a:rPr lang="en-US" altLang="en-US" sz="4800" b="1" dirty="0" smtClean="0">
                <a:solidFill>
                  <a:srgbClr val="C00000"/>
                </a:solidFill>
              </a:rPr>
              <a:t>Services Provided</a:t>
            </a:r>
          </a:p>
        </p:txBody>
      </p:sp>
      <p:sp>
        <p:nvSpPr>
          <p:cNvPr id="33797" name="AutoShape 5"/>
          <p:cNvSpPr>
            <a:spLocks noChangeArrowheads="1"/>
          </p:cNvSpPr>
          <p:nvPr/>
        </p:nvSpPr>
        <p:spPr bwMode="auto">
          <a:xfrm>
            <a:off x="609600" y="1295400"/>
            <a:ext cx="7086600" cy="838200"/>
          </a:xfrm>
          <a:prstGeom prst="flowChartProcess">
            <a:avLst/>
          </a:prstGeom>
          <a:solidFill>
            <a:srgbClr val="FFFF99"/>
          </a:solidFill>
          <a:ln w="9525">
            <a:solidFill>
              <a:schemeClr val="tx1"/>
            </a:solidFill>
            <a:miter lim="800000"/>
            <a:headEnd/>
            <a:tailEnd/>
          </a:ln>
        </p:spPr>
        <p:txBody>
          <a:bodyPr wrap="none" anchor="ctr"/>
          <a:lstStyle>
            <a:lvl1pPr>
              <a:spcBef>
                <a:spcPct val="20000"/>
              </a:spcBef>
              <a:buClr>
                <a:schemeClr val="accent2"/>
              </a:buClr>
              <a:buSzPct val="75000"/>
              <a:buFont typeface="Wingdings" pitchFamily="2" charset="2"/>
              <a:buChar char="n"/>
              <a:defRPr sz="3100">
                <a:solidFill>
                  <a:schemeClr val="tx1"/>
                </a:solidFill>
                <a:latin typeface="Georgia" pitchFamily="18" charset="0"/>
              </a:defRPr>
            </a:lvl1pPr>
            <a:lvl2pPr marL="742950" indent="-285750">
              <a:spcBef>
                <a:spcPct val="20000"/>
              </a:spcBef>
              <a:buClr>
                <a:schemeClr val="accent1"/>
              </a:buClr>
              <a:buSzPct val="65000"/>
              <a:buFont typeface="Wingdings" pitchFamily="2" charset="2"/>
              <a:buChar char="n"/>
              <a:defRPr sz="2600">
                <a:solidFill>
                  <a:schemeClr val="tx1"/>
                </a:solidFill>
                <a:latin typeface="Georgia" pitchFamily="18" charset="0"/>
              </a:defRPr>
            </a:lvl2pPr>
            <a:lvl3pPr marL="1143000" indent="-228600">
              <a:spcBef>
                <a:spcPct val="20000"/>
              </a:spcBef>
              <a:buClr>
                <a:schemeClr val="hlink"/>
              </a:buClr>
              <a:buSzPct val="55000"/>
              <a:buFont typeface="Wingdings" pitchFamily="2" charset="2"/>
              <a:buChar char="n"/>
              <a:defRPr sz="2400">
                <a:solidFill>
                  <a:schemeClr val="tx1"/>
                </a:solidFill>
                <a:latin typeface="Georgia" pitchFamily="18" charset="0"/>
              </a:defRPr>
            </a:lvl3pPr>
            <a:lvl4pPr marL="1600200" indent="-228600">
              <a:spcBef>
                <a:spcPct val="20000"/>
              </a:spcBef>
              <a:buClr>
                <a:schemeClr val="accent2"/>
              </a:buClr>
              <a:buFont typeface="Wingdings" pitchFamily="2" charset="2"/>
              <a:buChar char="§"/>
              <a:defRPr sz="2000">
                <a:solidFill>
                  <a:schemeClr val="tx1"/>
                </a:solidFill>
                <a:latin typeface="Georgia" pitchFamily="18" charset="0"/>
              </a:defRPr>
            </a:lvl4pPr>
            <a:lvl5pPr marL="2057400" indent="-228600">
              <a:spcBef>
                <a:spcPct val="20000"/>
              </a:spcBef>
              <a:buClr>
                <a:schemeClr val="tx1"/>
              </a:buClr>
              <a:buSzPct val="85000"/>
              <a:buFont typeface="Wingdings" pitchFamily="2"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9pPr>
          </a:lstStyle>
          <a:p>
            <a:pPr algn="ctr">
              <a:spcBef>
                <a:spcPct val="0"/>
              </a:spcBef>
              <a:buClrTx/>
              <a:buSzTx/>
              <a:buFontTx/>
              <a:buNone/>
            </a:pPr>
            <a:r>
              <a:rPr lang="en-US" altLang="en-US" sz="3000" dirty="0">
                <a:solidFill>
                  <a:schemeClr val="bg1"/>
                </a:solidFill>
                <a:latin typeface="Times New Roman" pitchFamily="18" charset="0"/>
              </a:rPr>
              <a:t>Referral, Application, Eligibility</a:t>
            </a:r>
          </a:p>
        </p:txBody>
      </p:sp>
      <p:cxnSp>
        <p:nvCxnSpPr>
          <p:cNvPr id="33798" name="AutoShape 6"/>
          <p:cNvCxnSpPr>
            <a:cxnSpLocks noChangeShapeType="1"/>
            <a:stCxn id="33797" idx="2"/>
            <a:endCxn id="33799" idx="0"/>
          </p:cNvCxnSpPr>
          <p:nvPr/>
        </p:nvCxnSpPr>
        <p:spPr bwMode="auto">
          <a:xfrm flipH="1">
            <a:off x="2590800" y="2133600"/>
            <a:ext cx="1562100" cy="533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3799" name="AutoShape 7"/>
          <p:cNvSpPr>
            <a:spLocks noChangeArrowheads="1"/>
          </p:cNvSpPr>
          <p:nvPr/>
        </p:nvSpPr>
        <p:spPr bwMode="auto">
          <a:xfrm>
            <a:off x="1066800" y="2667000"/>
            <a:ext cx="3048000" cy="1676400"/>
          </a:xfrm>
          <a:prstGeom prst="flowChartProcess">
            <a:avLst/>
          </a:prstGeom>
          <a:solidFill>
            <a:srgbClr val="FFFF99"/>
          </a:solidFill>
          <a:ln w="9525">
            <a:solidFill>
              <a:schemeClr val="tx1"/>
            </a:solidFill>
            <a:miter lim="800000"/>
            <a:headEnd/>
            <a:tailEnd/>
          </a:ln>
        </p:spPr>
        <p:txBody>
          <a:bodyPr wrap="none" anchor="ctr"/>
          <a:lstStyle>
            <a:lvl1pPr>
              <a:spcBef>
                <a:spcPct val="20000"/>
              </a:spcBef>
              <a:buClr>
                <a:schemeClr val="accent2"/>
              </a:buClr>
              <a:buSzPct val="75000"/>
              <a:buFont typeface="Wingdings" pitchFamily="2" charset="2"/>
              <a:buChar char="n"/>
              <a:defRPr sz="3100">
                <a:solidFill>
                  <a:schemeClr val="tx1"/>
                </a:solidFill>
                <a:latin typeface="Georgia" pitchFamily="18" charset="0"/>
              </a:defRPr>
            </a:lvl1pPr>
            <a:lvl2pPr marL="742950" indent="-285750">
              <a:spcBef>
                <a:spcPct val="20000"/>
              </a:spcBef>
              <a:buClr>
                <a:schemeClr val="accent1"/>
              </a:buClr>
              <a:buSzPct val="65000"/>
              <a:buFont typeface="Wingdings" pitchFamily="2" charset="2"/>
              <a:buChar char="n"/>
              <a:defRPr sz="2600">
                <a:solidFill>
                  <a:schemeClr val="tx1"/>
                </a:solidFill>
                <a:latin typeface="Georgia" pitchFamily="18" charset="0"/>
              </a:defRPr>
            </a:lvl2pPr>
            <a:lvl3pPr marL="1143000" indent="-228600">
              <a:spcBef>
                <a:spcPct val="20000"/>
              </a:spcBef>
              <a:buClr>
                <a:schemeClr val="hlink"/>
              </a:buClr>
              <a:buSzPct val="55000"/>
              <a:buFont typeface="Wingdings" pitchFamily="2" charset="2"/>
              <a:buChar char="n"/>
              <a:defRPr sz="2400">
                <a:solidFill>
                  <a:schemeClr val="tx1"/>
                </a:solidFill>
                <a:latin typeface="Georgia" pitchFamily="18" charset="0"/>
              </a:defRPr>
            </a:lvl3pPr>
            <a:lvl4pPr marL="1600200" indent="-228600">
              <a:spcBef>
                <a:spcPct val="20000"/>
              </a:spcBef>
              <a:buClr>
                <a:schemeClr val="accent2"/>
              </a:buClr>
              <a:buFont typeface="Wingdings" pitchFamily="2" charset="2"/>
              <a:buChar char="§"/>
              <a:defRPr sz="2000">
                <a:solidFill>
                  <a:schemeClr val="tx1"/>
                </a:solidFill>
                <a:latin typeface="Georgia" pitchFamily="18" charset="0"/>
              </a:defRPr>
            </a:lvl4pPr>
            <a:lvl5pPr marL="2057400" indent="-228600">
              <a:spcBef>
                <a:spcPct val="20000"/>
              </a:spcBef>
              <a:buClr>
                <a:schemeClr val="tx1"/>
              </a:buClr>
              <a:buSzPct val="85000"/>
              <a:buFont typeface="Wingdings" pitchFamily="2"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9pPr>
          </a:lstStyle>
          <a:p>
            <a:pPr algn="ctr">
              <a:spcBef>
                <a:spcPct val="0"/>
              </a:spcBef>
              <a:buClrTx/>
              <a:buSzTx/>
              <a:buFontTx/>
              <a:buNone/>
            </a:pPr>
            <a:r>
              <a:rPr lang="en-US" altLang="en-US" sz="2200" dirty="0">
                <a:solidFill>
                  <a:schemeClr val="bg1"/>
                </a:solidFill>
                <a:latin typeface="Times New Roman" pitchFamily="18" charset="0"/>
              </a:rPr>
              <a:t>Vocational Counseling,</a:t>
            </a:r>
          </a:p>
          <a:p>
            <a:pPr algn="ctr">
              <a:spcBef>
                <a:spcPct val="0"/>
              </a:spcBef>
              <a:buClrTx/>
              <a:buSzTx/>
              <a:buFontTx/>
              <a:buNone/>
            </a:pPr>
            <a:r>
              <a:rPr lang="en-US" altLang="en-US" sz="2200" dirty="0">
                <a:solidFill>
                  <a:schemeClr val="bg1"/>
                </a:solidFill>
                <a:latin typeface="Times New Roman" pitchFamily="18" charset="0"/>
              </a:rPr>
              <a:t>Guidance, and</a:t>
            </a:r>
            <a:br>
              <a:rPr lang="en-US" altLang="en-US" sz="2200" dirty="0">
                <a:solidFill>
                  <a:schemeClr val="bg1"/>
                </a:solidFill>
                <a:latin typeface="Times New Roman" pitchFamily="18" charset="0"/>
              </a:rPr>
            </a:br>
            <a:r>
              <a:rPr lang="en-US" altLang="en-US" sz="2200" dirty="0">
                <a:solidFill>
                  <a:schemeClr val="bg1"/>
                </a:solidFill>
                <a:latin typeface="Times New Roman" pitchFamily="18" charset="0"/>
              </a:rPr>
              <a:t>Assessment/Evaluation</a:t>
            </a:r>
          </a:p>
        </p:txBody>
      </p:sp>
      <p:cxnSp>
        <p:nvCxnSpPr>
          <p:cNvPr id="33800" name="AutoShape 8"/>
          <p:cNvCxnSpPr>
            <a:cxnSpLocks noChangeShapeType="1"/>
            <a:stCxn id="33799" idx="2"/>
            <a:endCxn id="33801" idx="1"/>
          </p:cNvCxnSpPr>
          <p:nvPr/>
        </p:nvCxnSpPr>
        <p:spPr bwMode="auto">
          <a:xfrm>
            <a:off x="2590800" y="4343400"/>
            <a:ext cx="1524000" cy="1600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3801" name="AutoShape 9"/>
          <p:cNvSpPr>
            <a:spLocks noChangeArrowheads="1"/>
          </p:cNvSpPr>
          <p:nvPr/>
        </p:nvSpPr>
        <p:spPr bwMode="auto">
          <a:xfrm>
            <a:off x="4114800" y="5334000"/>
            <a:ext cx="1828800" cy="1219200"/>
          </a:xfrm>
          <a:prstGeom prst="flowChartProcess">
            <a:avLst/>
          </a:prstGeom>
          <a:solidFill>
            <a:srgbClr val="FFFF99"/>
          </a:solidFill>
          <a:ln w="9525">
            <a:solidFill>
              <a:schemeClr val="tx1"/>
            </a:solidFill>
            <a:miter lim="800000"/>
            <a:headEnd/>
            <a:tailEnd/>
          </a:ln>
        </p:spPr>
        <p:txBody>
          <a:bodyPr wrap="none" anchor="ctr"/>
          <a:lstStyle>
            <a:lvl1pPr>
              <a:spcBef>
                <a:spcPct val="20000"/>
              </a:spcBef>
              <a:buClr>
                <a:schemeClr val="accent2"/>
              </a:buClr>
              <a:buSzPct val="75000"/>
              <a:buFont typeface="Wingdings" pitchFamily="2" charset="2"/>
              <a:buChar char="n"/>
              <a:defRPr sz="3100">
                <a:solidFill>
                  <a:schemeClr val="tx1"/>
                </a:solidFill>
                <a:latin typeface="Georgia" pitchFamily="18" charset="0"/>
              </a:defRPr>
            </a:lvl1pPr>
            <a:lvl2pPr marL="742950" indent="-285750">
              <a:spcBef>
                <a:spcPct val="20000"/>
              </a:spcBef>
              <a:buClr>
                <a:schemeClr val="accent1"/>
              </a:buClr>
              <a:buSzPct val="65000"/>
              <a:buFont typeface="Wingdings" pitchFamily="2" charset="2"/>
              <a:buChar char="n"/>
              <a:defRPr sz="2600">
                <a:solidFill>
                  <a:schemeClr val="tx1"/>
                </a:solidFill>
                <a:latin typeface="Georgia" pitchFamily="18" charset="0"/>
              </a:defRPr>
            </a:lvl2pPr>
            <a:lvl3pPr marL="1143000" indent="-228600">
              <a:spcBef>
                <a:spcPct val="20000"/>
              </a:spcBef>
              <a:buClr>
                <a:schemeClr val="hlink"/>
              </a:buClr>
              <a:buSzPct val="55000"/>
              <a:buFont typeface="Wingdings" pitchFamily="2" charset="2"/>
              <a:buChar char="n"/>
              <a:defRPr sz="2400">
                <a:solidFill>
                  <a:schemeClr val="tx1"/>
                </a:solidFill>
                <a:latin typeface="Georgia" pitchFamily="18" charset="0"/>
              </a:defRPr>
            </a:lvl3pPr>
            <a:lvl4pPr marL="1600200" indent="-228600">
              <a:spcBef>
                <a:spcPct val="20000"/>
              </a:spcBef>
              <a:buClr>
                <a:schemeClr val="accent2"/>
              </a:buClr>
              <a:buFont typeface="Wingdings" pitchFamily="2" charset="2"/>
              <a:buChar char="§"/>
              <a:defRPr sz="2000">
                <a:solidFill>
                  <a:schemeClr val="tx1"/>
                </a:solidFill>
                <a:latin typeface="Georgia" pitchFamily="18" charset="0"/>
              </a:defRPr>
            </a:lvl4pPr>
            <a:lvl5pPr marL="2057400" indent="-228600">
              <a:spcBef>
                <a:spcPct val="20000"/>
              </a:spcBef>
              <a:buClr>
                <a:schemeClr val="tx1"/>
              </a:buClr>
              <a:buSzPct val="85000"/>
              <a:buFont typeface="Wingdings" pitchFamily="2"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Georgia" pitchFamily="18" charset="0"/>
              </a:defRPr>
            </a:lvl9pPr>
          </a:lstStyle>
          <a:p>
            <a:pPr algn="ctr">
              <a:spcBef>
                <a:spcPct val="0"/>
              </a:spcBef>
              <a:buClrTx/>
              <a:buSzTx/>
              <a:buFontTx/>
              <a:buNone/>
            </a:pPr>
            <a:r>
              <a:rPr lang="en-US" altLang="en-US" sz="2800" dirty="0">
                <a:solidFill>
                  <a:schemeClr val="bg1"/>
                </a:solidFill>
                <a:latin typeface="Times New Roman" pitchFamily="18" charset="0"/>
              </a:rPr>
              <a:t>Develop an</a:t>
            </a:r>
            <a:br>
              <a:rPr lang="en-US" altLang="en-US" sz="2800" dirty="0">
                <a:solidFill>
                  <a:schemeClr val="bg1"/>
                </a:solidFill>
                <a:latin typeface="Times New Roman" pitchFamily="18" charset="0"/>
              </a:rPr>
            </a:br>
            <a:r>
              <a:rPr lang="en-US" altLang="en-US" sz="2800" dirty="0">
                <a:solidFill>
                  <a:schemeClr val="bg1"/>
                </a:solidFill>
                <a:latin typeface="Times New Roman" pitchFamily="18" charset="0"/>
              </a:rPr>
              <a:t>IPE</a:t>
            </a:r>
          </a:p>
        </p:txBody>
      </p:sp>
      <p:sp>
        <p:nvSpPr>
          <p:cNvPr id="33802" name="AutoShape 10"/>
          <p:cNvSpPr>
            <a:spLocks noChangeArrowheads="1"/>
          </p:cNvSpPr>
          <p:nvPr/>
        </p:nvSpPr>
        <p:spPr bwMode="auto">
          <a:xfrm>
            <a:off x="4572000" y="2514600"/>
            <a:ext cx="3886200" cy="838200"/>
          </a:xfrm>
          <a:prstGeom prst="wedgeRectCallout">
            <a:avLst>
              <a:gd name="adj1" fmla="val -68995"/>
              <a:gd name="adj2" fmla="val 23676"/>
            </a:avLst>
          </a:prstGeom>
          <a:solidFill>
            <a:schemeClr val="accent1"/>
          </a:solidFill>
          <a:ln w="9525">
            <a:solidFill>
              <a:schemeClr val="tx1"/>
            </a:solidFill>
            <a:miter lim="800000"/>
            <a:headEnd/>
            <a:tailEnd/>
          </a:ln>
          <a:effectLst/>
        </p:spPr>
        <p:txBody>
          <a:bodyPr anchor="ctr"/>
          <a:lstStyle/>
          <a:p>
            <a:pPr eaLnBrk="1" hangingPunct="1">
              <a:lnSpc>
                <a:spcPct val="90000"/>
              </a:lnSpc>
              <a:spcBef>
                <a:spcPct val="20000"/>
              </a:spcBef>
              <a:buClr>
                <a:schemeClr val="hlink"/>
              </a:buClr>
              <a:buSzPct val="75000"/>
              <a:buFont typeface="Wingdings" pitchFamily="2" charset="2"/>
              <a:buNone/>
              <a:defRPr/>
            </a:pPr>
            <a:r>
              <a:rPr lang="en-US" dirty="0">
                <a:solidFill>
                  <a:schemeClr val="bg1"/>
                </a:solidFill>
                <a:effectLst>
                  <a:outerShdw blurRad="38100" dist="38100" dir="2700000" algn="tl">
                    <a:srgbClr val="000000"/>
                  </a:outerShdw>
                </a:effectLst>
              </a:rPr>
              <a:t>Assists </a:t>
            </a:r>
            <a:r>
              <a:rPr lang="en-US" dirty="0" smtClean="0">
                <a:solidFill>
                  <a:schemeClr val="bg1"/>
                </a:solidFill>
                <a:effectLst>
                  <a:outerShdw blurRad="38100" dist="38100" dir="2700000" algn="tl">
                    <a:srgbClr val="000000"/>
                  </a:outerShdw>
                </a:effectLst>
              </a:rPr>
              <a:t>persons with disabilities </a:t>
            </a:r>
            <a:r>
              <a:rPr lang="en-US" dirty="0">
                <a:solidFill>
                  <a:schemeClr val="bg1"/>
                </a:solidFill>
                <a:effectLst>
                  <a:outerShdw blurRad="38100" dist="38100" dir="2700000" algn="tl">
                    <a:srgbClr val="000000"/>
                  </a:outerShdw>
                </a:effectLst>
              </a:rPr>
              <a:t>in developing appropriate career goals.</a:t>
            </a:r>
          </a:p>
          <a:p>
            <a:pPr algn="ctr">
              <a:defRPr/>
            </a:pPr>
            <a:endParaRPr lang="en-US" dirty="0"/>
          </a:p>
        </p:txBody>
      </p:sp>
      <p:sp>
        <p:nvSpPr>
          <p:cNvPr id="33803" name="AutoShape 11"/>
          <p:cNvSpPr>
            <a:spLocks noChangeArrowheads="1"/>
          </p:cNvSpPr>
          <p:nvPr/>
        </p:nvSpPr>
        <p:spPr bwMode="auto">
          <a:xfrm>
            <a:off x="152400" y="4648200"/>
            <a:ext cx="2895600" cy="1143000"/>
          </a:xfrm>
          <a:prstGeom prst="wedgeRectCallout">
            <a:avLst>
              <a:gd name="adj1" fmla="val 59870"/>
              <a:gd name="adj2" fmla="val -107639"/>
            </a:avLst>
          </a:prstGeom>
          <a:solidFill>
            <a:schemeClr val="accent1"/>
          </a:solidFill>
          <a:ln w="9525">
            <a:solidFill>
              <a:schemeClr val="tx1"/>
            </a:solidFill>
            <a:miter lim="800000"/>
            <a:headEnd/>
            <a:tailEnd/>
          </a:ln>
          <a:effectLst/>
        </p:spPr>
        <p:txBody>
          <a:bodyPr anchor="ctr"/>
          <a:lstStyle/>
          <a:p>
            <a:pPr eaLnBrk="1" hangingPunct="1">
              <a:lnSpc>
                <a:spcPct val="90000"/>
              </a:lnSpc>
              <a:spcBef>
                <a:spcPct val="20000"/>
              </a:spcBef>
              <a:buClr>
                <a:schemeClr val="hlink"/>
              </a:buClr>
              <a:buSzPct val="75000"/>
              <a:buFont typeface="Wingdings" pitchFamily="2" charset="2"/>
              <a:buNone/>
              <a:defRPr/>
            </a:pPr>
            <a:r>
              <a:rPr lang="en-US" dirty="0">
                <a:solidFill>
                  <a:schemeClr val="bg1"/>
                </a:solidFill>
                <a:effectLst>
                  <a:outerShdw blurRad="38100" dist="38100" dir="2700000" algn="tl">
                    <a:srgbClr val="000000"/>
                  </a:outerShdw>
                </a:effectLst>
              </a:rPr>
              <a:t>Helps </a:t>
            </a:r>
            <a:r>
              <a:rPr lang="en-US" dirty="0" smtClean="0">
                <a:solidFill>
                  <a:schemeClr val="bg1"/>
                </a:solidFill>
                <a:effectLst>
                  <a:outerShdw blurRad="38100" dist="38100" dir="2700000" algn="tl">
                    <a:srgbClr val="000000"/>
                  </a:outerShdw>
                </a:effectLst>
              </a:rPr>
              <a:t>determine </a:t>
            </a:r>
            <a:r>
              <a:rPr lang="en-US" dirty="0">
                <a:solidFill>
                  <a:schemeClr val="bg1"/>
                </a:solidFill>
                <a:effectLst>
                  <a:outerShdw blurRad="38100" dist="38100" dir="2700000" algn="tl">
                    <a:srgbClr val="000000"/>
                  </a:outerShdw>
                </a:effectLst>
              </a:rPr>
              <a:t>employment-related strengths and</a:t>
            </a:r>
            <a:br>
              <a:rPr lang="en-US" dirty="0">
                <a:solidFill>
                  <a:schemeClr val="bg1"/>
                </a:solidFill>
                <a:effectLst>
                  <a:outerShdw blurRad="38100" dist="38100" dir="2700000" algn="tl">
                    <a:srgbClr val="000000"/>
                  </a:outerShdw>
                </a:effectLst>
              </a:rPr>
            </a:br>
            <a:r>
              <a:rPr lang="en-US" dirty="0">
                <a:solidFill>
                  <a:schemeClr val="bg1"/>
                </a:solidFill>
                <a:effectLst>
                  <a:outerShdw blurRad="38100" dist="38100" dir="2700000" algn="tl">
                    <a:srgbClr val="000000"/>
                  </a:outerShdw>
                </a:effectLst>
              </a:rPr>
              <a:t>interests.</a:t>
            </a:r>
            <a:endParaRPr lang="en-US" dirty="0">
              <a:solidFill>
                <a:schemeClr val="bg1"/>
              </a:solidFill>
            </a:endParaRPr>
          </a:p>
        </p:txBody>
      </p:sp>
      <p:sp>
        <p:nvSpPr>
          <p:cNvPr id="2" name="Date Placeholder 1"/>
          <p:cNvSpPr>
            <a:spLocks noGrp="1"/>
          </p:cNvSpPr>
          <p:nvPr>
            <p:ph type="dt" sz="half" idx="10"/>
          </p:nvPr>
        </p:nvSpPr>
        <p:spPr/>
        <p:txBody>
          <a:bodyPr/>
          <a:lstStyle/>
          <a:p>
            <a:fld id="{50D8EB56-81FD-42A0-AD7D-0DC5A6E4A8C1}" type="datetime1">
              <a:rPr lang="en-US" smtClean="0"/>
              <a:t>10/11/2014</a:t>
            </a:fld>
            <a:endParaRPr lang="en-US" dirty="0"/>
          </a:p>
        </p:txBody>
      </p:sp>
    </p:spTree>
    <p:extLst>
      <p:ext uri="{BB962C8B-B14F-4D97-AF65-F5344CB8AC3E}">
        <p14:creationId xmlns:p14="http://schemas.microsoft.com/office/powerpoint/2010/main" val="1150182941"/>
      </p:ext>
    </p:extLst>
  </p:cSld>
  <p:clrMapOvr>
    <a:masterClrMapping/>
  </p:clrMapOvr>
  <p:transition advTm="1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8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7" grpId="0" animBg="1"/>
      <p:bldP spid="33799" grpId="0" animBg="1"/>
      <p:bldP spid="33801" grpId="0" animBg="1"/>
      <p:bldP spid="33802" grpId="0" animBg="1"/>
      <p:bldP spid="3380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normAutofit/>
          </a:bodyPr>
          <a:lstStyle/>
          <a:p>
            <a:r>
              <a:rPr lang="en-US" altLang="en-US" sz="4800" b="1" dirty="0" smtClean="0">
                <a:solidFill>
                  <a:srgbClr val="C00000"/>
                </a:solidFill>
              </a:rPr>
              <a:t>What is an IPE?</a:t>
            </a:r>
          </a:p>
        </p:txBody>
      </p:sp>
      <p:sp>
        <p:nvSpPr>
          <p:cNvPr id="12291" name="Rectangle 3"/>
          <p:cNvSpPr>
            <a:spLocks noGrp="1" noChangeArrowheads="1"/>
          </p:cNvSpPr>
          <p:nvPr>
            <p:ph type="body" idx="4294967295"/>
          </p:nvPr>
        </p:nvSpPr>
        <p:spPr>
          <a:xfrm>
            <a:off x="457200" y="1905000"/>
            <a:ext cx="8229600" cy="4525963"/>
          </a:xfrm>
        </p:spPr>
        <p:txBody>
          <a:bodyPr/>
          <a:lstStyle/>
          <a:p>
            <a:pPr>
              <a:lnSpc>
                <a:spcPct val="90000"/>
              </a:lnSpc>
            </a:pPr>
            <a:r>
              <a:rPr lang="en-US" altLang="en-US" sz="3300" dirty="0" smtClean="0"/>
              <a:t>The individualized plan for employment (</a:t>
            </a:r>
            <a:r>
              <a:rPr lang="en-US" altLang="en-US" sz="3300" b="1" dirty="0" smtClean="0"/>
              <a:t>IPE)</a:t>
            </a:r>
            <a:r>
              <a:rPr lang="en-US" altLang="en-US" sz="3300" dirty="0" smtClean="0"/>
              <a:t> is a plan for </a:t>
            </a:r>
            <a:r>
              <a:rPr lang="en-US" altLang="en-US" sz="3300" b="1" dirty="0" smtClean="0"/>
              <a:t>employment</a:t>
            </a:r>
            <a:r>
              <a:rPr lang="en-US" altLang="en-US" sz="3300" dirty="0" smtClean="0"/>
              <a:t> that takes into consideration the person’s needs, strengths, and interests, and assists in obtaining employment skills and experiences to reach employment.</a:t>
            </a:r>
          </a:p>
          <a:p>
            <a:endParaRPr lang="en-US" altLang="en-US" dirty="0" smtClean="0"/>
          </a:p>
        </p:txBody>
      </p:sp>
      <p:sp>
        <p:nvSpPr>
          <p:cNvPr id="2" name="Date Placeholder 1"/>
          <p:cNvSpPr>
            <a:spLocks noGrp="1"/>
          </p:cNvSpPr>
          <p:nvPr>
            <p:ph type="dt" sz="half" idx="10"/>
          </p:nvPr>
        </p:nvSpPr>
        <p:spPr/>
        <p:txBody>
          <a:bodyPr/>
          <a:lstStyle/>
          <a:p>
            <a:fld id="{6DD40578-FCCA-4658-823E-2ADF89877A80}" type="datetime1">
              <a:rPr lang="en-US" smtClean="0"/>
              <a:t>10/11/2014</a:t>
            </a:fld>
            <a:endParaRPr lang="en-US" dirty="0"/>
          </a:p>
        </p:txBody>
      </p:sp>
    </p:spTree>
    <p:extLst>
      <p:ext uri="{BB962C8B-B14F-4D97-AF65-F5344CB8AC3E}">
        <p14:creationId xmlns:p14="http://schemas.microsoft.com/office/powerpoint/2010/main" val="36615531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382000" cy="4267200"/>
          </a:xfrm>
        </p:spPr>
        <p:txBody>
          <a:bodyPr>
            <a:normAutofit/>
          </a:bodyPr>
          <a:lstStyle/>
          <a:p>
            <a:r>
              <a:rPr lang="en-US" sz="3200" dirty="0" smtClean="0">
                <a:latin typeface="+mn-lt"/>
                <a:cs typeface="Times New Roman" pitchFamily="18" charset="0"/>
              </a:rPr>
              <a:t>Call 1-800-487-4042 to find the counselor nearest </a:t>
            </a:r>
            <a:r>
              <a:rPr lang="en-US" sz="3200" dirty="0">
                <a:latin typeface="+mn-lt"/>
                <a:cs typeface="Times New Roman" pitchFamily="18" charset="0"/>
              </a:rPr>
              <a:t>you, or visit the web site at </a:t>
            </a:r>
            <a:r>
              <a:rPr lang="en-US" sz="3200" dirty="0">
                <a:latin typeface="+mn-lt"/>
                <a:cs typeface="Times New Roman" pitchFamily="18" charset="0"/>
                <a:hlinkClick r:id="rId3"/>
              </a:rPr>
              <a:t>http://</a:t>
            </a:r>
            <a:r>
              <a:rPr lang="en-US" sz="3200" dirty="0" smtClean="0">
                <a:latin typeface="+mn-lt"/>
                <a:cs typeface="Times New Roman" pitchFamily="18" charset="0"/>
                <a:hlinkClick r:id="rId3"/>
              </a:rPr>
              <a:t>www.okrehab.org/directory/Schools.asp</a:t>
            </a:r>
            <a:r>
              <a:rPr lang="en-US" sz="3200" dirty="0" smtClean="0">
                <a:latin typeface="+mn-lt"/>
                <a:cs typeface="Times New Roman" pitchFamily="18" charset="0"/>
              </a:rPr>
              <a:t>.  </a:t>
            </a:r>
            <a:br>
              <a:rPr lang="en-US" sz="3200" dirty="0" smtClean="0">
                <a:latin typeface="+mn-lt"/>
                <a:cs typeface="Times New Roman" pitchFamily="18" charset="0"/>
              </a:rPr>
            </a:br>
            <a:r>
              <a:rPr lang="en-US" sz="3200" dirty="0">
                <a:latin typeface="+mn-lt"/>
                <a:cs typeface="Times New Roman" pitchFamily="18" charset="0"/>
              </a:rPr>
              <a:t/>
            </a:r>
            <a:br>
              <a:rPr lang="en-US" sz="3200" dirty="0">
                <a:latin typeface="+mn-lt"/>
                <a:cs typeface="Times New Roman" pitchFamily="18" charset="0"/>
              </a:rPr>
            </a:br>
            <a:r>
              <a:rPr lang="en-US" sz="3200" dirty="0" smtClean="0">
                <a:latin typeface="+mn-lt"/>
                <a:cs typeface="Times New Roman" pitchFamily="18" charset="0"/>
              </a:rPr>
              <a:t>Just enter the name of your high school (e.g., Norman North) or zip code, and the office that serves you will be displayed.</a:t>
            </a:r>
            <a:endParaRPr lang="en-US" sz="3200" dirty="0">
              <a:latin typeface="+mn-lt"/>
              <a:cs typeface="Times New Roman" pitchFamily="18" charset="0"/>
            </a:endParaRPr>
          </a:p>
        </p:txBody>
      </p:sp>
      <p:sp>
        <p:nvSpPr>
          <p:cNvPr id="3" name="Title 1"/>
          <p:cNvSpPr txBox="1">
            <a:spLocks/>
          </p:cNvSpPr>
          <p:nvPr/>
        </p:nvSpPr>
        <p:spPr>
          <a:xfrm>
            <a:off x="152400" y="53340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C00000"/>
                </a:solidFill>
                <a:cs typeface="Times New Roman" pitchFamily="18" charset="0"/>
              </a:rPr>
              <a:t>To access VR services in Oklahoma</a:t>
            </a:r>
            <a:endParaRPr lang="en-US" sz="4800" b="1" dirty="0">
              <a:solidFill>
                <a:srgbClr val="C00000"/>
              </a:solidFill>
              <a:cs typeface="Times New Roman" pitchFamily="18" charset="0"/>
            </a:endParaRPr>
          </a:p>
        </p:txBody>
      </p:sp>
      <p:sp>
        <p:nvSpPr>
          <p:cNvPr id="4" name="Date Placeholder 3"/>
          <p:cNvSpPr>
            <a:spLocks noGrp="1"/>
          </p:cNvSpPr>
          <p:nvPr>
            <p:ph type="dt" sz="half" idx="10"/>
          </p:nvPr>
        </p:nvSpPr>
        <p:spPr/>
        <p:txBody>
          <a:bodyPr/>
          <a:lstStyle/>
          <a:p>
            <a:fld id="{CFCCFDD6-AA4A-4989-8AD3-30EC785B67F1}" type="datetime1">
              <a:rPr lang="en-US" smtClean="0"/>
              <a:t>10/11/2014</a:t>
            </a:fld>
            <a:endParaRPr lang="en-US" dirty="0"/>
          </a:p>
        </p:txBody>
      </p:sp>
    </p:spTree>
    <p:extLst>
      <p:ext uri="{BB962C8B-B14F-4D97-AF65-F5344CB8AC3E}">
        <p14:creationId xmlns:p14="http://schemas.microsoft.com/office/powerpoint/2010/main" val="18998818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800" b="1" dirty="0" smtClean="0">
                <a:solidFill>
                  <a:srgbClr val="C00000"/>
                </a:solidFill>
              </a:rPr>
              <a:t>Online Application</a:t>
            </a:r>
            <a:endParaRPr lang="en-US" sz="4800" b="1" dirty="0">
              <a:solidFill>
                <a:srgbClr val="C00000"/>
              </a:solidFill>
            </a:endParaRPr>
          </a:p>
        </p:txBody>
      </p:sp>
      <p:sp>
        <p:nvSpPr>
          <p:cNvPr id="3" name="Content Placeholder 2"/>
          <p:cNvSpPr>
            <a:spLocks noGrp="1"/>
          </p:cNvSpPr>
          <p:nvPr>
            <p:ph idx="4294967295"/>
          </p:nvPr>
        </p:nvSpPr>
        <p:spPr>
          <a:xfrm>
            <a:off x="152400" y="1600200"/>
            <a:ext cx="8839200" cy="5029200"/>
          </a:xfrm>
          <a:prstGeom prst="rect">
            <a:avLst/>
          </a:prstGeom>
        </p:spPr>
        <p:txBody>
          <a:bodyPr>
            <a:normAutofit/>
          </a:bodyPr>
          <a:lstStyle/>
          <a:p>
            <a:r>
              <a:rPr lang="en-US" sz="3600" dirty="0" smtClean="0"/>
              <a:t>Applications </a:t>
            </a:r>
            <a:r>
              <a:rPr lang="en-US" sz="3600" dirty="0"/>
              <a:t>are </a:t>
            </a:r>
            <a:r>
              <a:rPr lang="en-US" sz="3600" dirty="0" smtClean="0"/>
              <a:t>available </a:t>
            </a:r>
            <a:r>
              <a:rPr lang="en-US" sz="3600" dirty="0"/>
              <a:t>at the DRS home page: </a:t>
            </a:r>
            <a:r>
              <a:rPr lang="en-US" sz="3600" u="sng" dirty="0">
                <a:hlinkClick r:id="rId2"/>
              </a:rPr>
              <a:t>http://okrehab.org/</a:t>
            </a:r>
            <a:r>
              <a:rPr lang="en-US" sz="3600" dirty="0"/>
              <a:t> . </a:t>
            </a:r>
            <a:endParaRPr lang="en-US" sz="3600" dirty="0" smtClean="0"/>
          </a:p>
          <a:p>
            <a:r>
              <a:rPr lang="en-US" sz="3600" dirty="0" smtClean="0"/>
              <a:t>At </a:t>
            </a:r>
            <a:r>
              <a:rPr lang="en-US" sz="3600" dirty="0"/>
              <a:t>the bottom of the home page, click on </a:t>
            </a:r>
            <a:r>
              <a:rPr lang="en-US" sz="3600" b="1" dirty="0"/>
              <a:t>Apply for services</a:t>
            </a:r>
            <a:r>
              <a:rPr lang="en-US" sz="3600" dirty="0" smtClean="0"/>
              <a:t>.</a:t>
            </a:r>
          </a:p>
          <a:p>
            <a:r>
              <a:rPr lang="en-US" sz="3600" dirty="0" smtClean="0"/>
              <a:t>We recommend that referral to DRS occur at age 15 ½.</a:t>
            </a:r>
          </a:p>
          <a:p>
            <a:r>
              <a:rPr lang="en-US" sz="3600" dirty="0" smtClean="0"/>
              <a:t>If determined eligible, services begin at age 16. </a:t>
            </a:r>
            <a:endParaRPr lang="en-US" sz="3600" dirty="0"/>
          </a:p>
        </p:txBody>
      </p:sp>
      <p:sp>
        <p:nvSpPr>
          <p:cNvPr id="4" name="Date Placeholder 3"/>
          <p:cNvSpPr>
            <a:spLocks noGrp="1"/>
          </p:cNvSpPr>
          <p:nvPr>
            <p:ph type="dt" sz="half" idx="10"/>
          </p:nvPr>
        </p:nvSpPr>
        <p:spPr/>
        <p:txBody>
          <a:bodyPr/>
          <a:lstStyle/>
          <a:p>
            <a:fld id="{52E35708-F546-4A8D-B004-559B2FC9DD28}" type="datetime1">
              <a:rPr lang="en-US" smtClean="0"/>
              <a:t>10/11/2014</a:t>
            </a:fld>
            <a:endParaRPr lang="en-US" dirty="0"/>
          </a:p>
        </p:txBody>
      </p:sp>
    </p:spTree>
    <p:extLst>
      <p:ext uri="{BB962C8B-B14F-4D97-AF65-F5344CB8AC3E}">
        <p14:creationId xmlns:p14="http://schemas.microsoft.com/office/powerpoint/2010/main" val="28842698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2"/>
                </a:solidFill>
              </a:rPr>
              <a:t>What About Persons with More Significant Disabilities?</a:t>
            </a:r>
            <a:endParaRPr lang="en-US" sz="3200" b="1" dirty="0">
              <a:solidFill>
                <a:schemeClr val="tx2"/>
              </a:solidFill>
            </a:endParaRPr>
          </a:p>
        </p:txBody>
      </p:sp>
      <p:sp>
        <p:nvSpPr>
          <p:cNvPr id="3" name="Content Placeholder 2"/>
          <p:cNvSpPr>
            <a:spLocks noGrp="1"/>
          </p:cNvSpPr>
          <p:nvPr>
            <p:ph idx="4294967295"/>
          </p:nvPr>
        </p:nvSpPr>
        <p:spPr>
          <a:xfrm>
            <a:off x="228600" y="1447800"/>
            <a:ext cx="8686800" cy="5334000"/>
          </a:xfrm>
          <a:prstGeom prst="rect">
            <a:avLst/>
          </a:prstGeom>
        </p:spPr>
        <p:txBody>
          <a:bodyPr>
            <a:normAutofit/>
          </a:bodyPr>
          <a:lstStyle/>
          <a:p>
            <a:pPr lvl="0"/>
            <a:r>
              <a:rPr lang="en-US" sz="2800" dirty="0" smtClean="0"/>
              <a:t>Can my student/family member achieve </a:t>
            </a:r>
            <a:r>
              <a:rPr lang="en-US" sz="2800" dirty="0"/>
              <a:t>integrated, competitive, employment in the </a:t>
            </a:r>
            <a:r>
              <a:rPr lang="en-US" sz="2800" dirty="0" smtClean="0"/>
              <a:t>community?</a:t>
            </a:r>
          </a:p>
          <a:p>
            <a:pPr lvl="0"/>
            <a:r>
              <a:rPr lang="en-US" sz="2800" dirty="0" smtClean="0"/>
              <a:t>We don’t assume they can or cannot.</a:t>
            </a:r>
          </a:p>
          <a:p>
            <a:pPr lvl="0"/>
            <a:r>
              <a:rPr lang="en-US" sz="2800" b="1" dirty="0" smtClean="0"/>
              <a:t>We find out </a:t>
            </a:r>
            <a:r>
              <a:rPr lang="en-US" sz="2800" dirty="0" smtClean="0"/>
              <a:t>by providing them the opportunity to demonstrate if they can work in an integrated, competitive setting in the community.</a:t>
            </a:r>
          </a:p>
          <a:p>
            <a:pPr lvl="0"/>
            <a:r>
              <a:rPr lang="en-US" sz="2800" dirty="0" smtClean="0"/>
              <a:t>Refer to DRS at age 15 ½ to start the process of answering this question.</a:t>
            </a:r>
            <a:endParaRPr lang="en-US" sz="2800" dirty="0"/>
          </a:p>
          <a:p>
            <a:endParaRPr lang="en-US" dirty="0"/>
          </a:p>
        </p:txBody>
      </p:sp>
      <p:sp>
        <p:nvSpPr>
          <p:cNvPr id="4" name="Date Placeholder 3"/>
          <p:cNvSpPr>
            <a:spLocks noGrp="1"/>
          </p:cNvSpPr>
          <p:nvPr>
            <p:ph type="dt" sz="half" idx="10"/>
          </p:nvPr>
        </p:nvSpPr>
        <p:spPr/>
        <p:txBody>
          <a:bodyPr/>
          <a:lstStyle/>
          <a:p>
            <a:fld id="{8B15FFB4-E1A3-4959-917B-D042F5D51D62}" type="datetime1">
              <a:rPr lang="en-US" smtClean="0"/>
              <a:t>10/11/2014</a:t>
            </a:fld>
            <a:endParaRPr lang="en-US" dirty="0"/>
          </a:p>
        </p:txBody>
      </p:sp>
    </p:spTree>
    <p:extLst>
      <p:ext uri="{BB962C8B-B14F-4D97-AF65-F5344CB8AC3E}">
        <p14:creationId xmlns:p14="http://schemas.microsoft.com/office/powerpoint/2010/main" val="7937853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274638"/>
            <a:ext cx="7924800" cy="1554162"/>
          </a:xfrm>
        </p:spPr>
        <p:txBody>
          <a:bodyPr>
            <a:noAutofit/>
          </a:bodyPr>
          <a:lstStyle/>
          <a:p>
            <a:r>
              <a:rPr lang="en-US" altLang="en-US" sz="3600" b="1" dirty="0" smtClean="0">
                <a:solidFill>
                  <a:schemeClr val="tx2"/>
                </a:solidFill>
              </a:rPr>
              <a:t>Oklahoma </a:t>
            </a:r>
            <a:br>
              <a:rPr lang="en-US" altLang="en-US" sz="3600" b="1" dirty="0" smtClean="0">
                <a:solidFill>
                  <a:schemeClr val="tx2"/>
                </a:solidFill>
              </a:rPr>
            </a:br>
            <a:r>
              <a:rPr lang="en-US" altLang="en-US" sz="3600" b="1" dirty="0" smtClean="0">
                <a:solidFill>
                  <a:schemeClr val="tx2"/>
                </a:solidFill>
              </a:rPr>
              <a:t>Developmental Disabilities Services</a:t>
            </a:r>
          </a:p>
        </p:txBody>
      </p:sp>
      <p:sp>
        <p:nvSpPr>
          <p:cNvPr id="3" name="Content Placeholder 2"/>
          <p:cNvSpPr>
            <a:spLocks noGrp="1"/>
          </p:cNvSpPr>
          <p:nvPr>
            <p:ph idx="4294967295"/>
          </p:nvPr>
        </p:nvSpPr>
        <p:spPr>
          <a:xfrm>
            <a:off x="457200" y="1981200"/>
            <a:ext cx="8229600" cy="4144963"/>
          </a:xfrm>
          <a:prstGeom prst="rect">
            <a:avLst/>
          </a:prstGeom>
        </p:spPr>
        <p:txBody>
          <a:bodyPr>
            <a:normAutofit lnSpcReduction="10000"/>
          </a:bodyPr>
          <a:lstStyle/>
          <a:p>
            <a:pPr>
              <a:defRPr/>
            </a:pPr>
            <a:r>
              <a:rPr lang="en-US" sz="2400" dirty="0" smtClean="0"/>
              <a:t>Administered by OKDHS – Developmental Disabilities Services Division</a:t>
            </a:r>
          </a:p>
          <a:p>
            <a:pPr>
              <a:defRPr/>
            </a:pPr>
            <a:r>
              <a:rPr lang="en-US" sz="2400" dirty="0" smtClean="0"/>
              <a:t>First Home and Community-Based Waiver for people with mental retardation was approved in 1988. </a:t>
            </a:r>
          </a:p>
          <a:p>
            <a:pPr>
              <a:defRPr/>
            </a:pPr>
            <a:r>
              <a:rPr lang="en-US" sz="2400" dirty="0" smtClean="0"/>
              <a:t>Currently 4 waivers under direction of DDSD</a:t>
            </a:r>
          </a:p>
          <a:p>
            <a:pPr lvl="1">
              <a:defRPr/>
            </a:pPr>
            <a:r>
              <a:rPr lang="en-US" sz="2400" dirty="0" smtClean="0"/>
              <a:t>Homeward Bound Waiver</a:t>
            </a:r>
          </a:p>
          <a:p>
            <a:pPr lvl="1">
              <a:defRPr/>
            </a:pPr>
            <a:r>
              <a:rPr lang="en-US" sz="2400" dirty="0" smtClean="0"/>
              <a:t>Community Waiver (full waiver)</a:t>
            </a:r>
          </a:p>
          <a:p>
            <a:pPr lvl="1">
              <a:defRPr/>
            </a:pPr>
            <a:r>
              <a:rPr lang="en-US" sz="2400" dirty="0" smtClean="0"/>
              <a:t>In-home Support Waiver – Adult</a:t>
            </a:r>
          </a:p>
          <a:p>
            <a:pPr lvl="1">
              <a:defRPr/>
            </a:pPr>
            <a:r>
              <a:rPr lang="en-US" sz="2400" dirty="0" smtClean="0"/>
              <a:t>In-home Support Waiver - Children</a:t>
            </a:r>
          </a:p>
        </p:txBody>
      </p:sp>
    </p:spTree>
    <p:extLst>
      <p:ext uri="{BB962C8B-B14F-4D97-AF65-F5344CB8AC3E}">
        <p14:creationId xmlns:p14="http://schemas.microsoft.com/office/powerpoint/2010/main" val="15027203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200" dirty="0" smtClean="0">
                <a:solidFill>
                  <a:schemeClr val="tx2"/>
                </a:solidFill>
              </a:rPr>
              <a:t>DD Services in Oklahoma</a:t>
            </a:r>
          </a:p>
        </p:txBody>
      </p:sp>
      <p:sp>
        <p:nvSpPr>
          <p:cNvPr id="3" name="Content Placeholder 2"/>
          <p:cNvSpPr>
            <a:spLocks noGrp="1"/>
          </p:cNvSpPr>
          <p:nvPr>
            <p:ph idx="4294967295"/>
          </p:nvPr>
        </p:nvSpPr>
        <p:spPr>
          <a:xfrm>
            <a:off x="457200" y="1600200"/>
            <a:ext cx="8229600" cy="4525963"/>
          </a:xfrm>
          <a:prstGeom prst="rect">
            <a:avLst/>
          </a:prstGeom>
        </p:spPr>
        <p:txBody>
          <a:bodyPr>
            <a:noAutofit/>
          </a:bodyPr>
          <a:lstStyle/>
          <a:p>
            <a:pPr>
              <a:defRPr/>
            </a:pPr>
            <a:r>
              <a:rPr lang="en-US" sz="2400" dirty="0" smtClean="0"/>
              <a:t>Waiting list</a:t>
            </a:r>
          </a:p>
          <a:p>
            <a:pPr>
              <a:defRPr/>
            </a:pPr>
            <a:r>
              <a:rPr lang="en-US" sz="2400" dirty="0" smtClean="0"/>
              <a:t>Includes a comprehensive array of services</a:t>
            </a:r>
          </a:p>
          <a:p>
            <a:pPr lvl="1">
              <a:defRPr/>
            </a:pPr>
            <a:r>
              <a:rPr lang="en-US" sz="2400" dirty="0" smtClean="0"/>
              <a:t>Residential</a:t>
            </a:r>
          </a:p>
          <a:p>
            <a:pPr lvl="1">
              <a:defRPr/>
            </a:pPr>
            <a:r>
              <a:rPr lang="en-US" sz="2400" dirty="0" smtClean="0"/>
              <a:t>Vocational/employment and </a:t>
            </a:r>
          </a:p>
          <a:p>
            <a:pPr lvl="1">
              <a:defRPr/>
            </a:pPr>
            <a:r>
              <a:rPr lang="en-US" sz="2400" u="sng" dirty="0" smtClean="0"/>
              <a:t>Habilitation</a:t>
            </a:r>
            <a:r>
              <a:rPr lang="en-US" sz="2400" dirty="0" smtClean="0"/>
              <a:t> services and supports</a:t>
            </a:r>
          </a:p>
          <a:p>
            <a:pPr>
              <a:defRPr/>
            </a:pPr>
            <a:r>
              <a:rPr lang="en-US" sz="2400" dirty="0" smtClean="0"/>
              <a:t>Services and supports outlined in a plan of care</a:t>
            </a:r>
          </a:p>
          <a:p>
            <a:pPr lvl="1">
              <a:defRPr/>
            </a:pPr>
            <a:r>
              <a:rPr lang="en-US" sz="2400" u="sng" dirty="0" smtClean="0"/>
              <a:t>Individualized plan</a:t>
            </a:r>
          </a:p>
          <a:p>
            <a:pPr lvl="1">
              <a:defRPr/>
            </a:pPr>
            <a:r>
              <a:rPr lang="en-US" sz="2400" dirty="0" smtClean="0"/>
              <a:t>Annually developed</a:t>
            </a:r>
          </a:p>
          <a:p>
            <a:pPr lvl="1">
              <a:defRPr/>
            </a:pPr>
            <a:r>
              <a:rPr lang="en-US" sz="2400" u="sng" dirty="0" smtClean="0"/>
              <a:t>Person-centered approach</a:t>
            </a:r>
            <a:endParaRPr lang="en-US" sz="2400" u="sng" dirty="0"/>
          </a:p>
        </p:txBody>
      </p:sp>
    </p:spTree>
    <p:extLst>
      <p:ext uri="{BB962C8B-B14F-4D97-AF65-F5344CB8AC3E}">
        <p14:creationId xmlns:p14="http://schemas.microsoft.com/office/powerpoint/2010/main" val="22568470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ap of Oklahoma showing the three areas served by the OKDHS Developmental Disabilities Services Division (DDSD). More information about the map follows be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828800"/>
            <a:ext cx="87915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2"/>
          <p:cNvSpPr>
            <a:spLocks noGrp="1"/>
          </p:cNvSpPr>
          <p:nvPr>
            <p:ph type="title"/>
          </p:nvPr>
        </p:nvSpPr>
        <p:spPr/>
        <p:txBody>
          <a:bodyPr/>
          <a:lstStyle/>
          <a:p>
            <a:r>
              <a:rPr lang="en-US" altLang="en-US" smtClean="0"/>
              <a:t>DD Services in Oklahoma</a:t>
            </a:r>
          </a:p>
        </p:txBody>
      </p:sp>
    </p:spTree>
    <p:extLst>
      <p:ext uri="{BB962C8B-B14F-4D97-AF65-F5344CB8AC3E}">
        <p14:creationId xmlns:p14="http://schemas.microsoft.com/office/powerpoint/2010/main" val="15946964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b="1" dirty="0" smtClean="0">
                <a:solidFill>
                  <a:srgbClr val="FFC000"/>
                </a:solidFill>
              </a:rPr>
              <a:t>Oklahoma developmental Disabilities History – </a:t>
            </a:r>
            <a:r>
              <a:rPr lang="en-US" altLang="en-US" b="1" i="1" dirty="0" smtClean="0">
                <a:solidFill>
                  <a:srgbClr val="FFC000"/>
                </a:solidFill>
              </a:rPr>
              <a:t>Transition of another sort…</a:t>
            </a:r>
          </a:p>
        </p:txBody>
      </p:sp>
      <p:sp>
        <p:nvSpPr>
          <p:cNvPr id="14339" name="Rectangle 3"/>
          <p:cNvSpPr>
            <a:spLocks noGrp="1" noChangeArrowheads="1"/>
          </p:cNvSpPr>
          <p:nvPr>
            <p:ph idx="4294967295"/>
          </p:nvPr>
        </p:nvSpPr>
        <p:spPr>
          <a:xfrm>
            <a:off x="457200" y="1600200"/>
            <a:ext cx="8229600" cy="4525963"/>
          </a:xfrm>
          <a:prstGeom prst="rect">
            <a:avLst/>
          </a:prstGeom>
        </p:spPr>
        <p:txBody>
          <a:bodyPr/>
          <a:lstStyle/>
          <a:p>
            <a:r>
              <a:rPr lang="en-US" altLang="en-US" sz="2800" smtClean="0"/>
              <a:t>On November 1, 2012, the Human Services Commission passed a resolution directing the Oklahoma Department of Human Services (OKDHS) to close the remaining two state run facilities:</a:t>
            </a:r>
          </a:p>
          <a:p>
            <a:pPr lvl="1"/>
            <a:r>
              <a:rPr lang="en-US" altLang="en-US" sz="2400" smtClean="0"/>
              <a:t>Southern Oklahoma Resource Center (SORC) in Pauls Valley by April 30, 2014</a:t>
            </a:r>
          </a:p>
          <a:p>
            <a:pPr lvl="1"/>
            <a:r>
              <a:rPr lang="en-US" altLang="en-US" sz="2400" smtClean="0"/>
              <a:t>Northern Oklahoma Resource Center of Enid  (NORCE) by August 31, 2015.</a:t>
            </a:r>
          </a:p>
        </p:txBody>
      </p:sp>
      <p:sp>
        <p:nvSpPr>
          <p:cNvPr id="2" name="Date Placeholder 1"/>
          <p:cNvSpPr>
            <a:spLocks noGrp="1"/>
          </p:cNvSpPr>
          <p:nvPr>
            <p:ph type="dt" sz="half" idx="10"/>
          </p:nvPr>
        </p:nvSpPr>
        <p:spPr/>
        <p:txBody>
          <a:bodyPr/>
          <a:lstStyle/>
          <a:p>
            <a:fld id="{816594BD-F9A0-4F3F-BBB7-16DF7746E6C6}" type="datetime1">
              <a:rPr lang="en-US" smtClean="0"/>
              <a:t>10/11/2014</a:t>
            </a:fld>
            <a:endParaRPr lang="en-US"/>
          </a:p>
        </p:txBody>
      </p:sp>
      <p:sp>
        <p:nvSpPr>
          <p:cNvPr id="3" name="Slide Number Placeholder 2"/>
          <p:cNvSpPr>
            <a:spLocks noGrp="1"/>
          </p:cNvSpPr>
          <p:nvPr>
            <p:ph type="sldNum" sz="quarter" idx="12"/>
          </p:nvPr>
        </p:nvSpPr>
        <p:spPr/>
        <p:txBody>
          <a:bodyPr/>
          <a:lstStyle/>
          <a:p>
            <a:fld id="{1A826A1E-C3C7-424F-B9CE-090FACFBFE0E}" type="slidenum">
              <a:rPr lang="en-US" smtClean="0"/>
              <a:t>69</a:t>
            </a:fld>
            <a:endParaRPr lang="en-US"/>
          </a:p>
        </p:txBody>
      </p:sp>
    </p:spTree>
    <p:extLst>
      <p:ext uri="{BB962C8B-B14F-4D97-AF65-F5344CB8AC3E}">
        <p14:creationId xmlns:p14="http://schemas.microsoft.com/office/powerpoint/2010/main" val="3063356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admap.jpg"/>
          <p:cNvPicPr>
            <a:picLocks noGrp="1" noChangeAspect="1"/>
          </p:cNvPicPr>
          <p:nvPr>
            <p:ph idx="4294967295"/>
          </p:nvPr>
        </p:nvPicPr>
        <p:blipFill>
          <a:blip r:embed="rId3" cstate="print">
            <a:lum bright="15000"/>
          </a:blip>
          <a:stretch>
            <a:fillRect/>
          </a:stretch>
        </p:blipFill>
        <p:spPr>
          <a:xfrm>
            <a:off x="914400" y="457201"/>
            <a:ext cx="7315200" cy="5829299"/>
          </a:xfrm>
          <a:prstGeom prst="rect">
            <a:avLst/>
          </a:prstGeom>
          <a:noFill/>
        </p:spPr>
      </p:pic>
      <p:sp>
        <p:nvSpPr>
          <p:cNvPr id="7" name="TextBox 6"/>
          <p:cNvSpPr txBox="1"/>
          <p:nvPr/>
        </p:nvSpPr>
        <p:spPr>
          <a:xfrm>
            <a:off x="990600" y="5029200"/>
            <a:ext cx="3915931" cy="369332"/>
          </a:xfrm>
          <a:prstGeom prst="rect">
            <a:avLst/>
          </a:prstGeom>
          <a:solidFill>
            <a:srgbClr val="D4E4F3"/>
          </a:solidFill>
        </p:spPr>
        <p:txBody>
          <a:bodyPr wrap="square" rtlCol="0">
            <a:spAutoFit/>
          </a:bodyPr>
          <a:lstStyle/>
          <a:p>
            <a:r>
              <a:rPr lang="en-US" b="1" dirty="0" smtClean="0">
                <a:solidFill>
                  <a:srgbClr val="002060"/>
                </a:solidFill>
              </a:rPr>
              <a:t>Birth/early childhood</a:t>
            </a:r>
            <a:endParaRPr lang="en-US" b="1" dirty="0">
              <a:solidFill>
                <a:srgbClr val="002060"/>
              </a:solidFill>
            </a:endParaRPr>
          </a:p>
        </p:txBody>
      </p:sp>
      <p:sp>
        <p:nvSpPr>
          <p:cNvPr id="8" name="TextBox 7"/>
          <p:cNvSpPr txBox="1"/>
          <p:nvPr/>
        </p:nvSpPr>
        <p:spPr>
          <a:xfrm rot="21156551">
            <a:off x="3782663" y="4924982"/>
            <a:ext cx="1855449" cy="646331"/>
          </a:xfrm>
          <a:prstGeom prst="rect">
            <a:avLst/>
          </a:prstGeom>
          <a:solidFill>
            <a:srgbClr val="D4E4F3"/>
          </a:solidFill>
        </p:spPr>
        <p:txBody>
          <a:bodyPr wrap="square" rtlCol="0">
            <a:spAutoFit/>
          </a:bodyPr>
          <a:lstStyle/>
          <a:p>
            <a:r>
              <a:rPr lang="en-US" sz="1400" b="1" dirty="0" smtClean="0">
                <a:solidFill>
                  <a:srgbClr val="000099"/>
                </a:solidFill>
              </a:rPr>
              <a:t>       </a:t>
            </a:r>
            <a:r>
              <a:rPr lang="en-US" b="1" dirty="0" smtClean="0">
                <a:solidFill>
                  <a:srgbClr val="000099"/>
                </a:solidFill>
              </a:rPr>
              <a:t> Elem/Middle school</a:t>
            </a:r>
            <a:endParaRPr lang="en-US" b="1" dirty="0">
              <a:solidFill>
                <a:srgbClr val="000099"/>
              </a:solidFill>
            </a:endParaRPr>
          </a:p>
        </p:txBody>
      </p:sp>
      <p:sp>
        <p:nvSpPr>
          <p:cNvPr id="9" name="TextBox 8"/>
          <p:cNvSpPr txBox="1"/>
          <p:nvPr/>
        </p:nvSpPr>
        <p:spPr>
          <a:xfrm rot="19690754">
            <a:off x="5469853" y="4120830"/>
            <a:ext cx="2325779" cy="369332"/>
          </a:xfrm>
          <a:prstGeom prst="rect">
            <a:avLst/>
          </a:prstGeom>
          <a:solidFill>
            <a:srgbClr val="D4E4F3"/>
          </a:solidFill>
        </p:spPr>
        <p:txBody>
          <a:bodyPr wrap="square" rtlCol="0">
            <a:spAutoFit/>
          </a:bodyPr>
          <a:lstStyle/>
          <a:p>
            <a:r>
              <a:rPr lang="en-US" b="1" dirty="0" smtClean="0">
                <a:solidFill>
                  <a:srgbClr val="000099"/>
                </a:solidFill>
              </a:rPr>
              <a:t>   High School</a:t>
            </a:r>
            <a:endParaRPr lang="en-US" b="1" dirty="0">
              <a:solidFill>
                <a:srgbClr val="000099"/>
              </a:solidFill>
            </a:endParaRPr>
          </a:p>
        </p:txBody>
      </p:sp>
      <p:sp>
        <p:nvSpPr>
          <p:cNvPr id="10" name="TextBox 9"/>
          <p:cNvSpPr txBox="1"/>
          <p:nvPr/>
        </p:nvSpPr>
        <p:spPr>
          <a:xfrm rot="21030149">
            <a:off x="6744140" y="2557306"/>
            <a:ext cx="971793" cy="646331"/>
          </a:xfrm>
          <a:prstGeom prst="rect">
            <a:avLst/>
          </a:prstGeom>
          <a:solidFill>
            <a:srgbClr val="D4E4F3"/>
          </a:solidFill>
        </p:spPr>
        <p:txBody>
          <a:bodyPr wrap="square" rtlCol="0">
            <a:spAutoFit/>
          </a:bodyPr>
          <a:lstStyle/>
          <a:p>
            <a:r>
              <a:rPr lang="en-US" b="1" dirty="0" smtClean="0">
                <a:solidFill>
                  <a:srgbClr val="000099"/>
                </a:solidFill>
              </a:rPr>
              <a:t>Young Adult</a:t>
            </a:r>
            <a:endParaRPr lang="en-US" b="1" dirty="0">
              <a:solidFill>
                <a:srgbClr val="000099"/>
              </a:solidFill>
            </a:endParaRPr>
          </a:p>
        </p:txBody>
      </p:sp>
      <p:sp>
        <p:nvSpPr>
          <p:cNvPr id="11" name="TextBox 10"/>
          <p:cNvSpPr txBox="1"/>
          <p:nvPr/>
        </p:nvSpPr>
        <p:spPr>
          <a:xfrm>
            <a:off x="5029200" y="2514601"/>
            <a:ext cx="1143000" cy="369332"/>
          </a:xfrm>
          <a:prstGeom prst="rect">
            <a:avLst/>
          </a:prstGeom>
          <a:solidFill>
            <a:srgbClr val="D4E4F3"/>
          </a:solidFill>
        </p:spPr>
        <p:txBody>
          <a:bodyPr wrap="square" rtlCol="0">
            <a:spAutoFit/>
          </a:bodyPr>
          <a:lstStyle/>
          <a:p>
            <a:r>
              <a:rPr lang="en-US" b="1" dirty="0" smtClean="0">
                <a:solidFill>
                  <a:srgbClr val="000099"/>
                </a:solidFill>
              </a:rPr>
              <a:t>Adult +</a:t>
            </a:r>
            <a:endParaRPr lang="en-US" b="1" dirty="0">
              <a:solidFill>
                <a:srgbClr val="000099"/>
              </a:solidFill>
            </a:endParaRPr>
          </a:p>
        </p:txBody>
      </p:sp>
      <p:sp>
        <p:nvSpPr>
          <p:cNvPr id="12" name="TextBox 11"/>
          <p:cNvSpPr txBox="1"/>
          <p:nvPr/>
        </p:nvSpPr>
        <p:spPr>
          <a:xfrm rot="20739412">
            <a:off x="2388699" y="2558421"/>
            <a:ext cx="1143000" cy="369332"/>
          </a:xfrm>
          <a:prstGeom prst="rect">
            <a:avLst/>
          </a:prstGeom>
          <a:solidFill>
            <a:srgbClr val="D4E4F3"/>
          </a:solidFill>
        </p:spPr>
        <p:txBody>
          <a:bodyPr wrap="square" rtlCol="0">
            <a:spAutoFit/>
          </a:bodyPr>
          <a:lstStyle/>
          <a:p>
            <a:r>
              <a:rPr lang="en-US" b="1" dirty="0" smtClean="0">
                <a:solidFill>
                  <a:srgbClr val="000099"/>
                </a:solidFill>
              </a:rPr>
              <a:t>Seniors</a:t>
            </a:r>
            <a:endParaRPr lang="en-US" b="1" dirty="0">
              <a:solidFill>
                <a:srgbClr val="000099"/>
              </a:solidFill>
            </a:endParaRPr>
          </a:p>
        </p:txBody>
      </p:sp>
      <p:sp>
        <p:nvSpPr>
          <p:cNvPr id="13" name="TextBox 12"/>
          <p:cNvSpPr txBox="1"/>
          <p:nvPr/>
        </p:nvSpPr>
        <p:spPr>
          <a:xfrm>
            <a:off x="1219200" y="533401"/>
            <a:ext cx="1752600" cy="1708160"/>
          </a:xfrm>
          <a:prstGeom prst="rect">
            <a:avLst/>
          </a:prstGeom>
          <a:solidFill>
            <a:srgbClr val="FFC000"/>
          </a:solidFill>
          <a:effectLst>
            <a:softEdge rad="279400"/>
          </a:effectLst>
        </p:spPr>
        <p:txBody>
          <a:bodyPr wrap="square" rtlCol="0">
            <a:spAutoFit/>
          </a:bodyPr>
          <a:lstStyle/>
          <a:p>
            <a:pPr>
              <a:spcAft>
                <a:spcPts val="0"/>
              </a:spcAft>
            </a:pPr>
            <a:r>
              <a:rPr lang="en-US" sz="2100" b="1" dirty="0" smtClean="0">
                <a:solidFill>
                  <a:srgbClr val="000099"/>
                </a:solidFill>
              </a:rPr>
              <a:t>      </a:t>
            </a:r>
          </a:p>
          <a:p>
            <a:pPr>
              <a:spcAft>
                <a:spcPts val="0"/>
              </a:spcAft>
            </a:pPr>
            <a:r>
              <a:rPr lang="en-US" sz="2100" b="1" dirty="0" smtClean="0">
                <a:solidFill>
                  <a:srgbClr val="000099"/>
                </a:solidFill>
              </a:rPr>
              <a:t>      Health,</a:t>
            </a:r>
          </a:p>
          <a:p>
            <a:pPr>
              <a:spcAft>
                <a:spcPts val="0"/>
              </a:spcAft>
            </a:pPr>
            <a:r>
              <a:rPr lang="en-US" sz="2100" b="1" dirty="0" smtClean="0">
                <a:solidFill>
                  <a:srgbClr val="000099"/>
                </a:solidFill>
              </a:rPr>
              <a:t>   Happiness</a:t>
            </a:r>
          </a:p>
          <a:p>
            <a:pPr>
              <a:spcAft>
                <a:spcPts val="0"/>
              </a:spcAft>
            </a:pPr>
            <a:r>
              <a:rPr lang="en-US" sz="2100" b="1" dirty="0" smtClean="0">
                <a:solidFill>
                  <a:srgbClr val="000099"/>
                </a:solidFill>
              </a:rPr>
              <a:t>     Success!</a:t>
            </a:r>
          </a:p>
          <a:p>
            <a:pPr>
              <a:spcAft>
                <a:spcPts val="1200"/>
              </a:spcAft>
            </a:pPr>
            <a:endParaRPr lang="en-US" sz="2100" b="1" dirty="0">
              <a:solidFill>
                <a:srgbClr val="000099"/>
              </a:solidFill>
            </a:endParaRPr>
          </a:p>
        </p:txBody>
      </p:sp>
      <p:sp>
        <p:nvSpPr>
          <p:cNvPr id="14" name="Cloud Callout 13"/>
          <p:cNvSpPr/>
          <p:nvPr/>
        </p:nvSpPr>
        <p:spPr bwMode="auto">
          <a:xfrm rot="338451">
            <a:off x="3276600" y="762000"/>
            <a:ext cx="4572000" cy="1143000"/>
          </a:xfrm>
          <a:prstGeom prst="cloudCallout">
            <a:avLst>
              <a:gd name="adj1" fmla="val -12305"/>
              <a:gd name="adj2" fmla="val 11762"/>
            </a:avLst>
          </a:prstGeom>
          <a:solidFill>
            <a:schemeClr val="tx1"/>
          </a:solidFill>
          <a:ln w="9525" cap="flat" cmpd="sng" algn="ctr">
            <a:solidFill>
              <a:schemeClr val="tx1"/>
            </a:solidFill>
            <a:prstDash val="solid"/>
            <a:round/>
            <a:headEnd type="none" w="med" len="med"/>
            <a:tailEnd type="none" w="med" len="med"/>
          </a:ln>
          <a:effectLst/>
        </p:spPr>
        <p:txBody>
          <a:bodyPr/>
          <a:lstStyle/>
          <a:p>
            <a:endParaRPr lang="en-US" sz="2300" b="1" dirty="0">
              <a:solidFill>
                <a:srgbClr val="000099"/>
              </a:solidFill>
            </a:endParaRPr>
          </a:p>
        </p:txBody>
      </p:sp>
      <p:sp>
        <p:nvSpPr>
          <p:cNvPr id="15" name="Cloud Callout 14"/>
          <p:cNvSpPr/>
          <p:nvPr/>
        </p:nvSpPr>
        <p:spPr bwMode="auto">
          <a:xfrm>
            <a:off x="5257802" y="1600201"/>
            <a:ext cx="45719" cy="45719"/>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3429001" y="914401"/>
            <a:ext cx="4464704" cy="830997"/>
          </a:xfrm>
          <a:prstGeom prst="rect">
            <a:avLst/>
          </a:prstGeom>
          <a:solidFill>
            <a:schemeClr val="tx1">
              <a:alpha val="0"/>
            </a:schemeClr>
          </a:solidFill>
          <a:ln>
            <a:solidFill>
              <a:srgbClr val="FF0000"/>
            </a:solidFill>
          </a:ln>
          <a:effectLst>
            <a:glow rad="101600">
              <a:schemeClr val="bg1">
                <a:alpha val="75000"/>
              </a:schemeClr>
            </a:glow>
            <a:softEdge rad="266700"/>
          </a:effectLst>
        </p:spPr>
        <p:txBody>
          <a:bodyPr wrap="square" rtlCol="0">
            <a:spAutoFit/>
          </a:bodyPr>
          <a:lstStyle/>
          <a:p>
            <a:pPr algn="ctr"/>
            <a:r>
              <a:rPr lang="en-US" sz="2400" b="1" dirty="0" smtClean="0">
                <a:solidFill>
                  <a:srgbClr val="000099"/>
                </a:solidFill>
              </a:rPr>
              <a:t>Roadmap for Success – a lot to juggle!</a:t>
            </a:r>
            <a:endParaRPr lang="en-US" sz="2400" b="1" dirty="0">
              <a:solidFill>
                <a:srgbClr val="000099"/>
              </a:solidFill>
            </a:endParaRPr>
          </a:p>
        </p:txBody>
      </p:sp>
      <p:sp>
        <p:nvSpPr>
          <p:cNvPr id="17" name="TextBox 16"/>
          <p:cNvSpPr txBox="1"/>
          <p:nvPr/>
        </p:nvSpPr>
        <p:spPr>
          <a:xfrm rot="2845329">
            <a:off x="5918388" y="5275018"/>
            <a:ext cx="1343558" cy="400110"/>
          </a:xfrm>
          <a:prstGeom prst="rect">
            <a:avLst/>
          </a:prstGeom>
          <a:solidFill>
            <a:srgbClr val="D4E4F3"/>
          </a:solidFill>
        </p:spPr>
        <p:txBody>
          <a:bodyPr wrap="square" rtlCol="0">
            <a:spAutoFit/>
          </a:bodyPr>
          <a:lstStyle/>
          <a:p>
            <a:r>
              <a:rPr lang="en-US" b="1" dirty="0" smtClean="0">
                <a:solidFill>
                  <a:srgbClr val="FF0000"/>
                </a:solidFill>
              </a:rPr>
              <a:t>  </a:t>
            </a:r>
            <a:r>
              <a:rPr lang="en-US" sz="2000" b="1" dirty="0" smtClean="0">
                <a:solidFill>
                  <a:srgbClr val="FF0000"/>
                </a:solidFill>
              </a:rPr>
              <a:t>Detour</a:t>
            </a:r>
            <a:endParaRPr lang="en-US" sz="2000" b="1" dirty="0">
              <a:solidFill>
                <a:srgbClr val="FF0000"/>
              </a:solidFill>
            </a:endParaRPr>
          </a:p>
        </p:txBody>
      </p:sp>
      <p:sp>
        <p:nvSpPr>
          <p:cNvPr id="18" name="TextBox 17"/>
          <p:cNvSpPr txBox="1"/>
          <p:nvPr/>
        </p:nvSpPr>
        <p:spPr>
          <a:xfrm rot="1129321">
            <a:off x="6749773" y="4666003"/>
            <a:ext cx="1199248" cy="369332"/>
          </a:xfrm>
          <a:prstGeom prst="rect">
            <a:avLst/>
          </a:prstGeom>
          <a:solidFill>
            <a:srgbClr val="D4E4F3"/>
          </a:solidFill>
        </p:spPr>
        <p:txBody>
          <a:bodyPr wrap="square" rtlCol="0">
            <a:spAutoFit/>
          </a:bodyPr>
          <a:lstStyle/>
          <a:p>
            <a:r>
              <a:rPr lang="en-US" b="1" dirty="0" smtClean="0">
                <a:solidFill>
                  <a:srgbClr val="FF0000"/>
                </a:solidFill>
              </a:rPr>
              <a:t>  Fitness</a:t>
            </a:r>
            <a:endParaRPr lang="en-US" b="1" dirty="0">
              <a:solidFill>
                <a:srgbClr val="FF0000"/>
              </a:solidFill>
            </a:endParaRPr>
          </a:p>
        </p:txBody>
      </p:sp>
      <p:sp>
        <p:nvSpPr>
          <p:cNvPr id="19" name="TextBox 18"/>
          <p:cNvSpPr txBox="1"/>
          <p:nvPr/>
        </p:nvSpPr>
        <p:spPr>
          <a:xfrm rot="498410">
            <a:off x="4971119" y="4107839"/>
            <a:ext cx="1168189" cy="307777"/>
          </a:xfrm>
          <a:prstGeom prst="rect">
            <a:avLst/>
          </a:prstGeom>
          <a:solidFill>
            <a:srgbClr val="D4E4F3"/>
          </a:solidFill>
        </p:spPr>
        <p:txBody>
          <a:bodyPr wrap="square" rtlCol="0">
            <a:spAutoFit/>
          </a:bodyPr>
          <a:lstStyle/>
          <a:p>
            <a:r>
              <a:rPr lang="en-US" sz="1400" b="1" dirty="0" smtClean="0">
                <a:solidFill>
                  <a:srgbClr val="FF0000"/>
                </a:solidFill>
              </a:rPr>
              <a:t>Medical</a:t>
            </a:r>
            <a:endParaRPr lang="en-US" sz="1400" b="1" dirty="0">
              <a:solidFill>
                <a:srgbClr val="FF0000"/>
              </a:solidFill>
            </a:endParaRPr>
          </a:p>
        </p:txBody>
      </p:sp>
      <p:sp>
        <p:nvSpPr>
          <p:cNvPr id="20" name="TextBox 19"/>
          <p:cNvSpPr txBox="1"/>
          <p:nvPr/>
        </p:nvSpPr>
        <p:spPr>
          <a:xfrm rot="21439204">
            <a:off x="3579400" y="2158034"/>
            <a:ext cx="1815189" cy="369332"/>
          </a:xfrm>
          <a:prstGeom prst="rect">
            <a:avLst/>
          </a:prstGeom>
          <a:solidFill>
            <a:srgbClr val="D4E4F3"/>
          </a:solidFill>
        </p:spPr>
        <p:txBody>
          <a:bodyPr wrap="square" rtlCol="0">
            <a:spAutoFit/>
          </a:bodyPr>
          <a:lstStyle/>
          <a:p>
            <a:r>
              <a:rPr lang="en-US" b="1" dirty="0" smtClean="0">
                <a:solidFill>
                  <a:srgbClr val="FF0000"/>
                </a:solidFill>
              </a:rPr>
              <a:t>  </a:t>
            </a:r>
            <a:r>
              <a:rPr lang="en-US" sz="1600" b="1" dirty="0" smtClean="0">
                <a:solidFill>
                  <a:srgbClr val="FF0000"/>
                </a:solidFill>
              </a:rPr>
              <a:t>Quality Life</a:t>
            </a:r>
            <a:endParaRPr lang="en-US" sz="1600" b="1" dirty="0">
              <a:solidFill>
                <a:srgbClr val="FF0000"/>
              </a:solidFill>
            </a:endParaRPr>
          </a:p>
        </p:txBody>
      </p:sp>
      <p:sp>
        <p:nvSpPr>
          <p:cNvPr id="21" name="TextBox 20"/>
          <p:cNvSpPr txBox="1"/>
          <p:nvPr/>
        </p:nvSpPr>
        <p:spPr>
          <a:xfrm>
            <a:off x="5105400" y="1981200"/>
            <a:ext cx="1371600" cy="338554"/>
          </a:xfrm>
          <a:prstGeom prst="rect">
            <a:avLst/>
          </a:prstGeom>
          <a:solidFill>
            <a:srgbClr val="D4E4F3"/>
          </a:solidFill>
        </p:spPr>
        <p:txBody>
          <a:bodyPr wrap="square" rtlCol="0">
            <a:spAutoFit/>
          </a:bodyPr>
          <a:lstStyle/>
          <a:p>
            <a:r>
              <a:rPr lang="en-US" sz="1600" b="1" dirty="0" smtClean="0">
                <a:solidFill>
                  <a:srgbClr val="FF0000"/>
                </a:solidFill>
              </a:rPr>
              <a:t> SUPPORTS</a:t>
            </a:r>
            <a:endParaRPr lang="en-US" sz="1600" b="1" dirty="0">
              <a:solidFill>
                <a:srgbClr val="FF0000"/>
              </a:solidFill>
            </a:endParaRPr>
          </a:p>
        </p:txBody>
      </p:sp>
      <p:sp>
        <p:nvSpPr>
          <p:cNvPr id="22" name="TextBox 21"/>
          <p:cNvSpPr txBox="1"/>
          <p:nvPr/>
        </p:nvSpPr>
        <p:spPr>
          <a:xfrm rot="815834">
            <a:off x="4923306" y="4421077"/>
            <a:ext cx="776023" cy="307777"/>
          </a:xfrm>
          <a:prstGeom prst="rect">
            <a:avLst/>
          </a:prstGeom>
          <a:solidFill>
            <a:srgbClr val="D4E4F3"/>
          </a:solidFill>
        </p:spPr>
        <p:txBody>
          <a:bodyPr wrap="square" rtlCol="0">
            <a:spAutoFit/>
          </a:bodyPr>
          <a:lstStyle/>
          <a:p>
            <a:r>
              <a:rPr lang="en-US" sz="1400" b="1" dirty="0" smtClean="0">
                <a:solidFill>
                  <a:srgbClr val="FF0000"/>
                </a:solidFill>
              </a:rPr>
              <a:t>PT &amp; OT</a:t>
            </a:r>
            <a:endParaRPr lang="en-US" sz="1400" b="1" dirty="0">
              <a:solidFill>
                <a:srgbClr val="FF0000"/>
              </a:solidFill>
            </a:endParaRPr>
          </a:p>
        </p:txBody>
      </p:sp>
      <p:sp>
        <p:nvSpPr>
          <p:cNvPr id="23" name="TextBox 22"/>
          <p:cNvSpPr txBox="1"/>
          <p:nvPr/>
        </p:nvSpPr>
        <p:spPr>
          <a:xfrm>
            <a:off x="1143000" y="5867401"/>
            <a:ext cx="4343400" cy="369332"/>
          </a:xfrm>
          <a:prstGeom prst="rect">
            <a:avLst/>
          </a:prstGeom>
          <a:solidFill>
            <a:srgbClr val="FAFFB6"/>
          </a:solidFill>
        </p:spPr>
        <p:txBody>
          <a:bodyPr wrap="square" rtlCol="0">
            <a:spAutoFit/>
          </a:bodyPr>
          <a:lstStyle/>
          <a:p>
            <a:r>
              <a:rPr lang="en-US" b="1" dirty="0" smtClean="0">
                <a:solidFill>
                  <a:srgbClr val="000099"/>
                </a:solidFill>
              </a:rPr>
              <a:t>Live – Play – Work – School - FAMILY</a:t>
            </a:r>
            <a:endParaRPr lang="en-US" b="1" dirty="0">
              <a:solidFill>
                <a:srgbClr val="000099"/>
              </a:solidFill>
            </a:endParaRPr>
          </a:p>
        </p:txBody>
      </p:sp>
      <p:sp>
        <p:nvSpPr>
          <p:cNvPr id="26" name="Date Placeholder 25"/>
          <p:cNvSpPr>
            <a:spLocks noGrp="1"/>
          </p:cNvSpPr>
          <p:nvPr>
            <p:ph type="dt" sz="half" idx="10"/>
          </p:nvPr>
        </p:nvSpPr>
        <p:spPr/>
        <p:txBody>
          <a:bodyPr/>
          <a:lstStyle/>
          <a:p>
            <a:fld id="{4AA0FAD0-CDD6-498B-98F4-161A54CB8820}" type="datetime1">
              <a:rPr lang="en-US" smtClean="0"/>
              <a:t>10/11/2014</a:t>
            </a:fld>
            <a:endParaRPr lang="en-US"/>
          </a:p>
        </p:txBody>
      </p:sp>
      <p:sp>
        <p:nvSpPr>
          <p:cNvPr id="5" name="Slide Number Placeholder 4"/>
          <p:cNvSpPr>
            <a:spLocks noGrp="1"/>
          </p:cNvSpPr>
          <p:nvPr>
            <p:ph type="sldNum" sz="quarter" idx="12"/>
          </p:nvPr>
        </p:nvSpPr>
        <p:spPr/>
        <p:txBody>
          <a:bodyPr/>
          <a:lstStyle/>
          <a:p>
            <a:fld id="{1A826A1E-C3C7-424F-B9CE-090FACFBFE0E}" type="slidenum">
              <a:rPr lang="en-US" smtClean="0"/>
              <a:t>7</a:t>
            </a:fld>
            <a:endParaRPr lang="en-US"/>
          </a:p>
        </p:txBody>
      </p:sp>
    </p:spTree>
    <p:extLst>
      <p:ext uri="{BB962C8B-B14F-4D97-AF65-F5344CB8AC3E}">
        <p14:creationId xmlns:p14="http://schemas.microsoft.com/office/powerpoint/2010/main" val="7377360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p:txBody>
          <a:bodyPr/>
          <a:lstStyle/>
          <a:p>
            <a:pPr marL="914400" lvl="2" indent="0">
              <a:buNone/>
              <a:defRPr/>
            </a:pPr>
            <a:r>
              <a:rPr lang="en-US" sz="2800" dirty="0"/>
              <a:t>While honoring</a:t>
            </a:r>
          </a:p>
          <a:p>
            <a:pPr lvl="3">
              <a:defRPr/>
            </a:pPr>
            <a:r>
              <a:rPr lang="en-US" sz="2400" dirty="0"/>
              <a:t>Personal tastes</a:t>
            </a:r>
          </a:p>
          <a:p>
            <a:pPr lvl="3">
              <a:defRPr/>
            </a:pPr>
            <a:r>
              <a:rPr lang="en-US" sz="2400" dirty="0"/>
              <a:t>Treasured possessions</a:t>
            </a:r>
          </a:p>
          <a:p>
            <a:pPr lvl="3">
              <a:defRPr/>
            </a:pPr>
            <a:r>
              <a:rPr lang="en-US" sz="2400" dirty="0"/>
              <a:t>Meaningful experiences</a:t>
            </a:r>
          </a:p>
          <a:p>
            <a:pPr lvl="3">
              <a:defRPr/>
            </a:pPr>
            <a:r>
              <a:rPr lang="en-US" sz="2400" dirty="0"/>
              <a:t>Valued activities </a:t>
            </a:r>
          </a:p>
          <a:p>
            <a:endParaRPr lang="en-US" dirty="0"/>
          </a:p>
        </p:txBody>
      </p:sp>
      <p:sp>
        <p:nvSpPr>
          <p:cNvPr id="3" name="Content Placeholder 2"/>
          <p:cNvSpPr>
            <a:spLocks noGrp="1"/>
          </p:cNvSpPr>
          <p:nvPr>
            <p:ph sz="quarter" idx="13"/>
          </p:nvPr>
        </p:nvSpPr>
        <p:spPr>
          <a:prstGeom prst="rect">
            <a:avLst/>
          </a:prstGeom>
        </p:spPr>
        <p:txBody>
          <a:bodyPr>
            <a:noAutofit/>
          </a:bodyPr>
          <a:lstStyle/>
          <a:p>
            <a:pPr marL="457200" lvl="1" indent="0">
              <a:buNone/>
              <a:defRPr/>
            </a:pPr>
            <a:r>
              <a:rPr lang="en-US" sz="2800" dirty="0" smtClean="0"/>
              <a:t>Ensures quality of life </a:t>
            </a:r>
          </a:p>
          <a:p>
            <a:pPr lvl="2">
              <a:defRPr/>
            </a:pPr>
            <a:r>
              <a:rPr lang="en-US" sz="2400" dirty="0" smtClean="0"/>
              <a:t>Provides for:</a:t>
            </a:r>
          </a:p>
          <a:p>
            <a:pPr lvl="3">
              <a:defRPr/>
            </a:pPr>
            <a:r>
              <a:rPr lang="en-US" sz="2400" dirty="0" smtClean="0"/>
              <a:t>personal control</a:t>
            </a:r>
          </a:p>
          <a:p>
            <a:pPr lvl="3">
              <a:defRPr/>
            </a:pPr>
            <a:r>
              <a:rPr lang="en-US" sz="2400" dirty="0" smtClean="0"/>
              <a:t>safety</a:t>
            </a:r>
          </a:p>
          <a:p>
            <a:pPr lvl="3">
              <a:defRPr/>
            </a:pPr>
            <a:r>
              <a:rPr lang="en-US" sz="2400" dirty="0" smtClean="0"/>
              <a:t>self-efficacy</a:t>
            </a:r>
          </a:p>
          <a:p>
            <a:pPr lvl="3">
              <a:defRPr/>
            </a:pPr>
            <a:r>
              <a:rPr lang="en-US" sz="2400" dirty="0" smtClean="0"/>
              <a:t>health </a:t>
            </a:r>
          </a:p>
        </p:txBody>
      </p:sp>
      <p:sp>
        <p:nvSpPr>
          <p:cNvPr id="26626" name="Title 1"/>
          <p:cNvSpPr>
            <a:spLocks noGrp="1"/>
          </p:cNvSpPr>
          <p:nvPr>
            <p:ph type="title"/>
          </p:nvPr>
        </p:nvSpPr>
        <p:spPr>
          <a:xfrm>
            <a:off x="609600" y="304800"/>
            <a:ext cx="7924800" cy="1143000"/>
          </a:xfrm>
        </p:spPr>
        <p:txBody>
          <a:bodyPr/>
          <a:lstStyle/>
          <a:p>
            <a:r>
              <a:rPr lang="en-US" altLang="en-US" dirty="0" smtClean="0"/>
              <a:t>DDS Individualized Plans</a:t>
            </a:r>
          </a:p>
        </p:txBody>
      </p:sp>
      <p:sp>
        <p:nvSpPr>
          <p:cNvPr id="2" name="Text Placeholder 1"/>
          <p:cNvSpPr>
            <a:spLocks noGrp="1"/>
          </p:cNvSpPr>
          <p:nvPr>
            <p:ph type="body" idx="1"/>
          </p:nvPr>
        </p:nvSpPr>
        <p:spPr>
          <a:xfrm>
            <a:off x="609600" y="1447801"/>
            <a:ext cx="3733800" cy="727074"/>
          </a:xfrm>
        </p:spPr>
        <p:txBody>
          <a:bodyPr/>
          <a:lstStyle/>
          <a:p>
            <a:r>
              <a:rPr lang="en-US" sz="2800" dirty="0"/>
              <a:t>Person-centered approach</a:t>
            </a:r>
          </a:p>
          <a:p>
            <a:endParaRPr lang="en-US" dirty="0"/>
          </a:p>
        </p:txBody>
      </p:sp>
      <p:sp>
        <p:nvSpPr>
          <p:cNvPr id="6" name="Date Placeholder 5"/>
          <p:cNvSpPr>
            <a:spLocks noGrp="1"/>
          </p:cNvSpPr>
          <p:nvPr>
            <p:ph type="dt" sz="half" idx="10"/>
          </p:nvPr>
        </p:nvSpPr>
        <p:spPr/>
        <p:txBody>
          <a:bodyPr/>
          <a:lstStyle/>
          <a:p>
            <a:fld id="{4B9824CD-437D-4FFC-AE4F-BEC815287401}" type="datetime1">
              <a:rPr lang="en-US" smtClean="0"/>
              <a:t>10/11/2014</a:t>
            </a:fld>
            <a:endParaRPr lang="en-US"/>
          </a:p>
        </p:txBody>
      </p:sp>
      <p:sp>
        <p:nvSpPr>
          <p:cNvPr id="7" name="Slide Number Placeholder 6"/>
          <p:cNvSpPr>
            <a:spLocks noGrp="1"/>
          </p:cNvSpPr>
          <p:nvPr>
            <p:ph type="sldNum" sz="quarter" idx="12"/>
          </p:nvPr>
        </p:nvSpPr>
        <p:spPr/>
        <p:txBody>
          <a:bodyPr/>
          <a:lstStyle/>
          <a:p>
            <a:fld id="{1A826A1E-C3C7-424F-B9CE-090FACFBFE0E}" type="slidenum">
              <a:rPr lang="en-US" smtClean="0"/>
              <a:t>70</a:t>
            </a:fld>
            <a:endParaRPr lang="en-US"/>
          </a:p>
        </p:txBody>
      </p:sp>
    </p:spTree>
    <p:extLst>
      <p:ext uri="{BB962C8B-B14F-4D97-AF65-F5344CB8AC3E}">
        <p14:creationId xmlns:p14="http://schemas.microsoft.com/office/powerpoint/2010/main" val="123438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Person-Centered Planning Involves</a:t>
            </a:r>
          </a:p>
        </p:txBody>
      </p:sp>
      <p:sp>
        <p:nvSpPr>
          <p:cNvPr id="27651" name="Rectangle 3"/>
          <p:cNvSpPr>
            <a:spLocks noGrp="1" noChangeArrowheads="1"/>
          </p:cNvSpPr>
          <p:nvPr>
            <p:ph idx="4294967295"/>
          </p:nvPr>
        </p:nvSpPr>
        <p:spPr>
          <a:xfrm>
            <a:off x="1066800" y="1981200"/>
            <a:ext cx="7543800" cy="4495800"/>
          </a:xfrm>
          <a:prstGeom prst="rect">
            <a:avLst/>
          </a:prstGeom>
        </p:spPr>
        <p:txBody>
          <a:bodyPr/>
          <a:lstStyle/>
          <a:p>
            <a:r>
              <a:rPr lang="en-US" altLang="en-US" sz="2400" dirty="0" smtClean="0"/>
              <a:t>Respecting each person with a disability while understanding their unique and valued characteristics (Individualization)</a:t>
            </a:r>
          </a:p>
          <a:p>
            <a:r>
              <a:rPr lang="en-US" altLang="en-US" sz="2400" dirty="0" smtClean="0"/>
              <a:t>Consider the rights and privileges of the person </a:t>
            </a:r>
            <a:r>
              <a:rPr lang="en-US" altLang="en-US" sz="2400" u="sng" dirty="0" smtClean="0"/>
              <a:t>over</a:t>
            </a:r>
            <a:r>
              <a:rPr lang="en-US" altLang="en-US" sz="2400" dirty="0" smtClean="0"/>
              <a:t> those of service providers (remember who is in charge)</a:t>
            </a:r>
          </a:p>
          <a:p>
            <a:r>
              <a:rPr lang="en-US" altLang="en-US" sz="2400" dirty="0" smtClean="0"/>
              <a:t>Developing services and supports that address needs and wants of the person with a disability</a:t>
            </a:r>
          </a:p>
          <a:p>
            <a:r>
              <a:rPr lang="en-US" altLang="en-US" sz="2400" dirty="0" smtClean="0"/>
              <a:t>Limiting costs to those that are based on the person’s needs.</a:t>
            </a:r>
          </a:p>
          <a:p>
            <a:pPr eaLnBrk="1" hangingPunct="1">
              <a:lnSpc>
                <a:spcPct val="90000"/>
              </a:lnSpc>
            </a:pPr>
            <a:endParaRPr lang="en-US" altLang="en-US" sz="2800" dirty="0" smtClean="0"/>
          </a:p>
        </p:txBody>
      </p:sp>
      <p:sp>
        <p:nvSpPr>
          <p:cNvPr id="2" name="Date Placeholder 1"/>
          <p:cNvSpPr>
            <a:spLocks noGrp="1"/>
          </p:cNvSpPr>
          <p:nvPr>
            <p:ph type="dt" sz="half" idx="10"/>
          </p:nvPr>
        </p:nvSpPr>
        <p:spPr/>
        <p:txBody>
          <a:bodyPr/>
          <a:lstStyle/>
          <a:p>
            <a:fld id="{12405987-EB3E-436A-BEB3-155BAB3CB802}" type="datetime1">
              <a:rPr lang="en-US" smtClean="0"/>
              <a:t>10/11/2014</a:t>
            </a:fld>
            <a:endParaRPr lang="en-US"/>
          </a:p>
        </p:txBody>
      </p:sp>
      <p:sp>
        <p:nvSpPr>
          <p:cNvPr id="3" name="Slide Number Placeholder 2"/>
          <p:cNvSpPr>
            <a:spLocks noGrp="1"/>
          </p:cNvSpPr>
          <p:nvPr>
            <p:ph type="sldNum" sz="quarter" idx="12"/>
          </p:nvPr>
        </p:nvSpPr>
        <p:spPr/>
        <p:txBody>
          <a:bodyPr/>
          <a:lstStyle/>
          <a:p>
            <a:fld id="{1A826A1E-C3C7-424F-B9CE-090FACFBFE0E}" type="slidenum">
              <a:rPr lang="en-US" smtClean="0"/>
              <a:t>71</a:t>
            </a:fld>
            <a:endParaRPr lang="en-US"/>
          </a:p>
        </p:txBody>
      </p:sp>
    </p:spTree>
    <p:extLst>
      <p:ext uri="{BB962C8B-B14F-4D97-AF65-F5344CB8AC3E}">
        <p14:creationId xmlns:p14="http://schemas.microsoft.com/office/powerpoint/2010/main" val="251075464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Individualized Plans</a:t>
            </a:r>
          </a:p>
        </p:txBody>
      </p:sp>
      <p:sp>
        <p:nvSpPr>
          <p:cNvPr id="28675" name="Content Placeholder 2"/>
          <p:cNvSpPr>
            <a:spLocks noGrp="1"/>
          </p:cNvSpPr>
          <p:nvPr>
            <p:ph idx="4294967295"/>
          </p:nvPr>
        </p:nvSpPr>
        <p:spPr>
          <a:xfrm>
            <a:off x="457200" y="1600200"/>
            <a:ext cx="8229600" cy="4525963"/>
          </a:xfrm>
          <a:prstGeom prst="rect">
            <a:avLst/>
          </a:prstGeom>
        </p:spPr>
        <p:txBody>
          <a:bodyPr/>
          <a:lstStyle/>
          <a:p>
            <a:r>
              <a:rPr lang="en-US" altLang="en-US" sz="2400" dirty="0" smtClean="0"/>
              <a:t>Person-centered approach</a:t>
            </a:r>
          </a:p>
          <a:p>
            <a:pPr lvl="1"/>
            <a:r>
              <a:rPr lang="en-US" altLang="en-US" sz="2400" dirty="0" smtClean="0"/>
              <a:t>Who is in charge?</a:t>
            </a:r>
          </a:p>
          <a:p>
            <a:pPr lvl="2"/>
            <a:r>
              <a:rPr lang="en-US" altLang="en-US" sz="2400" dirty="0" smtClean="0"/>
              <a:t>Level of involvement will vary depending on age, ability, and preferences</a:t>
            </a:r>
          </a:p>
          <a:p>
            <a:pPr lvl="1"/>
            <a:r>
              <a:rPr lang="en-US" altLang="en-US" sz="2400" dirty="0" smtClean="0"/>
              <a:t>Focus on the person</a:t>
            </a:r>
          </a:p>
          <a:p>
            <a:pPr lvl="1"/>
            <a:r>
              <a:rPr lang="en-US" altLang="en-US" sz="2400" dirty="0" smtClean="0"/>
              <a:t>Natural supports first</a:t>
            </a:r>
          </a:p>
          <a:p>
            <a:pPr lvl="1"/>
            <a:r>
              <a:rPr lang="en-US" altLang="en-US" sz="2400" dirty="0" smtClean="0"/>
              <a:t>Prioritize </a:t>
            </a:r>
          </a:p>
          <a:p>
            <a:pPr lvl="2"/>
            <a:r>
              <a:rPr lang="en-US" altLang="en-US" sz="2400" dirty="0" smtClean="0"/>
              <a:t>Immediate needs versus future goals and plans</a:t>
            </a:r>
          </a:p>
          <a:p>
            <a:pPr lvl="2"/>
            <a:r>
              <a:rPr lang="en-US" altLang="en-US" sz="2400" dirty="0" smtClean="0"/>
              <a:t>Coordination of intervention and services</a:t>
            </a:r>
          </a:p>
          <a:p>
            <a:pPr lvl="1"/>
            <a:endParaRPr lang="en-US" altLang="en-US" dirty="0" smtClean="0"/>
          </a:p>
        </p:txBody>
      </p:sp>
      <p:sp>
        <p:nvSpPr>
          <p:cNvPr id="2" name="Date Placeholder 1"/>
          <p:cNvSpPr>
            <a:spLocks noGrp="1"/>
          </p:cNvSpPr>
          <p:nvPr>
            <p:ph type="dt" sz="half" idx="10"/>
          </p:nvPr>
        </p:nvSpPr>
        <p:spPr/>
        <p:txBody>
          <a:bodyPr/>
          <a:lstStyle/>
          <a:p>
            <a:fld id="{CABEFC3B-6A3E-4266-AEF1-CEA6CFC641EA}" type="datetime1">
              <a:rPr lang="en-US" smtClean="0"/>
              <a:t>10/11/2014</a:t>
            </a:fld>
            <a:endParaRPr lang="en-US"/>
          </a:p>
        </p:txBody>
      </p:sp>
      <p:sp>
        <p:nvSpPr>
          <p:cNvPr id="3" name="Slide Number Placeholder 2"/>
          <p:cNvSpPr>
            <a:spLocks noGrp="1"/>
          </p:cNvSpPr>
          <p:nvPr>
            <p:ph type="sldNum" sz="quarter" idx="12"/>
          </p:nvPr>
        </p:nvSpPr>
        <p:spPr/>
        <p:txBody>
          <a:bodyPr/>
          <a:lstStyle/>
          <a:p>
            <a:fld id="{1A826A1E-C3C7-424F-B9CE-090FACFBFE0E}" type="slidenum">
              <a:rPr lang="en-US" smtClean="0"/>
              <a:t>72</a:t>
            </a:fld>
            <a:endParaRPr lang="en-US"/>
          </a:p>
        </p:txBody>
      </p:sp>
    </p:spTree>
    <p:extLst>
      <p:ext uri="{BB962C8B-B14F-4D97-AF65-F5344CB8AC3E}">
        <p14:creationId xmlns:p14="http://schemas.microsoft.com/office/powerpoint/2010/main" val="2920914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Goals of Person-Centered Planning</a:t>
            </a:r>
          </a:p>
        </p:txBody>
      </p:sp>
      <p:sp>
        <p:nvSpPr>
          <p:cNvPr id="29699" name="Rectangle 3"/>
          <p:cNvSpPr>
            <a:spLocks noGrp="1" noChangeArrowheads="1"/>
          </p:cNvSpPr>
          <p:nvPr>
            <p:ph idx="4294967295"/>
          </p:nvPr>
        </p:nvSpPr>
        <p:spPr>
          <a:xfrm>
            <a:off x="457200" y="1828800"/>
            <a:ext cx="8229600" cy="4297363"/>
          </a:xfrm>
          <a:prstGeom prst="rect">
            <a:avLst/>
          </a:prstGeom>
        </p:spPr>
        <p:txBody>
          <a:bodyPr/>
          <a:lstStyle/>
          <a:p>
            <a:pPr marL="609600" indent="-609600" eaLnBrk="1" hangingPunct="1">
              <a:lnSpc>
                <a:spcPct val="90000"/>
              </a:lnSpc>
            </a:pPr>
            <a:r>
              <a:rPr lang="en-US" altLang="en-US" sz="2400" dirty="0" smtClean="0"/>
              <a:t>Consumer should not only be </a:t>
            </a:r>
            <a:r>
              <a:rPr lang="en-US" altLang="en-US" sz="2400" u="sng" dirty="0" smtClean="0"/>
              <a:t>present</a:t>
            </a:r>
            <a:r>
              <a:rPr lang="en-US" altLang="en-US" sz="2400" dirty="0" smtClean="0"/>
              <a:t> in community but should also have the opportunity to </a:t>
            </a:r>
            <a:r>
              <a:rPr lang="en-US" altLang="en-US" sz="2400" u="sng" dirty="0" smtClean="0"/>
              <a:t>participate</a:t>
            </a:r>
            <a:r>
              <a:rPr lang="en-US" altLang="en-US" sz="2400" dirty="0" smtClean="0"/>
              <a:t> in the community.</a:t>
            </a:r>
          </a:p>
          <a:p>
            <a:pPr marL="609600" indent="-609600" eaLnBrk="1" hangingPunct="1">
              <a:lnSpc>
                <a:spcPct val="90000"/>
              </a:lnSpc>
            </a:pPr>
            <a:r>
              <a:rPr lang="en-US" altLang="en-US" sz="2400" dirty="0" smtClean="0"/>
              <a:t>Gaining and maintaining satisfying relationships</a:t>
            </a:r>
          </a:p>
          <a:p>
            <a:pPr marL="609600" indent="-609600" eaLnBrk="1" hangingPunct="1">
              <a:lnSpc>
                <a:spcPct val="90000"/>
              </a:lnSpc>
            </a:pPr>
            <a:r>
              <a:rPr lang="en-US" altLang="en-US" sz="2400" dirty="0" smtClean="0"/>
              <a:t>Expressing preferences and making choices in everyday life</a:t>
            </a:r>
          </a:p>
          <a:p>
            <a:pPr marL="609600" indent="-609600" eaLnBrk="1" hangingPunct="1">
              <a:lnSpc>
                <a:spcPct val="90000"/>
              </a:lnSpc>
            </a:pPr>
            <a:r>
              <a:rPr lang="en-US" altLang="en-US" sz="2400" dirty="0" smtClean="0"/>
              <a:t>Having opportunities to fulfill respected roles and to live with dignity</a:t>
            </a:r>
          </a:p>
          <a:p>
            <a:pPr marL="609600" indent="-609600" eaLnBrk="1" hangingPunct="1">
              <a:lnSpc>
                <a:spcPct val="90000"/>
              </a:lnSpc>
            </a:pPr>
            <a:r>
              <a:rPr lang="en-US" altLang="en-US" sz="2400" dirty="0" smtClean="0"/>
              <a:t>Opportunities to develop skills</a:t>
            </a:r>
          </a:p>
          <a:p>
            <a:pPr marL="609600" indent="-609600" eaLnBrk="1" hangingPunct="1">
              <a:lnSpc>
                <a:spcPct val="90000"/>
              </a:lnSpc>
            </a:pPr>
            <a:r>
              <a:rPr lang="en-US" altLang="en-US" sz="2400" b="1" i="1" dirty="0" smtClean="0">
                <a:solidFill>
                  <a:srgbClr val="FFC000"/>
                </a:solidFill>
              </a:rPr>
              <a:t>ANY OF THE ASSESSEMENTS HEREIN CAN BE USED WITH THESE ADULT TOO?</a:t>
            </a:r>
          </a:p>
          <a:p>
            <a:pPr marL="609600" indent="-609600" eaLnBrk="1" hangingPunct="1">
              <a:lnSpc>
                <a:spcPct val="90000"/>
              </a:lnSpc>
            </a:pPr>
            <a:endParaRPr lang="en-US" altLang="en-US" sz="2400" dirty="0" smtClean="0"/>
          </a:p>
        </p:txBody>
      </p:sp>
      <p:sp>
        <p:nvSpPr>
          <p:cNvPr id="2" name="Date Placeholder 1"/>
          <p:cNvSpPr>
            <a:spLocks noGrp="1"/>
          </p:cNvSpPr>
          <p:nvPr>
            <p:ph type="dt" sz="half" idx="10"/>
          </p:nvPr>
        </p:nvSpPr>
        <p:spPr/>
        <p:txBody>
          <a:bodyPr/>
          <a:lstStyle/>
          <a:p>
            <a:fld id="{CFCD897C-6520-4D56-B5A4-5CC9363D8F25}" type="datetime1">
              <a:rPr lang="en-US" smtClean="0"/>
              <a:t>10/11/2014</a:t>
            </a:fld>
            <a:endParaRPr lang="en-US"/>
          </a:p>
        </p:txBody>
      </p:sp>
      <p:sp>
        <p:nvSpPr>
          <p:cNvPr id="3" name="Slide Number Placeholder 2"/>
          <p:cNvSpPr>
            <a:spLocks noGrp="1"/>
          </p:cNvSpPr>
          <p:nvPr>
            <p:ph type="sldNum" sz="quarter" idx="12"/>
          </p:nvPr>
        </p:nvSpPr>
        <p:spPr/>
        <p:txBody>
          <a:bodyPr/>
          <a:lstStyle/>
          <a:p>
            <a:fld id="{1A826A1E-C3C7-424F-B9CE-090FACFBFE0E}" type="slidenum">
              <a:rPr lang="en-US" smtClean="0"/>
              <a:t>73</a:t>
            </a:fld>
            <a:endParaRPr lang="en-US"/>
          </a:p>
        </p:txBody>
      </p:sp>
    </p:spTree>
    <p:extLst>
      <p:ext uri="{BB962C8B-B14F-4D97-AF65-F5344CB8AC3E}">
        <p14:creationId xmlns:p14="http://schemas.microsoft.com/office/powerpoint/2010/main" val="428400097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447800"/>
          </a:xfrm>
        </p:spPr>
        <p:txBody>
          <a:bodyPr>
            <a:noAutofit/>
          </a:bodyPr>
          <a:lstStyle/>
          <a:p>
            <a:r>
              <a:rPr lang="en-US" sz="3200" b="1" dirty="0" smtClean="0"/>
              <a:t>Oklahoma Department of Human Services (DHS)</a:t>
            </a:r>
            <a:br>
              <a:rPr lang="en-US" sz="3200" b="1" dirty="0" smtClean="0"/>
            </a:br>
            <a:r>
              <a:rPr lang="en-US" sz="3200" b="1" dirty="0" smtClean="0"/>
              <a:t>Developmental Disability Services (DDS)</a:t>
            </a:r>
            <a:endParaRPr lang="en-US" sz="3200" b="1" dirty="0"/>
          </a:p>
        </p:txBody>
      </p:sp>
      <p:sp>
        <p:nvSpPr>
          <p:cNvPr id="3" name="Content Placeholder 2"/>
          <p:cNvSpPr>
            <a:spLocks noGrp="1"/>
          </p:cNvSpPr>
          <p:nvPr>
            <p:ph idx="4294967295"/>
          </p:nvPr>
        </p:nvSpPr>
        <p:spPr>
          <a:xfrm>
            <a:off x="228600" y="2362200"/>
            <a:ext cx="8686800" cy="4267200"/>
          </a:xfrm>
          <a:prstGeom prst="rect">
            <a:avLst/>
          </a:prstGeom>
        </p:spPr>
        <p:txBody>
          <a:bodyPr>
            <a:normAutofit/>
          </a:bodyPr>
          <a:lstStyle/>
          <a:p>
            <a:r>
              <a:rPr lang="en-US" sz="3300" b="1" dirty="0" smtClean="0">
                <a:solidFill>
                  <a:srgbClr val="FFC000"/>
                </a:solidFill>
              </a:rPr>
              <a:t>Community Integrated Employment (CIE) </a:t>
            </a:r>
            <a:r>
              <a:rPr lang="en-US" sz="3300" dirty="0" smtClean="0"/>
              <a:t>is a service program that provides placement, job training and short-term or long-term supports to assist service recipients in achieving and maintaining employment within the community. Services are delivered in integrated settings in the community by contracted providers. Could be for work or volunteering. </a:t>
            </a:r>
            <a:endParaRPr lang="en-US" sz="3300" dirty="0"/>
          </a:p>
        </p:txBody>
      </p:sp>
      <p:sp>
        <p:nvSpPr>
          <p:cNvPr id="4" name="Date Placeholder 3"/>
          <p:cNvSpPr>
            <a:spLocks noGrp="1"/>
          </p:cNvSpPr>
          <p:nvPr>
            <p:ph type="dt" sz="half" idx="10"/>
          </p:nvPr>
        </p:nvSpPr>
        <p:spPr/>
        <p:txBody>
          <a:bodyPr/>
          <a:lstStyle/>
          <a:p>
            <a:fld id="{42626F74-C4EC-4310-B97C-60AFA3147D54}" type="datetime1">
              <a:rPr lang="en-US" smtClean="0"/>
              <a:t>10/11/2014</a:t>
            </a:fld>
            <a:endParaRPr lang="en-US" dirty="0"/>
          </a:p>
        </p:txBody>
      </p:sp>
      <p:sp>
        <p:nvSpPr>
          <p:cNvPr id="5" name="Slide Number Placeholder 4"/>
          <p:cNvSpPr>
            <a:spLocks noGrp="1"/>
          </p:cNvSpPr>
          <p:nvPr>
            <p:ph type="sldNum" sz="quarter" idx="12"/>
          </p:nvPr>
        </p:nvSpPr>
        <p:spPr/>
        <p:txBody>
          <a:bodyPr/>
          <a:lstStyle/>
          <a:p>
            <a:fld id="{1A826A1E-C3C7-424F-B9CE-090FACFBFE0E}" type="slidenum">
              <a:rPr lang="en-US" smtClean="0"/>
              <a:t>74</a:t>
            </a:fld>
            <a:endParaRPr lang="en-US"/>
          </a:p>
        </p:txBody>
      </p:sp>
    </p:spTree>
    <p:extLst>
      <p:ext uri="{BB962C8B-B14F-4D97-AF65-F5344CB8AC3E}">
        <p14:creationId xmlns:p14="http://schemas.microsoft.com/office/powerpoint/2010/main" val="15356203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tx2"/>
                </a:solidFill>
              </a:rPr>
              <a:t>Supported Employment</a:t>
            </a:r>
            <a:endParaRPr lang="en-US" sz="4800" b="1" dirty="0">
              <a:solidFill>
                <a:schemeClr val="tx2"/>
              </a:solidFill>
            </a:endParaRPr>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r>
              <a:rPr lang="en-US" sz="2800" u="sng" dirty="0"/>
              <a:t>Supported Employment</a:t>
            </a:r>
            <a:r>
              <a:rPr lang="en-US" sz="2800" dirty="0"/>
              <a:t> </a:t>
            </a:r>
            <a:r>
              <a:rPr lang="en-US" sz="2800" dirty="0" smtClean="0"/>
              <a:t>(i.e., job coaching or supports) means </a:t>
            </a:r>
            <a:r>
              <a:rPr lang="en-US" sz="2800" dirty="0"/>
              <a:t>competitive employment in an integrated setting, or employment in integrated settings in which individuals are working toward competitive employment consistent with strengths, resources, priorities, concerns, abilities, capabilities, interests, and informed choice with ongoing support services for individuals with the most significant disabilities. </a:t>
            </a:r>
            <a:r>
              <a:rPr lang="en-US" sz="2800" dirty="0" smtClean="0"/>
              <a:t>  Must be PG 1.</a:t>
            </a:r>
            <a:endParaRPr lang="en-US" sz="2800" dirty="0"/>
          </a:p>
        </p:txBody>
      </p:sp>
      <p:sp>
        <p:nvSpPr>
          <p:cNvPr id="4" name="Date Placeholder 3"/>
          <p:cNvSpPr>
            <a:spLocks noGrp="1"/>
          </p:cNvSpPr>
          <p:nvPr>
            <p:ph type="dt" sz="half" idx="10"/>
          </p:nvPr>
        </p:nvSpPr>
        <p:spPr/>
        <p:txBody>
          <a:bodyPr/>
          <a:lstStyle/>
          <a:p>
            <a:fld id="{63D3BF11-9A7A-4993-81F6-0EED5789C1FD}" type="datetime1">
              <a:rPr lang="en-US" smtClean="0"/>
              <a:t>10/11/2014</a:t>
            </a:fld>
            <a:endParaRPr lang="en-US" dirty="0"/>
          </a:p>
        </p:txBody>
      </p:sp>
    </p:spTree>
    <p:extLst>
      <p:ext uri="{BB962C8B-B14F-4D97-AF65-F5344CB8AC3E}">
        <p14:creationId xmlns:p14="http://schemas.microsoft.com/office/powerpoint/2010/main" val="25328810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600200"/>
          </a:xfrm>
        </p:spPr>
        <p:txBody>
          <a:bodyPr>
            <a:noAutofit/>
          </a:bodyPr>
          <a:lstStyle/>
          <a:p>
            <a:r>
              <a:rPr lang="en-US" sz="3200" b="1" dirty="0"/>
              <a:t>Oklahoma Department of Human Services (DHS)</a:t>
            </a:r>
            <a:br>
              <a:rPr lang="en-US" sz="3200" b="1" dirty="0"/>
            </a:br>
            <a:r>
              <a:rPr lang="en-US" sz="3200" b="1" dirty="0"/>
              <a:t>Developmental Disability Services (DDS)</a:t>
            </a:r>
            <a:endParaRPr lang="en-US" sz="3200" dirty="0"/>
          </a:p>
        </p:txBody>
      </p:sp>
      <p:sp>
        <p:nvSpPr>
          <p:cNvPr id="3" name="Content Placeholder 2"/>
          <p:cNvSpPr>
            <a:spLocks noGrp="1"/>
          </p:cNvSpPr>
          <p:nvPr>
            <p:ph idx="4294967295"/>
          </p:nvPr>
        </p:nvSpPr>
        <p:spPr>
          <a:xfrm>
            <a:off x="152400" y="2819400"/>
            <a:ext cx="8839200" cy="3886200"/>
          </a:xfrm>
          <a:prstGeom prst="rect">
            <a:avLst/>
          </a:prstGeom>
        </p:spPr>
        <p:txBody>
          <a:bodyPr>
            <a:normAutofit fontScale="92500" lnSpcReduction="10000"/>
          </a:bodyPr>
          <a:lstStyle/>
          <a:p>
            <a:r>
              <a:rPr lang="en-US" sz="3300" dirty="0" smtClean="0">
                <a:solidFill>
                  <a:srgbClr val="FFC000"/>
                </a:solidFill>
              </a:rPr>
              <a:t>For more information, go to</a:t>
            </a:r>
            <a:r>
              <a:rPr lang="en-US" sz="3300" dirty="0" smtClean="0">
                <a:solidFill>
                  <a:srgbClr val="C00000"/>
                </a:solidFill>
              </a:rPr>
              <a:t>:</a:t>
            </a:r>
            <a:endParaRPr lang="en-US" sz="3300" dirty="0" smtClean="0">
              <a:solidFill>
                <a:srgbClr val="C00000"/>
              </a:solidFill>
              <a:hlinkClick r:id="rId2"/>
            </a:endParaRPr>
          </a:p>
          <a:p>
            <a:r>
              <a:rPr lang="en-US" sz="3300" dirty="0" smtClean="0">
                <a:hlinkClick r:id="rId2"/>
              </a:rPr>
              <a:t>http</a:t>
            </a:r>
            <a:r>
              <a:rPr lang="en-US" sz="3300" dirty="0">
                <a:hlinkClick r:id="rId2"/>
              </a:rPr>
              <a:t>://</a:t>
            </a:r>
            <a:r>
              <a:rPr lang="en-US" sz="3300" dirty="0" smtClean="0">
                <a:hlinkClick r:id="rId2"/>
              </a:rPr>
              <a:t>www.okdhs.org/programsandservices/dd</a:t>
            </a:r>
            <a:endParaRPr lang="en-US" sz="3300" dirty="0" smtClean="0"/>
          </a:p>
          <a:p>
            <a:r>
              <a:rPr lang="en-US" sz="3300" dirty="0" smtClean="0"/>
              <a:t>(</a:t>
            </a:r>
            <a:r>
              <a:rPr lang="en-US" sz="3300" dirty="0"/>
              <a:t>405) 521-6267</a:t>
            </a:r>
          </a:p>
          <a:p>
            <a:r>
              <a:rPr lang="en-US" sz="3300" dirty="0">
                <a:solidFill>
                  <a:srgbClr val="FFC000"/>
                </a:solidFill>
              </a:rPr>
              <a:t>To apply for services, go to: </a:t>
            </a:r>
            <a:r>
              <a:rPr lang="en-US" sz="3300" dirty="0">
                <a:hlinkClick r:id="rId3"/>
              </a:rPr>
              <a:t>http://</a:t>
            </a:r>
            <a:r>
              <a:rPr lang="en-US" sz="3300" dirty="0" smtClean="0">
                <a:hlinkClick r:id="rId3"/>
              </a:rPr>
              <a:t>www.okdhs.org/programsandservices/dd/docs/areacontactinfo.htm</a:t>
            </a:r>
            <a:endParaRPr lang="en-US" sz="3300" dirty="0" smtClean="0"/>
          </a:p>
          <a:p>
            <a:r>
              <a:rPr lang="en-US" sz="3300" dirty="0" smtClean="0"/>
              <a:t>Click on </a:t>
            </a:r>
            <a:r>
              <a:rPr lang="en-US" sz="3300" dirty="0" smtClean="0">
                <a:solidFill>
                  <a:srgbClr val="FFC000"/>
                </a:solidFill>
              </a:rPr>
              <a:t>Applications</a:t>
            </a:r>
            <a:endParaRPr lang="en-US" sz="3300" dirty="0">
              <a:solidFill>
                <a:srgbClr val="FFC000"/>
              </a:solidFill>
            </a:endParaRPr>
          </a:p>
          <a:p>
            <a:endParaRPr lang="en-US" dirty="0"/>
          </a:p>
        </p:txBody>
      </p:sp>
      <p:sp>
        <p:nvSpPr>
          <p:cNvPr id="4" name="Date Placeholder 3"/>
          <p:cNvSpPr>
            <a:spLocks noGrp="1"/>
          </p:cNvSpPr>
          <p:nvPr>
            <p:ph type="dt" sz="half" idx="10"/>
          </p:nvPr>
        </p:nvSpPr>
        <p:spPr/>
        <p:txBody>
          <a:bodyPr/>
          <a:lstStyle/>
          <a:p>
            <a:fld id="{0233B8A1-9A85-42E6-9C92-33F9BBE9DAF2}" type="datetime1">
              <a:rPr lang="en-US" smtClean="0"/>
              <a:t>10/11/2014</a:t>
            </a:fld>
            <a:endParaRPr lang="en-US" dirty="0"/>
          </a:p>
        </p:txBody>
      </p:sp>
      <p:sp>
        <p:nvSpPr>
          <p:cNvPr id="5" name="Slide Number Placeholder 4"/>
          <p:cNvSpPr>
            <a:spLocks noGrp="1"/>
          </p:cNvSpPr>
          <p:nvPr>
            <p:ph type="sldNum" sz="quarter" idx="12"/>
          </p:nvPr>
        </p:nvSpPr>
        <p:spPr/>
        <p:txBody>
          <a:bodyPr/>
          <a:lstStyle/>
          <a:p>
            <a:fld id="{1A826A1E-C3C7-424F-B9CE-090FACFBFE0E}" type="slidenum">
              <a:rPr lang="en-US" smtClean="0"/>
              <a:t>76</a:t>
            </a:fld>
            <a:endParaRPr lang="en-US"/>
          </a:p>
        </p:txBody>
      </p:sp>
    </p:spTree>
    <p:extLst>
      <p:ext uri="{BB962C8B-B14F-4D97-AF65-F5344CB8AC3E}">
        <p14:creationId xmlns:p14="http://schemas.microsoft.com/office/powerpoint/2010/main" val="11310768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b="1" dirty="0">
                <a:solidFill>
                  <a:srgbClr val="C00000"/>
                </a:solidFill>
              </a:rPr>
              <a:t>Employment First</a:t>
            </a:r>
            <a:endParaRPr lang="en-US" sz="4800" dirty="0"/>
          </a:p>
        </p:txBody>
      </p:sp>
      <p:sp>
        <p:nvSpPr>
          <p:cNvPr id="3" name="Content Placeholder 2"/>
          <p:cNvSpPr>
            <a:spLocks noGrp="1"/>
          </p:cNvSpPr>
          <p:nvPr>
            <p:ph idx="4294967295"/>
          </p:nvPr>
        </p:nvSpPr>
        <p:spPr>
          <a:xfrm>
            <a:off x="457200" y="1295400"/>
            <a:ext cx="8229600" cy="5410200"/>
          </a:xfrm>
          <a:prstGeom prst="rect">
            <a:avLst/>
          </a:prstGeom>
        </p:spPr>
        <p:txBody>
          <a:bodyPr>
            <a:normAutofit/>
          </a:bodyPr>
          <a:lstStyle/>
          <a:p>
            <a:r>
              <a:rPr lang="en-US" sz="2800" b="1" dirty="0"/>
              <a:t>Employment First</a:t>
            </a:r>
            <a:r>
              <a:rPr lang="en-US" sz="2800" dirty="0"/>
              <a:t> is a concept to facilitate the full inclusion of people with the most significant disabilities in the workplace and community. Under the </a:t>
            </a:r>
            <a:r>
              <a:rPr lang="en-US" sz="2800" b="1" dirty="0"/>
              <a:t>Employment First</a:t>
            </a:r>
            <a:r>
              <a:rPr lang="en-US" sz="2800" dirty="0"/>
              <a:t> approach, community-based, </a:t>
            </a:r>
            <a:r>
              <a:rPr lang="en-US" sz="2800" dirty="0" smtClean="0"/>
              <a:t>competitive, integrated </a:t>
            </a:r>
            <a:r>
              <a:rPr lang="en-US" sz="2800" dirty="0"/>
              <a:t>employment is the </a:t>
            </a:r>
            <a:r>
              <a:rPr lang="en-US" sz="2800" b="1" dirty="0"/>
              <a:t>first</a:t>
            </a:r>
            <a:r>
              <a:rPr lang="en-US" sz="2800" dirty="0"/>
              <a:t> option for employment services for youth and adults with significant disabilities</a:t>
            </a:r>
            <a:r>
              <a:rPr lang="en-US" sz="2800" dirty="0" smtClean="0"/>
              <a:t>.</a:t>
            </a:r>
          </a:p>
          <a:p>
            <a:r>
              <a:rPr lang="en-US" sz="2800" b="1" dirty="0" smtClean="0"/>
              <a:t>Start</a:t>
            </a:r>
            <a:r>
              <a:rPr lang="en-US" sz="2800" dirty="0" smtClean="0"/>
              <a:t> with </a:t>
            </a:r>
            <a:r>
              <a:rPr lang="en-US" sz="2800" b="1" dirty="0" smtClean="0"/>
              <a:t>Employment First </a:t>
            </a:r>
            <a:r>
              <a:rPr lang="en-US" sz="2800" dirty="0" smtClean="0"/>
              <a:t>as the </a:t>
            </a:r>
            <a:r>
              <a:rPr lang="en-US" sz="2800" b="1" dirty="0" smtClean="0"/>
              <a:t>Goal</a:t>
            </a:r>
            <a:r>
              <a:rPr lang="en-US" sz="2800" dirty="0" smtClean="0"/>
              <a:t>, and then begin planning activities and experiences that will help your young adult or adult reach that goal! </a:t>
            </a:r>
            <a:r>
              <a:rPr lang="en-US" sz="2800" b="1" dirty="0" smtClean="0">
                <a:solidFill>
                  <a:srgbClr val="C00000"/>
                </a:solidFill>
              </a:rPr>
              <a:t>It’s never too early to start planning!!</a:t>
            </a:r>
            <a:endParaRPr lang="en-US" sz="2800" b="1" dirty="0">
              <a:solidFill>
                <a:srgbClr val="C00000"/>
              </a:solidFill>
            </a:endParaRPr>
          </a:p>
        </p:txBody>
      </p:sp>
      <p:sp>
        <p:nvSpPr>
          <p:cNvPr id="4" name="Date Placeholder 3"/>
          <p:cNvSpPr>
            <a:spLocks noGrp="1"/>
          </p:cNvSpPr>
          <p:nvPr>
            <p:ph type="dt" sz="half" idx="10"/>
          </p:nvPr>
        </p:nvSpPr>
        <p:spPr/>
        <p:txBody>
          <a:bodyPr/>
          <a:lstStyle/>
          <a:p>
            <a:fld id="{6DA94C12-9D63-4E49-85EC-5F7DBDFBCE5F}" type="datetime1">
              <a:rPr lang="en-US" smtClean="0"/>
              <a:t>10/11/2014</a:t>
            </a:fld>
            <a:endParaRPr lang="en-US" dirty="0"/>
          </a:p>
        </p:txBody>
      </p:sp>
    </p:spTree>
    <p:extLst>
      <p:ext uri="{BB962C8B-B14F-4D97-AF65-F5344CB8AC3E}">
        <p14:creationId xmlns:p14="http://schemas.microsoft.com/office/powerpoint/2010/main" val="39430540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C000"/>
                </a:solidFill>
              </a:rPr>
              <a:t>Moving Toward Employment </a:t>
            </a:r>
            <a:r>
              <a:rPr lang="en-US" b="1" dirty="0">
                <a:solidFill>
                  <a:srgbClr val="FFC000"/>
                </a:solidFill>
              </a:rPr>
              <a:t>First</a:t>
            </a:r>
            <a:endParaRPr lang="en-US" dirty="0">
              <a:solidFill>
                <a:srgbClr val="FFC000"/>
              </a:solidFill>
            </a:endParaRPr>
          </a:p>
        </p:txBody>
      </p:sp>
      <p:sp>
        <p:nvSpPr>
          <p:cNvPr id="3" name="Content Placeholder 2"/>
          <p:cNvSpPr>
            <a:spLocks noGrp="1"/>
          </p:cNvSpPr>
          <p:nvPr>
            <p:ph idx="4294967295"/>
          </p:nvPr>
        </p:nvSpPr>
        <p:spPr>
          <a:xfrm>
            <a:off x="457200" y="1143000"/>
            <a:ext cx="8229600" cy="5562600"/>
          </a:xfrm>
          <a:prstGeom prst="rect">
            <a:avLst/>
          </a:prstGeom>
        </p:spPr>
        <p:txBody>
          <a:bodyPr>
            <a:normAutofit/>
          </a:bodyPr>
          <a:lstStyle/>
          <a:p>
            <a:r>
              <a:rPr lang="en-US" sz="2800" b="1" dirty="0" smtClean="0">
                <a:solidFill>
                  <a:srgbClr val="FFC000"/>
                </a:solidFill>
              </a:rPr>
              <a:t>Become Informed and Involved:</a:t>
            </a:r>
            <a:endParaRPr lang="en-US" sz="2800" dirty="0">
              <a:solidFill>
                <a:srgbClr val="FFC000"/>
              </a:solidFill>
            </a:endParaRPr>
          </a:p>
          <a:p>
            <a:r>
              <a:rPr lang="en-US" sz="2800" b="1" i="1" dirty="0" smtClean="0"/>
              <a:t>YOU are Attending </a:t>
            </a:r>
            <a:r>
              <a:rPr lang="en-US" sz="2800" dirty="0" smtClean="0"/>
              <a:t>the Oklahoma Transition Institute (OTI)-October 27, 28 &amp; 29 at Embassy Suites in Norman, sponsored by the Oklahoma Transition Council (OTC</a:t>
            </a:r>
            <a:r>
              <a:rPr lang="en-US" sz="2800" dirty="0"/>
              <a:t>). (</a:t>
            </a:r>
            <a:r>
              <a:rPr lang="en-US" sz="2800" dirty="0">
                <a:hlinkClick r:id="rId2"/>
              </a:rPr>
              <a:t>https://</a:t>
            </a:r>
            <a:r>
              <a:rPr lang="en-US" sz="2800" dirty="0" smtClean="0">
                <a:hlinkClick r:id="rId2"/>
              </a:rPr>
              <a:t>www.ou.edu/content/education/centers-and-partnerships/zarrow/oklahoma-transition-council.html</a:t>
            </a:r>
            <a:r>
              <a:rPr lang="en-US" sz="2800" dirty="0" smtClean="0"/>
              <a:t>) </a:t>
            </a:r>
          </a:p>
          <a:p>
            <a:r>
              <a:rPr lang="en-US" sz="2800" dirty="0" smtClean="0"/>
              <a:t>Attend the Oklahoma Statewide Autism Conference-November 14 &amp; 15 at Embassy Suites in Norman</a:t>
            </a:r>
            <a:r>
              <a:rPr lang="en-US" sz="2800" dirty="0"/>
              <a:t>. (</a:t>
            </a:r>
            <a:r>
              <a:rPr lang="en-US" sz="2800" dirty="0">
                <a:hlinkClick r:id="rId3"/>
              </a:rPr>
              <a:t>http://</a:t>
            </a:r>
            <a:r>
              <a:rPr lang="en-US" sz="2800" dirty="0" smtClean="0">
                <a:hlinkClick r:id="rId3"/>
              </a:rPr>
              <a:t>www.okautism.org/default.asp</a:t>
            </a:r>
            <a:r>
              <a:rPr lang="en-US" sz="2800" dirty="0" smtClean="0"/>
              <a:t>) </a:t>
            </a:r>
            <a:endParaRPr lang="en-US" sz="2800" dirty="0"/>
          </a:p>
          <a:p>
            <a:endParaRPr lang="en-US" dirty="0" smtClean="0"/>
          </a:p>
          <a:p>
            <a:endParaRPr lang="en-US" dirty="0"/>
          </a:p>
        </p:txBody>
      </p:sp>
      <p:sp>
        <p:nvSpPr>
          <p:cNvPr id="4" name="Date Placeholder 3"/>
          <p:cNvSpPr>
            <a:spLocks noGrp="1"/>
          </p:cNvSpPr>
          <p:nvPr>
            <p:ph type="dt" sz="half" idx="10"/>
          </p:nvPr>
        </p:nvSpPr>
        <p:spPr/>
        <p:txBody>
          <a:bodyPr/>
          <a:lstStyle/>
          <a:p>
            <a:fld id="{EC07FC3E-B99E-418B-A0F8-7F8B06A400B3}" type="datetime1">
              <a:rPr lang="en-US" smtClean="0"/>
              <a:t>10/11/2014</a:t>
            </a:fld>
            <a:endParaRPr lang="en-US" dirty="0"/>
          </a:p>
        </p:txBody>
      </p:sp>
      <p:sp>
        <p:nvSpPr>
          <p:cNvPr id="5" name="Slide Number Placeholder 4"/>
          <p:cNvSpPr>
            <a:spLocks noGrp="1"/>
          </p:cNvSpPr>
          <p:nvPr>
            <p:ph type="sldNum" sz="quarter" idx="12"/>
          </p:nvPr>
        </p:nvSpPr>
        <p:spPr/>
        <p:txBody>
          <a:bodyPr/>
          <a:lstStyle/>
          <a:p>
            <a:fld id="{1A826A1E-C3C7-424F-B9CE-090FACFBFE0E}" type="slidenum">
              <a:rPr lang="en-US" smtClean="0"/>
              <a:t>78</a:t>
            </a:fld>
            <a:endParaRPr lang="en-US"/>
          </a:p>
        </p:txBody>
      </p:sp>
    </p:spTree>
    <p:extLst>
      <p:ext uri="{BB962C8B-B14F-4D97-AF65-F5344CB8AC3E}">
        <p14:creationId xmlns:p14="http://schemas.microsoft.com/office/powerpoint/2010/main" val="42684126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Moving Toward Employment First</a:t>
            </a:r>
            <a:endParaRPr lang="en-US" dirty="0">
              <a:solidFill>
                <a:srgbClr val="FFC000"/>
              </a:solidFill>
            </a:endParaRPr>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US" sz="3500" dirty="0"/>
              <a:t>Attend an </a:t>
            </a:r>
            <a:r>
              <a:rPr lang="en-US" sz="3500" i="1" dirty="0"/>
              <a:t>On the Road Family Perspective </a:t>
            </a:r>
            <a:r>
              <a:rPr lang="en-US" sz="3500" i="1" dirty="0" smtClean="0"/>
              <a:t>Conference</a:t>
            </a:r>
            <a:endParaRPr lang="en-US" sz="3500" dirty="0"/>
          </a:p>
          <a:p>
            <a:r>
              <a:rPr lang="en-US" sz="3500" i="1" dirty="0" smtClean="0"/>
              <a:t>A </a:t>
            </a:r>
            <a:r>
              <a:rPr lang="en-US" sz="3500" i="1" dirty="0"/>
              <a:t>one day conference that assists families in navigating a complex system,</a:t>
            </a:r>
            <a:r>
              <a:rPr lang="en-US" sz="3500" dirty="0"/>
              <a:t> sponsored by Sooner Success (</a:t>
            </a:r>
            <a:r>
              <a:rPr lang="en-US" sz="3500" u="sng" dirty="0">
                <a:hlinkClick r:id="rId2" action="ppaction://hlinkpres?slideindex=1&amp;slidetitle="/>
              </a:rPr>
              <a:t>http://soonersuccess.ouhsc.edu/ParentContactSystem.asp</a:t>
            </a:r>
            <a:r>
              <a:rPr lang="en-US" sz="3500" dirty="0"/>
              <a:t>)</a:t>
            </a:r>
          </a:p>
          <a:p>
            <a:endParaRPr lang="en-US" dirty="0"/>
          </a:p>
        </p:txBody>
      </p:sp>
      <p:sp>
        <p:nvSpPr>
          <p:cNvPr id="4" name="Date Placeholder 3"/>
          <p:cNvSpPr>
            <a:spLocks noGrp="1"/>
          </p:cNvSpPr>
          <p:nvPr>
            <p:ph type="dt" sz="half" idx="10"/>
          </p:nvPr>
        </p:nvSpPr>
        <p:spPr/>
        <p:txBody>
          <a:bodyPr/>
          <a:lstStyle/>
          <a:p>
            <a:fld id="{D0327FCC-D92F-4EA8-9EC8-DBD5B38755D1}" type="datetime1">
              <a:rPr lang="en-US" smtClean="0"/>
              <a:t>10/11/2014</a:t>
            </a:fld>
            <a:endParaRPr lang="en-US" dirty="0"/>
          </a:p>
        </p:txBody>
      </p:sp>
      <p:sp>
        <p:nvSpPr>
          <p:cNvPr id="5" name="Slide Number Placeholder 4"/>
          <p:cNvSpPr>
            <a:spLocks noGrp="1"/>
          </p:cNvSpPr>
          <p:nvPr>
            <p:ph type="sldNum" sz="quarter" idx="12"/>
          </p:nvPr>
        </p:nvSpPr>
        <p:spPr/>
        <p:txBody>
          <a:bodyPr/>
          <a:lstStyle/>
          <a:p>
            <a:fld id="{1A826A1E-C3C7-424F-B9CE-090FACFBFE0E}" type="slidenum">
              <a:rPr lang="en-US" smtClean="0"/>
              <a:t>79</a:t>
            </a:fld>
            <a:endParaRPr lang="en-US"/>
          </a:p>
        </p:txBody>
      </p:sp>
    </p:spTree>
    <p:extLst>
      <p:ext uri="{BB962C8B-B14F-4D97-AF65-F5344CB8AC3E}">
        <p14:creationId xmlns:p14="http://schemas.microsoft.com/office/powerpoint/2010/main" val="2047601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2"/>
                </a:solidFill>
              </a:rPr>
              <a:t>Students with Severe and Multiple Developmental Disabilities (SMDD)</a:t>
            </a:r>
            <a:endParaRPr lang="en-US" sz="3600" b="1" dirty="0">
              <a:solidFill>
                <a:schemeClr val="accent2"/>
              </a:solidFill>
            </a:endParaRPr>
          </a:p>
        </p:txBody>
      </p:sp>
      <p:sp>
        <p:nvSpPr>
          <p:cNvPr id="3" name="Content Placeholder 2"/>
          <p:cNvSpPr>
            <a:spLocks noGrp="1"/>
          </p:cNvSpPr>
          <p:nvPr>
            <p:ph idx="4294967295"/>
          </p:nvPr>
        </p:nvSpPr>
        <p:spPr>
          <a:xfrm>
            <a:off x="457200" y="1719262"/>
            <a:ext cx="8686800" cy="5138737"/>
          </a:xfrm>
          <a:prstGeom prst="rect">
            <a:avLst/>
          </a:prstGeom>
        </p:spPr>
        <p:txBody>
          <a:bodyPr/>
          <a:lstStyle/>
          <a:p>
            <a:r>
              <a:rPr lang="en-US" sz="2800" dirty="0" smtClean="0"/>
              <a:t>Demonstrate diverse skills, strengths, limits, and support needs</a:t>
            </a:r>
          </a:p>
          <a:p>
            <a:r>
              <a:rPr lang="en-US" sz="2800" dirty="0" smtClean="0"/>
              <a:t>Multiple system impairments that impact the student, family, community participation, and severity of associated health conditions</a:t>
            </a:r>
          </a:p>
          <a:p>
            <a:r>
              <a:rPr lang="en-US" sz="2800" dirty="0" smtClean="0"/>
              <a:t>Two or more simultaneously occurring impairments</a:t>
            </a:r>
          </a:p>
          <a:p>
            <a:r>
              <a:rPr lang="en-US" sz="2800" dirty="0" smtClean="0"/>
              <a:t>Supports are usually pervasive and extensive in order to achieve community living, employment, and self-sufficiency.</a:t>
            </a:r>
          </a:p>
          <a:p>
            <a:endParaRPr lang="en-US" dirty="0"/>
          </a:p>
        </p:txBody>
      </p:sp>
      <p:sp>
        <p:nvSpPr>
          <p:cNvPr id="4" name="Date Placeholder 3"/>
          <p:cNvSpPr>
            <a:spLocks noGrp="1"/>
          </p:cNvSpPr>
          <p:nvPr>
            <p:ph type="dt" sz="half" idx="10"/>
          </p:nvPr>
        </p:nvSpPr>
        <p:spPr/>
        <p:txBody>
          <a:bodyPr/>
          <a:lstStyle/>
          <a:p>
            <a:pPr>
              <a:defRPr/>
            </a:pPr>
            <a:fld id="{A3628AEC-D0A2-42D4-8E08-0589E9373F38}" type="datetime1">
              <a:rPr lang="en-US" smtClean="0"/>
              <a:t>10/11/2014</a:t>
            </a:fld>
            <a:endParaRPr lang="en-US" dirty="0"/>
          </a:p>
        </p:txBody>
      </p:sp>
      <p:sp>
        <p:nvSpPr>
          <p:cNvPr id="7" name="Slide Number Placeholder 6"/>
          <p:cNvSpPr>
            <a:spLocks noGrp="1"/>
          </p:cNvSpPr>
          <p:nvPr>
            <p:ph type="sldNum" sz="quarter" idx="12"/>
          </p:nvPr>
        </p:nvSpPr>
        <p:spPr/>
        <p:txBody>
          <a:bodyPr/>
          <a:lstStyle/>
          <a:p>
            <a:fld id="{1A826A1E-C3C7-424F-B9CE-090FACFBFE0E}" type="slidenum">
              <a:rPr lang="en-US" smtClean="0"/>
              <a:t>8</a:t>
            </a:fld>
            <a:endParaRPr lang="en-US"/>
          </a:p>
        </p:txBody>
      </p:sp>
    </p:spTree>
    <p:extLst>
      <p:ext uri="{BB962C8B-B14F-4D97-AF65-F5344CB8AC3E}">
        <p14:creationId xmlns:p14="http://schemas.microsoft.com/office/powerpoint/2010/main" val="422172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1143000"/>
          </a:xfrm>
        </p:spPr>
        <p:txBody>
          <a:bodyPr>
            <a:normAutofit/>
          </a:bodyPr>
          <a:lstStyle/>
          <a:p>
            <a:r>
              <a:rPr lang="en-US" sz="4800" b="1" dirty="0">
                <a:solidFill>
                  <a:srgbClr val="FFC000"/>
                </a:solidFill>
              </a:rPr>
              <a:t>Free Resources</a:t>
            </a:r>
          </a:p>
        </p:txBody>
      </p:sp>
      <p:sp>
        <p:nvSpPr>
          <p:cNvPr id="3" name="Content Placeholder 2"/>
          <p:cNvSpPr>
            <a:spLocks noGrp="1"/>
          </p:cNvSpPr>
          <p:nvPr>
            <p:ph idx="4294967295"/>
          </p:nvPr>
        </p:nvSpPr>
        <p:spPr>
          <a:xfrm>
            <a:off x="457200" y="1219200"/>
            <a:ext cx="8229600" cy="5410200"/>
          </a:xfrm>
          <a:prstGeom prst="rect">
            <a:avLst/>
          </a:prstGeom>
        </p:spPr>
        <p:txBody>
          <a:bodyPr>
            <a:normAutofit/>
          </a:bodyPr>
          <a:lstStyle/>
          <a:p>
            <a:pPr>
              <a:buFont typeface="Wingdings" panose="05000000000000000000" pitchFamily="2" charset="2"/>
              <a:buChar char="q"/>
            </a:pPr>
            <a:r>
              <a:rPr lang="en-US" sz="2400" b="1" dirty="0" smtClean="0"/>
              <a:t>Transition Planning Resources</a:t>
            </a:r>
            <a:r>
              <a:rPr lang="en-US" sz="2400" dirty="0" smtClean="0"/>
              <a:t>-Transition</a:t>
            </a:r>
            <a:r>
              <a:rPr lang="en-US" sz="2400" dirty="0"/>
              <a:t>: School to Work brochure, Transition: School to Work checklist, </a:t>
            </a:r>
            <a:r>
              <a:rPr lang="en-US" sz="2400" dirty="0" smtClean="0"/>
              <a:t>Transition </a:t>
            </a:r>
            <a:r>
              <a:rPr lang="en-US" sz="2400" dirty="0"/>
              <a:t>Planning Folder </a:t>
            </a:r>
            <a:r>
              <a:rPr lang="en-US" sz="2400" b="1" dirty="0">
                <a:hlinkClick r:id="rId2"/>
              </a:rPr>
              <a:t>http://</a:t>
            </a:r>
            <a:r>
              <a:rPr lang="en-US" sz="2400" b="1" dirty="0" smtClean="0">
                <a:hlinkClick r:id="rId2"/>
              </a:rPr>
              <a:t>www.okdrs.org/drupal/students/transition</a:t>
            </a:r>
            <a:r>
              <a:rPr lang="en-US" sz="2400" b="1" dirty="0" smtClean="0"/>
              <a:t> </a:t>
            </a:r>
            <a:endParaRPr lang="en-US" sz="2400" b="1" dirty="0"/>
          </a:p>
          <a:p>
            <a:pPr>
              <a:buFont typeface="Wingdings" panose="05000000000000000000" pitchFamily="2" charset="2"/>
              <a:buChar char="q"/>
            </a:pPr>
            <a:r>
              <a:rPr lang="en-US" sz="2400" b="1" dirty="0" smtClean="0"/>
              <a:t>Timeline </a:t>
            </a:r>
            <a:r>
              <a:rPr lang="en-US" sz="2400" b="1" dirty="0"/>
              <a:t>of Transition Activities </a:t>
            </a:r>
            <a:r>
              <a:rPr lang="en-US" sz="2400" b="1" dirty="0">
                <a:hlinkClick r:id="rId3"/>
              </a:rPr>
              <a:t>http://www.ou.edu/content/education/centers-and-partnerships/zarrow/timeline-of-transition-activities.html</a:t>
            </a:r>
            <a:r>
              <a:rPr lang="en-US" sz="2400" b="1" dirty="0"/>
              <a:t> </a:t>
            </a:r>
          </a:p>
          <a:p>
            <a:pPr>
              <a:buFont typeface="Wingdings" panose="05000000000000000000" pitchFamily="2" charset="2"/>
              <a:buChar char="q"/>
            </a:pPr>
            <a:r>
              <a:rPr lang="en-US" sz="2400" b="1" dirty="0"/>
              <a:t>Career Planning Folder </a:t>
            </a:r>
            <a:r>
              <a:rPr lang="en-US" sz="2400" b="1" dirty="0">
                <a:hlinkClick r:id="rId4"/>
              </a:rPr>
              <a:t>http://www.okcareertech.org/educators/career-and-academic-connections/career-information-resources/CACCareerDevfolder3_15_13.pdf</a:t>
            </a:r>
            <a:r>
              <a:rPr lang="en-US" sz="2400" b="1" dirty="0"/>
              <a:t> </a:t>
            </a:r>
          </a:p>
          <a:p>
            <a:pPr>
              <a:buFont typeface="Wingdings" panose="05000000000000000000" pitchFamily="2" charset="2"/>
              <a:buChar char="q"/>
            </a:pPr>
            <a:r>
              <a:rPr lang="en-US" sz="2400" b="1" dirty="0"/>
              <a:t>OK Money Matters </a:t>
            </a:r>
            <a:r>
              <a:rPr lang="en-US" sz="2400" b="1" dirty="0">
                <a:hlinkClick r:id="rId5"/>
              </a:rPr>
              <a:t>http://www.oklahomamoneymatters.org/Resources/Modules/TTI/Intro.shtml</a:t>
            </a:r>
            <a:endParaRPr lang="en-US" sz="2400" b="1" dirty="0"/>
          </a:p>
          <a:p>
            <a:endParaRPr lang="en-US" dirty="0"/>
          </a:p>
        </p:txBody>
      </p:sp>
      <p:sp>
        <p:nvSpPr>
          <p:cNvPr id="4" name="Date Placeholder 3"/>
          <p:cNvSpPr>
            <a:spLocks noGrp="1"/>
          </p:cNvSpPr>
          <p:nvPr>
            <p:ph type="dt" sz="half" idx="10"/>
          </p:nvPr>
        </p:nvSpPr>
        <p:spPr/>
        <p:txBody>
          <a:bodyPr/>
          <a:lstStyle/>
          <a:p>
            <a:fld id="{4CF2F1AF-37D6-412D-B7D1-673467919005}" type="datetime1">
              <a:rPr lang="en-US" smtClean="0"/>
              <a:t>10/11/2014</a:t>
            </a:fld>
            <a:endParaRPr lang="en-US" dirty="0"/>
          </a:p>
        </p:txBody>
      </p:sp>
      <p:sp>
        <p:nvSpPr>
          <p:cNvPr id="5" name="Slide Number Placeholder 4"/>
          <p:cNvSpPr>
            <a:spLocks noGrp="1"/>
          </p:cNvSpPr>
          <p:nvPr>
            <p:ph type="sldNum" sz="quarter" idx="12"/>
          </p:nvPr>
        </p:nvSpPr>
        <p:spPr/>
        <p:txBody>
          <a:bodyPr/>
          <a:lstStyle/>
          <a:p>
            <a:fld id="{1A826A1E-C3C7-424F-B9CE-090FACFBFE0E}" type="slidenum">
              <a:rPr lang="en-US" smtClean="0"/>
              <a:t>80</a:t>
            </a:fld>
            <a:endParaRPr lang="en-US"/>
          </a:p>
        </p:txBody>
      </p:sp>
    </p:spTree>
    <p:extLst>
      <p:ext uri="{BB962C8B-B14F-4D97-AF65-F5344CB8AC3E}">
        <p14:creationId xmlns:p14="http://schemas.microsoft.com/office/powerpoint/2010/main" val="27233033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sz="4800" b="1" dirty="0">
                <a:solidFill>
                  <a:srgbClr val="FFC000"/>
                </a:solidFill>
              </a:rPr>
              <a:t>Free Resources</a:t>
            </a:r>
            <a:endParaRPr lang="en-US" sz="4800" dirty="0">
              <a:solidFill>
                <a:srgbClr val="FFC000"/>
              </a:solidFill>
            </a:endParaRPr>
          </a:p>
        </p:txBody>
      </p:sp>
      <p:sp>
        <p:nvSpPr>
          <p:cNvPr id="3" name="Content Placeholder 2"/>
          <p:cNvSpPr>
            <a:spLocks noGrp="1"/>
          </p:cNvSpPr>
          <p:nvPr>
            <p:ph idx="4294967295"/>
          </p:nvPr>
        </p:nvSpPr>
        <p:spPr>
          <a:xfrm>
            <a:off x="457200" y="1066800"/>
            <a:ext cx="8229600" cy="5334000"/>
          </a:xfrm>
          <a:prstGeom prst="rect">
            <a:avLst/>
          </a:prstGeom>
        </p:spPr>
        <p:txBody>
          <a:bodyPr>
            <a:normAutofit fontScale="85000" lnSpcReduction="10000"/>
          </a:bodyPr>
          <a:lstStyle/>
          <a:p>
            <a:pPr>
              <a:buFont typeface="Wingdings" panose="05000000000000000000" pitchFamily="2" charset="2"/>
              <a:buChar char="q"/>
            </a:pPr>
            <a:r>
              <a:rPr lang="en-US" sz="2400" b="1" dirty="0">
                <a:solidFill>
                  <a:schemeClr val="tx1">
                    <a:lumMod val="95000"/>
                  </a:schemeClr>
                </a:solidFill>
              </a:rPr>
              <a:t>Transition Care Notebook </a:t>
            </a:r>
            <a:r>
              <a:rPr lang="en-US" sz="2400" b="1" dirty="0">
                <a:solidFill>
                  <a:schemeClr val="tx1">
                    <a:lumMod val="95000"/>
                  </a:schemeClr>
                </a:solidFill>
                <a:hlinkClick r:id="rId2"/>
              </a:rPr>
              <a:t>http://oklahomafamilynetwork.org/okfn/training</a:t>
            </a:r>
            <a:endParaRPr lang="en-US" sz="2400" b="1" dirty="0">
              <a:solidFill>
                <a:schemeClr val="tx1">
                  <a:lumMod val="95000"/>
                </a:schemeClr>
              </a:solidFill>
            </a:endParaRPr>
          </a:p>
          <a:p>
            <a:pPr>
              <a:buFont typeface="Wingdings" panose="05000000000000000000" pitchFamily="2" charset="2"/>
              <a:buChar char="q"/>
            </a:pPr>
            <a:r>
              <a:rPr lang="en-US" sz="2400" b="1" dirty="0">
                <a:solidFill>
                  <a:schemeClr val="tx1">
                    <a:lumMod val="95000"/>
                  </a:schemeClr>
                </a:solidFill>
              </a:rPr>
              <a:t>Tools to Help Career Planning</a:t>
            </a:r>
          </a:p>
          <a:p>
            <a:pPr lvl="1">
              <a:buFont typeface="Wingdings" panose="05000000000000000000" pitchFamily="2" charset="2"/>
              <a:buChar char="q"/>
            </a:pPr>
            <a:r>
              <a:rPr lang="en-US" sz="2400" b="1" dirty="0">
                <a:solidFill>
                  <a:schemeClr val="tx1">
                    <a:lumMod val="95000"/>
                  </a:schemeClr>
                </a:solidFill>
                <a:hlinkClick r:id="rId3"/>
              </a:rPr>
              <a:t>http://www.careeronestop.org</a:t>
            </a:r>
            <a:r>
              <a:rPr lang="en-US" sz="2400" b="1" dirty="0">
                <a:solidFill>
                  <a:schemeClr val="tx1">
                    <a:lumMod val="95000"/>
                  </a:schemeClr>
                </a:solidFill>
              </a:rPr>
              <a:t> </a:t>
            </a:r>
          </a:p>
          <a:p>
            <a:pPr lvl="1">
              <a:buFont typeface="Wingdings" panose="05000000000000000000" pitchFamily="2" charset="2"/>
              <a:buChar char="q"/>
            </a:pPr>
            <a:r>
              <a:rPr lang="en-US" sz="2400" b="1" dirty="0">
                <a:solidFill>
                  <a:schemeClr val="tx1">
                    <a:lumMod val="95000"/>
                  </a:schemeClr>
                </a:solidFill>
                <a:hlinkClick r:id="rId4"/>
              </a:rPr>
              <a:t>http://www.onetcenter.org/tools.html</a:t>
            </a:r>
            <a:endParaRPr lang="en-US" sz="2400" b="1" dirty="0">
              <a:solidFill>
                <a:schemeClr val="tx1">
                  <a:lumMod val="95000"/>
                </a:schemeClr>
              </a:solidFill>
            </a:endParaRPr>
          </a:p>
          <a:p>
            <a:pPr>
              <a:buFont typeface="Wingdings" panose="05000000000000000000" pitchFamily="2" charset="2"/>
              <a:buChar char="q"/>
            </a:pPr>
            <a:r>
              <a:rPr lang="en-US" sz="2400" b="1" dirty="0">
                <a:solidFill>
                  <a:schemeClr val="tx1">
                    <a:lumMod val="95000"/>
                  </a:schemeClr>
                </a:solidFill>
              </a:rPr>
              <a:t>OK Transition Education Handbook </a:t>
            </a:r>
            <a:r>
              <a:rPr lang="en-US" sz="2400" b="1" dirty="0">
                <a:solidFill>
                  <a:schemeClr val="tx1">
                    <a:lumMod val="95000"/>
                  </a:schemeClr>
                </a:solidFill>
                <a:hlinkClick r:id="rId5"/>
              </a:rPr>
              <a:t>http://ok.gov/sde/sites/ok.gov.sde/files/documents/files/Handbook.pdf</a:t>
            </a:r>
            <a:r>
              <a:rPr lang="en-US" sz="2400" b="1" dirty="0">
                <a:solidFill>
                  <a:schemeClr val="tx1">
                    <a:lumMod val="95000"/>
                  </a:schemeClr>
                </a:solidFill>
              </a:rPr>
              <a:t> </a:t>
            </a:r>
            <a:endParaRPr lang="en-US" sz="2400" b="1" dirty="0" smtClean="0">
              <a:solidFill>
                <a:schemeClr val="tx1">
                  <a:lumMod val="95000"/>
                </a:schemeClr>
              </a:solidFill>
            </a:endParaRPr>
          </a:p>
          <a:p>
            <a:pPr>
              <a:buFont typeface="Wingdings" panose="05000000000000000000" pitchFamily="2" charset="2"/>
              <a:buChar char="q"/>
            </a:pPr>
            <a:r>
              <a:rPr lang="en-US" sz="2400" b="1" dirty="0" smtClean="0">
                <a:solidFill>
                  <a:schemeClr val="tx1">
                    <a:lumMod val="95000"/>
                  </a:schemeClr>
                </a:solidFill>
              </a:rPr>
              <a:t>Transition Services, IEP Requirements, </a:t>
            </a:r>
            <a:r>
              <a:rPr lang="en-US" sz="2400" b="1" dirty="0">
                <a:solidFill>
                  <a:schemeClr val="tx1">
                    <a:lumMod val="95000"/>
                  </a:schemeClr>
                </a:solidFill>
              </a:rPr>
              <a:t>Student Participation </a:t>
            </a:r>
            <a:r>
              <a:rPr lang="en-US" sz="2400" b="1" dirty="0">
                <a:solidFill>
                  <a:schemeClr val="tx1">
                    <a:lumMod val="95000"/>
                  </a:schemeClr>
                </a:solidFill>
                <a:hlinkClick r:id="rId6"/>
              </a:rPr>
              <a:t>http://oklahomaparentscenter.org/youth/transition-school-to-work</a:t>
            </a:r>
            <a:r>
              <a:rPr lang="en-US" sz="2400" b="1" dirty="0" smtClean="0">
                <a:solidFill>
                  <a:schemeClr val="tx1">
                    <a:lumMod val="95000"/>
                  </a:schemeClr>
                </a:solidFill>
                <a:hlinkClick r:id="rId6"/>
              </a:rPr>
              <a:t>/</a:t>
            </a:r>
            <a:r>
              <a:rPr lang="en-US" sz="2400" b="1" dirty="0" smtClean="0">
                <a:solidFill>
                  <a:schemeClr val="tx1">
                    <a:lumMod val="95000"/>
                  </a:schemeClr>
                </a:solidFill>
              </a:rPr>
              <a:t> </a:t>
            </a:r>
          </a:p>
          <a:p>
            <a:pPr>
              <a:buFont typeface="Wingdings" panose="05000000000000000000" pitchFamily="2" charset="2"/>
              <a:buChar char="q"/>
            </a:pPr>
            <a:r>
              <a:rPr lang="en-US" sz="2400" b="1" dirty="0" smtClean="0">
                <a:solidFill>
                  <a:schemeClr val="tx1">
                    <a:lumMod val="95000"/>
                  </a:schemeClr>
                </a:solidFill>
              </a:rPr>
              <a:t>Student-Directed Transition Planning </a:t>
            </a:r>
            <a:r>
              <a:rPr lang="en-US" sz="2400" b="1" dirty="0">
                <a:solidFill>
                  <a:schemeClr val="tx1">
                    <a:lumMod val="95000"/>
                  </a:schemeClr>
                </a:solidFill>
              </a:rPr>
              <a:t>and Self-Directed </a:t>
            </a:r>
            <a:r>
              <a:rPr lang="en-US" sz="2400" b="1" dirty="0" smtClean="0">
                <a:solidFill>
                  <a:schemeClr val="tx1">
                    <a:lumMod val="95000"/>
                  </a:schemeClr>
                </a:solidFill>
              </a:rPr>
              <a:t>IEP </a:t>
            </a:r>
            <a:r>
              <a:rPr lang="en-US" sz="2400" b="1" dirty="0" smtClean="0">
                <a:solidFill>
                  <a:schemeClr val="tx1">
                    <a:lumMod val="95000"/>
                  </a:schemeClr>
                </a:solidFill>
                <a:hlinkClick r:id="rId7"/>
              </a:rPr>
              <a:t>http</a:t>
            </a:r>
            <a:r>
              <a:rPr lang="en-US" sz="2400" b="1" dirty="0">
                <a:solidFill>
                  <a:schemeClr val="tx1">
                    <a:lumMod val="95000"/>
                  </a:schemeClr>
                </a:solidFill>
                <a:hlinkClick r:id="rId7"/>
              </a:rPr>
              <a:t>://</a:t>
            </a:r>
            <a:r>
              <a:rPr lang="en-US" sz="2400" b="1" dirty="0" smtClean="0">
                <a:solidFill>
                  <a:schemeClr val="tx1">
                    <a:lumMod val="95000"/>
                  </a:schemeClr>
                </a:solidFill>
                <a:hlinkClick r:id="rId7"/>
              </a:rPr>
              <a:t>www.ou.edu/content/education/centers-and-partnerships/zarrow/trasition-education-materials.html</a:t>
            </a:r>
            <a:r>
              <a:rPr lang="en-US" sz="2400" b="1" dirty="0" smtClean="0">
                <a:solidFill>
                  <a:schemeClr val="tx1">
                    <a:lumMod val="95000"/>
                  </a:schemeClr>
                </a:solidFill>
              </a:rPr>
              <a:t> </a:t>
            </a:r>
          </a:p>
          <a:p>
            <a:pPr>
              <a:buFont typeface="Wingdings" panose="05000000000000000000" pitchFamily="2" charset="2"/>
              <a:buChar char="q"/>
            </a:pPr>
            <a:r>
              <a:rPr lang="en-US" sz="2400" b="1" dirty="0" smtClean="0">
                <a:solidFill>
                  <a:schemeClr val="tx1">
                    <a:lumMod val="95000"/>
                  </a:schemeClr>
                </a:solidFill>
              </a:rPr>
              <a:t>Community Based </a:t>
            </a:r>
            <a:r>
              <a:rPr lang="en-US" sz="2400" b="1" dirty="0">
                <a:solidFill>
                  <a:schemeClr val="tx1">
                    <a:lumMod val="95000"/>
                  </a:schemeClr>
                </a:solidFill>
              </a:rPr>
              <a:t>Skills </a:t>
            </a:r>
            <a:r>
              <a:rPr lang="en-US" sz="2400" b="1" dirty="0" smtClean="0">
                <a:solidFill>
                  <a:schemeClr val="tx1">
                    <a:lumMod val="95000"/>
                  </a:schemeClr>
                </a:solidFill>
              </a:rPr>
              <a:t>Assessment </a:t>
            </a:r>
            <a:r>
              <a:rPr lang="en-US" sz="2400" b="1" dirty="0">
                <a:solidFill>
                  <a:schemeClr val="tx1">
                    <a:lumMod val="95000"/>
                  </a:schemeClr>
                </a:solidFill>
              </a:rPr>
              <a:t>http://www.autismspeaks.org/family-services/community-based-skills-assessment</a:t>
            </a:r>
          </a:p>
          <a:p>
            <a:pPr marL="0" indent="0">
              <a:buNone/>
            </a:pPr>
            <a:endParaRPr lang="en-US" b="1" dirty="0"/>
          </a:p>
          <a:p>
            <a:endParaRPr lang="en-US" dirty="0"/>
          </a:p>
        </p:txBody>
      </p:sp>
      <p:sp>
        <p:nvSpPr>
          <p:cNvPr id="4" name="Date Placeholder 3"/>
          <p:cNvSpPr>
            <a:spLocks noGrp="1"/>
          </p:cNvSpPr>
          <p:nvPr>
            <p:ph type="dt" sz="half" idx="10"/>
          </p:nvPr>
        </p:nvSpPr>
        <p:spPr/>
        <p:txBody>
          <a:bodyPr/>
          <a:lstStyle/>
          <a:p>
            <a:fld id="{17D282DC-7148-4883-8518-7373533E6E9A}" type="datetime1">
              <a:rPr lang="en-US" smtClean="0"/>
              <a:t>10/11/2014</a:t>
            </a:fld>
            <a:endParaRPr lang="en-US" dirty="0"/>
          </a:p>
        </p:txBody>
      </p:sp>
      <p:sp>
        <p:nvSpPr>
          <p:cNvPr id="5" name="Slide Number Placeholder 4"/>
          <p:cNvSpPr>
            <a:spLocks noGrp="1"/>
          </p:cNvSpPr>
          <p:nvPr>
            <p:ph type="sldNum" sz="quarter" idx="12"/>
          </p:nvPr>
        </p:nvSpPr>
        <p:spPr/>
        <p:txBody>
          <a:bodyPr/>
          <a:lstStyle/>
          <a:p>
            <a:fld id="{1A826A1E-C3C7-424F-B9CE-090FACFBFE0E}" type="slidenum">
              <a:rPr lang="en-US" smtClean="0"/>
              <a:t>81</a:t>
            </a:fld>
            <a:endParaRPr lang="en-US"/>
          </a:p>
        </p:txBody>
      </p:sp>
    </p:spTree>
    <p:extLst>
      <p:ext uri="{BB962C8B-B14F-4D97-AF65-F5344CB8AC3E}">
        <p14:creationId xmlns:p14="http://schemas.microsoft.com/office/powerpoint/2010/main" val="3442939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09562"/>
          </a:xfrm>
        </p:spPr>
        <p:txBody>
          <a:bodyPr/>
          <a:lstStyle/>
          <a:p>
            <a:r>
              <a:rPr lang="en-US" b="1" dirty="0" smtClean="0">
                <a:solidFill>
                  <a:schemeClr val="accent2"/>
                </a:solidFill>
              </a:rPr>
              <a:t>Description - continued</a:t>
            </a:r>
            <a:endParaRPr lang="en-US" b="1" dirty="0">
              <a:solidFill>
                <a:schemeClr val="accent2"/>
              </a:solidFill>
            </a:endParaRPr>
          </a:p>
        </p:txBody>
      </p:sp>
      <p:sp>
        <p:nvSpPr>
          <p:cNvPr id="3" name="Content Placeholder 2"/>
          <p:cNvSpPr>
            <a:spLocks noGrp="1"/>
          </p:cNvSpPr>
          <p:nvPr>
            <p:ph idx="4294967295"/>
          </p:nvPr>
        </p:nvSpPr>
        <p:spPr>
          <a:xfrm>
            <a:off x="0" y="1230222"/>
            <a:ext cx="9144000" cy="5627777"/>
          </a:xfrm>
          <a:prstGeom prst="rect">
            <a:avLst/>
          </a:prstGeom>
        </p:spPr>
        <p:txBody>
          <a:bodyPr/>
          <a:lstStyle/>
          <a:p>
            <a:pPr algn="ctr">
              <a:buNone/>
            </a:pPr>
            <a:r>
              <a:rPr lang="en-US" sz="3600" dirty="0" smtClean="0"/>
              <a:t>Severity Continuum</a:t>
            </a:r>
          </a:p>
          <a:p>
            <a:pPr algn="ctr">
              <a:spcAft>
                <a:spcPts val="1200"/>
              </a:spcAft>
              <a:buNone/>
            </a:pPr>
            <a:r>
              <a:rPr lang="en-US" sz="3600" i="1" dirty="0" smtClean="0"/>
              <a:t> Severity               Supports</a:t>
            </a:r>
          </a:p>
          <a:p>
            <a:pPr>
              <a:spcAft>
                <a:spcPts val="0"/>
              </a:spcAft>
            </a:pPr>
            <a:r>
              <a:rPr lang="en-US" sz="2800" dirty="0" smtClean="0"/>
              <a:t>Communication issues - frequently</a:t>
            </a:r>
          </a:p>
          <a:p>
            <a:r>
              <a:rPr lang="en-US" sz="2800" dirty="0" smtClean="0"/>
              <a:t>Self-care issues – almost always</a:t>
            </a:r>
          </a:p>
          <a:p>
            <a:r>
              <a:rPr lang="en-US" sz="2800" dirty="0" smtClean="0"/>
              <a:t>Intellectual issues – often, but not always</a:t>
            </a:r>
          </a:p>
          <a:p>
            <a:pPr>
              <a:spcAft>
                <a:spcPts val="4200"/>
              </a:spcAft>
            </a:pPr>
            <a:r>
              <a:rPr lang="en-US" sz="2800" dirty="0" smtClean="0"/>
              <a:t>“Multiple” systems - always</a:t>
            </a:r>
          </a:p>
          <a:p>
            <a:pPr>
              <a:spcAft>
                <a:spcPts val="1800"/>
              </a:spcAft>
              <a:buNone/>
            </a:pPr>
            <a:r>
              <a:rPr lang="en-US" sz="2300" b="1" dirty="0" smtClean="0"/>
              <a:t>   Mild		  Moderate	            Severe	Profound</a:t>
            </a:r>
          </a:p>
        </p:txBody>
      </p:sp>
      <p:cxnSp>
        <p:nvCxnSpPr>
          <p:cNvPr id="5" name="Straight Connector 4"/>
          <p:cNvCxnSpPr/>
          <p:nvPr/>
        </p:nvCxnSpPr>
        <p:spPr bwMode="auto">
          <a:xfrm flipV="1">
            <a:off x="357226" y="5378855"/>
            <a:ext cx="7978054" cy="1825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Up Arrow 6"/>
          <p:cNvSpPr/>
          <p:nvPr/>
        </p:nvSpPr>
        <p:spPr bwMode="auto">
          <a:xfrm>
            <a:off x="1876104" y="1964389"/>
            <a:ext cx="357226" cy="45637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 name="Equal 7"/>
          <p:cNvSpPr/>
          <p:nvPr/>
        </p:nvSpPr>
        <p:spPr bwMode="auto">
          <a:xfrm>
            <a:off x="4048564" y="2023915"/>
            <a:ext cx="575531" cy="476216"/>
          </a:xfrm>
          <a:prstGeom prst="mathEqual">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FF"/>
              </a:solidFill>
              <a:effectLst/>
              <a:latin typeface="Arial" pitchFamily="-110" charset="0"/>
              <a:ea typeface="ＭＳ Ｐゴシック" pitchFamily="-110" charset="-128"/>
              <a:cs typeface="ＭＳ Ｐゴシック" pitchFamily="-110" charset="-128"/>
            </a:endParaRPr>
          </a:p>
        </p:txBody>
      </p:sp>
      <p:sp>
        <p:nvSpPr>
          <p:cNvPr id="9" name="Up Arrow 8"/>
          <p:cNvSpPr/>
          <p:nvPr/>
        </p:nvSpPr>
        <p:spPr bwMode="auto">
          <a:xfrm>
            <a:off x="4811855" y="2023916"/>
            <a:ext cx="357226" cy="47621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 name="Explosion 2 14"/>
          <p:cNvSpPr/>
          <p:nvPr/>
        </p:nvSpPr>
        <p:spPr bwMode="auto">
          <a:xfrm rot="420131">
            <a:off x="3765151" y="4494324"/>
            <a:ext cx="5283111" cy="2185391"/>
          </a:xfrm>
          <a:prstGeom prst="irregularSeal2">
            <a:avLst/>
          </a:prstGeom>
          <a:solidFill>
            <a:schemeClr val="accent1">
              <a:alpha val="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18" name="Straight Connector 17"/>
          <p:cNvCxnSpPr/>
          <p:nvPr/>
        </p:nvCxnSpPr>
        <p:spPr bwMode="auto">
          <a:xfrm rot="5400000" flipH="1" flipV="1">
            <a:off x="1155290" y="5402852"/>
            <a:ext cx="770387"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5400000" flipH="1" flipV="1">
            <a:off x="3390394" y="5390639"/>
            <a:ext cx="770387"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5400000" flipH="1" flipV="1">
            <a:off x="5826991" y="5349975"/>
            <a:ext cx="770387"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Date Placeholder 3"/>
          <p:cNvSpPr>
            <a:spLocks noGrp="1"/>
          </p:cNvSpPr>
          <p:nvPr>
            <p:ph type="dt" sz="half" idx="10"/>
          </p:nvPr>
        </p:nvSpPr>
        <p:spPr/>
        <p:txBody>
          <a:bodyPr/>
          <a:lstStyle/>
          <a:p>
            <a:pPr>
              <a:defRPr/>
            </a:pPr>
            <a:fld id="{77582CAC-BC16-404B-BD32-7562A75CCD3B}" type="datetime1">
              <a:rPr lang="en-US" smtClean="0"/>
              <a:t>10/11/2014</a:t>
            </a:fld>
            <a:endParaRPr lang="en-US" dirty="0"/>
          </a:p>
        </p:txBody>
      </p:sp>
      <p:sp>
        <p:nvSpPr>
          <p:cNvPr id="11" name="Slide Number Placeholder 10"/>
          <p:cNvSpPr>
            <a:spLocks noGrp="1"/>
          </p:cNvSpPr>
          <p:nvPr>
            <p:ph type="sldNum" sz="quarter" idx="12"/>
          </p:nvPr>
        </p:nvSpPr>
        <p:spPr/>
        <p:txBody>
          <a:bodyPr/>
          <a:lstStyle/>
          <a:p>
            <a:fld id="{1A826A1E-C3C7-424F-B9CE-090FACFBFE0E}" type="slidenum">
              <a:rPr lang="en-US" smtClean="0"/>
              <a:t>9</a:t>
            </a:fld>
            <a:endParaRPr lang="en-US"/>
          </a:p>
        </p:txBody>
      </p:sp>
    </p:spTree>
    <p:extLst>
      <p:ext uri="{BB962C8B-B14F-4D97-AF65-F5344CB8AC3E}">
        <p14:creationId xmlns:p14="http://schemas.microsoft.com/office/powerpoint/2010/main" val="259947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49ee0d4f7ba2646f4cac733eeabcbe5a1abaae"/>
</p:tagLst>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242</TotalTime>
  <Words>4400</Words>
  <Application>Microsoft Office PowerPoint</Application>
  <PresentationFormat>On-screen Show (4:3)</PresentationFormat>
  <Paragraphs>708</Paragraphs>
  <Slides>81</Slides>
  <Notes>31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81</vt:i4>
      </vt:variant>
    </vt:vector>
  </HeadingPairs>
  <TitlesOfParts>
    <vt:vector size="82" baseType="lpstr">
      <vt:lpstr>Horizon</vt:lpstr>
      <vt:lpstr>     Preparing Students with Significant Developmental Disabilities for Post-secondary Education, Employment and Adult Living   </vt:lpstr>
      <vt:lpstr>Who are you and what do you want to gain from this session?</vt:lpstr>
      <vt:lpstr>Who are we?</vt:lpstr>
      <vt:lpstr>What we hope to accomplish today </vt:lpstr>
      <vt:lpstr>Handouts </vt:lpstr>
      <vt:lpstr>Transition planning is…</vt:lpstr>
      <vt:lpstr>PowerPoint Presentation</vt:lpstr>
      <vt:lpstr>Students with Severe and Multiple Developmental Disabilities (SMDD)</vt:lpstr>
      <vt:lpstr>Description - continued</vt:lpstr>
      <vt:lpstr>PowerPoint Presentation</vt:lpstr>
      <vt:lpstr> </vt:lpstr>
      <vt:lpstr>Do WE Promote Lifelong Gains?</vt:lpstr>
      <vt:lpstr>Postsecondary Goals</vt:lpstr>
      <vt:lpstr>Postsecondary Transition Planning – What does the data tell us?</vt:lpstr>
      <vt:lpstr>National Longitudinal Transition Study 1990 - 2010</vt:lpstr>
      <vt:lpstr>NLTS – Goals Identified while in School for Youth with SMDD</vt:lpstr>
      <vt:lpstr> Achieved Postsecondary Outcomes for Youth with SMDD</vt:lpstr>
      <vt:lpstr>Achieved Postsecondary Outcomes for Youth with SMDD - continued</vt:lpstr>
      <vt:lpstr>Community Engagement</vt:lpstr>
      <vt:lpstr>Transition Planning Starts Early and Continues Over Time!</vt:lpstr>
      <vt:lpstr>Relevant Timelines: Primary Level:  Grades 1-4</vt:lpstr>
      <vt:lpstr>So what is YOUR role?</vt:lpstr>
      <vt:lpstr>Middle School:  Grades 5-8 </vt:lpstr>
      <vt:lpstr>Middle School – Continued</vt:lpstr>
      <vt:lpstr>The Middle School IEP</vt:lpstr>
      <vt:lpstr>So what is YOUR role – Middle School?</vt:lpstr>
      <vt:lpstr>High School:  Grades 9-10 </vt:lpstr>
      <vt:lpstr>High School:  Grades 11 and up </vt:lpstr>
      <vt:lpstr>High School – Grade 11 and up…into adult life</vt:lpstr>
      <vt:lpstr>PowerPoint Presentation</vt:lpstr>
      <vt:lpstr>PowerPoint Presentation</vt:lpstr>
      <vt:lpstr>So what is YOUR role – High school and beyond?</vt:lpstr>
      <vt:lpstr>Postsecondary Goals</vt:lpstr>
      <vt:lpstr>Sample Postsecondary Goals</vt:lpstr>
      <vt:lpstr>Annual Transition Goal</vt:lpstr>
      <vt:lpstr>PowerPoint Presentation</vt:lpstr>
      <vt:lpstr>Transition Planning Is Not One Time Thing – it’s</vt:lpstr>
      <vt:lpstr>Transition  Assessment Model Components</vt:lpstr>
      <vt:lpstr>Independent Living  Assessments</vt:lpstr>
      <vt:lpstr>Our Belief</vt:lpstr>
      <vt:lpstr>Independent Living Assessments – Here are a Few</vt:lpstr>
      <vt:lpstr>Career Assessments</vt:lpstr>
      <vt:lpstr>Functional Vocational  Assessment</vt:lpstr>
      <vt:lpstr>Belief</vt:lpstr>
      <vt:lpstr>Employment Options</vt:lpstr>
      <vt:lpstr>Career Development Stages</vt:lpstr>
      <vt:lpstr>Choice Making</vt:lpstr>
      <vt:lpstr>Functional Vocational Assessments – Some Examples</vt:lpstr>
      <vt:lpstr>Community based skills assessment</vt:lpstr>
      <vt:lpstr>Self-Determination &amp; Self-Advocacy Assessments</vt:lpstr>
      <vt:lpstr>Self-determination</vt:lpstr>
      <vt:lpstr>Learning to be a Self-Advocate</vt:lpstr>
      <vt:lpstr>PowerPoint Presentation</vt:lpstr>
      <vt:lpstr>Why SD Assessment?</vt:lpstr>
      <vt:lpstr>Self –Determination Assessments – Here are a few</vt:lpstr>
      <vt:lpstr>The Oklahoma Department of Rehabilitation Services (DRS)</vt:lpstr>
      <vt:lpstr>What Does DRS Do?</vt:lpstr>
      <vt:lpstr>PowerPoint Presentation</vt:lpstr>
      <vt:lpstr>High School Students who are 16 or Older</vt:lpstr>
      <vt:lpstr>What else is considered?</vt:lpstr>
      <vt:lpstr>Services Provided</vt:lpstr>
      <vt:lpstr>What is an IPE?</vt:lpstr>
      <vt:lpstr>Call 1-800-487-4042 to find the counselor nearest you, or visit the web site at http://www.okrehab.org/directory/Schools.asp.    Just enter the name of your high school (e.g., Norman North) or zip code, and the office that serves you will be displayed.</vt:lpstr>
      <vt:lpstr>Online Application</vt:lpstr>
      <vt:lpstr>What About Persons with More Significant Disabilities?</vt:lpstr>
      <vt:lpstr>Oklahoma  Developmental Disabilities Services</vt:lpstr>
      <vt:lpstr>DD Services in Oklahoma</vt:lpstr>
      <vt:lpstr>DD Services in Oklahoma</vt:lpstr>
      <vt:lpstr>Oklahoma developmental Disabilities History – Transition of another sort…</vt:lpstr>
      <vt:lpstr>DDS Individualized Plans</vt:lpstr>
      <vt:lpstr>Person-Centered Planning Involves</vt:lpstr>
      <vt:lpstr>Individualized Plans</vt:lpstr>
      <vt:lpstr>Goals of Person-Centered Planning</vt:lpstr>
      <vt:lpstr>Oklahoma Department of Human Services (DHS) Developmental Disability Services (DDS)</vt:lpstr>
      <vt:lpstr>Supported Employment</vt:lpstr>
      <vt:lpstr>Oklahoma Department of Human Services (DHS) Developmental Disability Services (DDS)</vt:lpstr>
      <vt:lpstr>Employment First</vt:lpstr>
      <vt:lpstr>Moving Toward Employment First</vt:lpstr>
      <vt:lpstr>Moving Toward Employment First</vt:lpstr>
      <vt:lpstr>Free Resources</vt:lpstr>
      <vt:lpstr>Free Resources</vt:lpstr>
    </vt:vector>
  </TitlesOfParts>
  <Company>OUHSC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Students with Significant Developmental Disabilities for Post-secondary Education, Employment and Adult Living</dc:title>
  <dc:creator>Sylvester, Lorraine (HSC)</dc:creator>
  <cp:lastModifiedBy>Kimberly Osmani</cp:lastModifiedBy>
  <cp:revision>27</cp:revision>
  <dcterms:created xsi:type="dcterms:W3CDTF">2014-10-06T14:56:56Z</dcterms:created>
  <dcterms:modified xsi:type="dcterms:W3CDTF">2014-10-11T05:02:35Z</dcterms:modified>
</cp:coreProperties>
</file>