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9" r:id="rId3"/>
    <p:sldId id="330" r:id="rId4"/>
    <p:sldId id="328" r:id="rId5"/>
    <p:sldId id="261" r:id="rId6"/>
    <p:sldId id="322" r:id="rId7"/>
    <p:sldId id="262" r:id="rId8"/>
    <p:sldId id="263" r:id="rId9"/>
    <p:sldId id="264" r:id="rId10"/>
    <p:sldId id="291" r:id="rId11"/>
    <p:sldId id="290" r:id="rId12"/>
    <p:sldId id="318" r:id="rId13"/>
    <p:sldId id="323" r:id="rId14"/>
    <p:sldId id="338" r:id="rId15"/>
    <p:sldId id="331" r:id="rId16"/>
    <p:sldId id="324" r:id="rId17"/>
    <p:sldId id="339" r:id="rId18"/>
    <p:sldId id="337" r:id="rId19"/>
    <p:sldId id="293" r:id="rId20"/>
    <p:sldId id="270" r:id="rId21"/>
    <p:sldId id="271" r:id="rId22"/>
    <p:sldId id="272" r:id="rId23"/>
    <p:sldId id="273" r:id="rId24"/>
    <p:sldId id="274" r:id="rId25"/>
    <p:sldId id="277" r:id="rId26"/>
    <p:sldId id="276" r:id="rId27"/>
    <p:sldId id="340" r:id="rId28"/>
    <p:sldId id="275" r:id="rId29"/>
    <p:sldId id="333" r:id="rId30"/>
    <p:sldId id="294" r:id="rId31"/>
    <p:sldId id="308" r:id="rId32"/>
    <p:sldId id="341" r:id="rId33"/>
    <p:sldId id="334" r:id="rId34"/>
    <p:sldId id="258" r:id="rId35"/>
    <p:sldId id="278" r:id="rId36"/>
    <p:sldId id="309" r:id="rId37"/>
    <p:sldId id="279" r:id="rId38"/>
    <p:sldId id="280" r:id="rId39"/>
    <p:sldId id="282" r:id="rId40"/>
    <p:sldId id="283" r:id="rId41"/>
    <p:sldId id="284" r:id="rId42"/>
    <p:sldId id="285" r:id="rId43"/>
    <p:sldId id="295" r:id="rId44"/>
    <p:sldId id="296" r:id="rId45"/>
    <p:sldId id="335" r:id="rId46"/>
    <p:sldId id="259" r:id="rId47"/>
    <p:sldId id="286" r:id="rId48"/>
    <p:sldId id="287" r:id="rId49"/>
    <p:sldId id="288" r:id="rId50"/>
    <p:sldId id="289" r:id="rId51"/>
    <p:sldId id="300" r:id="rId52"/>
    <p:sldId id="299" r:id="rId53"/>
    <p:sldId id="302" r:id="rId54"/>
    <p:sldId id="303" r:id="rId55"/>
    <p:sldId id="301" r:id="rId56"/>
    <p:sldId id="305" r:id="rId57"/>
    <p:sldId id="306" r:id="rId58"/>
    <p:sldId id="304" r:id="rId59"/>
    <p:sldId id="307" r:id="rId60"/>
    <p:sldId id="315" r:id="rId61"/>
    <p:sldId id="336" r:id="rId62"/>
    <p:sldId id="317" r:id="rId63"/>
    <p:sldId id="297" r:id="rId64"/>
    <p:sldId id="314" r:id="rId65"/>
    <p:sldId id="31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Wendy R." initials="MR" lastIdx="2" clrIdx="0">
    <p:extLst>
      <p:ext uri="{19B8F6BF-5375-455C-9EA6-DF929625EA0E}">
        <p15:presenceInfo xmlns:p15="http://schemas.microsoft.com/office/powerpoint/2012/main" userId="S::wendymitchell@ou.edu::aafe8043-50f6-4f84-8658-4af539a62c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6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BA0DB-8FAB-450F-937D-DA503760CAF3}" v="1" dt="2021-05-10T15:37:57.178"/>
    <p1510:client id="{BB517F99-F9BC-E949-81EE-27A897D47826}" v="252" dt="2021-05-10T12:33:13.106"/>
    <p1510:client id="{E4C5055E-F309-8D81-644E-3E60AB441F13}" v="1189" dt="2021-05-10T14:27:34.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7T12:23:31.648" idx="1">
    <p:pos x="7435" y="1928"/>
    <p:text>Malarie Deardorff &amp; Mindy Lingo, This is what she had. I will try to add to it over the next few days.
</p:text>
    <p:extLst>
      <p:ext uri="{C676402C-5697-4E1C-873F-D02D1690AC5C}">
        <p15:threadingInfo xmlns:p15="http://schemas.microsoft.com/office/powerpoint/2012/main" timeZoneBias="420"/>
      </p:ext>
    </p:extLst>
  </p:cm>
  <p:cm authorId="1" dt="2021-04-27T12:24:02.102" idx="2">
    <p:pos x="7435" y="2024"/>
    <p:text>[@Deardorff, Malarie E.] [@Lingo, Mindy E.] 
</p:text>
    <p:extLst>
      <p:ext uri="{C676402C-5697-4E1C-873F-D02D1690AC5C}">
        <p15:threadingInfo xmlns:p15="http://schemas.microsoft.com/office/powerpoint/2012/main" timeZoneBias="420">
          <p15:parentCm authorId="1"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080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m4a"/><Relationship Id="rId1" Type="http://schemas.microsoft.com/office/2007/relationships/media" Target="../media/media32.m4a"/><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m4a"/><Relationship Id="rId1" Type="http://schemas.microsoft.com/office/2007/relationships/media" Target="../media/media34.m4a"/><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5.m4a"/><Relationship Id="rId1" Type="http://schemas.microsoft.com/office/2007/relationships/media" Target="../media/media35.m4a"/><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m4a"/><Relationship Id="rId1" Type="http://schemas.microsoft.com/office/2007/relationships/media" Target="../media/media36.m4a"/><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m4a"/><Relationship Id="rId1" Type="http://schemas.microsoft.com/office/2007/relationships/media" Target="../media/media37.m4a"/><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0.m4a"/><Relationship Id="rId1" Type="http://schemas.microsoft.com/office/2007/relationships/media" Target="../media/media40.m4a"/><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1.m4a"/><Relationship Id="rId1" Type="http://schemas.microsoft.com/office/2007/relationships/media" Target="../media/media41.m4a"/><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2.m4a"/><Relationship Id="rId1" Type="http://schemas.microsoft.com/office/2007/relationships/media" Target="../media/media42.m4a"/><Relationship Id="rId5" Type="http://schemas.openxmlformats.org/officeDocument/2006/relationships/image" Target="../media/image1.png"/><Relationship Id="rId4" Type="http://schemas.openxmlformats.org/officeDocument/2006/relationships/hyperlink" Target="https://www.medicalnewstoday.com/articles/21930#daily_calorie_requirements"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3.m4a"/><Relationship Id="rId1" Type="http://schemas.microsoft.com/office/2007/relationships/media" Target="../media/media43.m4a"/><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4.m4a"/><Relationship Id="rId1" Type="http://schemas.microsoft.com/office/2007/relationships/media" Target="../media/media44.m4a"/><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5.m4a"/><Relationship Id="rId1" Type="http://schemas.microsoft.com/office/2007/relationships/media" Target="../media/media45.m4a"/><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6.m4a"/><Relationship Id="rId1" Type="http://schemas.microsoft.com/office/2007/relationships/media" Target="../media/media46.m4a"/><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47.m4a"/><Relationship Id="rId1" Type="http://schemas.microsoft.com/office/2007/relationships/media" Target="../media/media47.m4a"/><Relationship Id="rId6" Type="http://schemas.openxmlformats.org/officeDocument/2006/relationships/hyperlink" Target="https://www.simplyhired.com/" TargetMode="External"/><Relationship Id="rId5" Type="http://schemas.openxmlformats.org/officeDocument/2006/relationships/hyperlink" Target="https://www/" TargetMode="External"/><Relationship Id="rId4" Type="http://schemas.openxmlformats.org/officeDocument/2006/relationships/hyperlink" Target="https://www.indeed.com/"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8.m4a"/><Relationship Id="rId1" Type="http://schemas.microsoft.com/office/2007/relationships/media" Target="../media/media48.m4a"/><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9.m4a"/><Relationship Id="rId1" Type="http://schemas.microsoft.com/office/2007/relationships/media" Target="../media/media49.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0.m4a"/><Relationship Id="rId1" Type="http://schemas.microsoft.com/office/2007/relationships/media" Target="../media/media50.m4a"/><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1.m4a"/><Relationship Id="rId1" Type="http://schemas.microsoft.com/office/2007/relationships/media" Target="../media/media51.m4a"/><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2.m4a"/><Relationship Id="rId1" Type="http://schemas.microsoft.com/office/2007/relationships/media" Target="../media/media52.m4a"/><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3.m4a"/><Relationship Id="rId1" Type="http://schemas.microsoft.com/office/2007/relationships/media" Target="../media/media53.m4a"/><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4.m4a"/><Relationship Id="rId1" Type="http://schemas.microsoft.com/office/2007/relationships/media" Target="../media/media54.m4a"/><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5.m4a"/><Relationship Id="rId1" Type="http://schemas.microsoft.com/office/2007/relationships/media" Target="../media/media55.m4a"/><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6.m4a"/><Relationship Id="rId1" Type="http://schemas.microsoft.com/office/2007/relationships/media" Target="../media/media56.m4a"/><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7.m4a"/><Relationship Id="rId1" Type="http://schemas.microsoft.com/office/2007/relationships/media" Target="../media/media57.m4a"/><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8.m4a"/><Relationship Id="rId1" Type="http://schemas.microsoft.com/office/2007/relationships/media" Target="../media/media58.m4a"/><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9.m4a"/><Relationship Id="rId1" Type="http://schemas.microsoft.com/office/2007/relationships/media" Target="../media/media59.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0.m4a"/><Relationship Id="rId1" Type="http://schemas.microsoft.com/office/2007/relationships/media" Target="../media/media60.m4a"/><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1.m4a"/><Relationship Id="rId1" Type="http://schemas.microsoft.com/office/2007/relationships/media" Target="../media/media61.m4a"/><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2.m4a"/><Relationship Id="rId1" Type="http://schemas.microsoft.com/office/2007/relationships/media" Target="../media/media62.m4a"/><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3.m4a"/><Relationship Id="rId1" Type="http://schemas.microsoft.com/office/2007/relationships/media" Target="../media/media63.m4a"/><Relationship Id="rId5" Type="http://schemas.openxmlformats.org/officeDocument/2006/relationships/comments" Target="../comments/comment1.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4.m4a"/><Relationship Id="rId1" Type="http://schemas.microsoft.com/office/2007/relationships/media" Target="../media/media64.m4a"/><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5.m4a"/><Relationship Id="rId1" Type="http://schemas.microsoft.com/office/2007/relationships/media" Target="../media/media65.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05BACD-C009-48E7-BFD7-6ECF28F2A0D7}"/>
              </a:ext>
            </a:extLst>
          </p:cNvPr>
          <p:cNvSpPr/>
          <p:nvPr/>
        </p:nvSpPr>
        <p:spPr>
          <a:xfrm>
            <a:off x="317715" y="337089"/>
            <a:ext cx="11520405" cy="6108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Daily &amp; Independent Living​</a:t>
            </a:r>
            <a:br>
              <a:rPr lang="en-US" dirty="0"/>
            </a:br>
            <a:r>
              <a:rPr lang="en-US" dirty="0"/>
              <a:t>BELL RINGERS:​</a:t>
            </a:r>
            <a:br>
              <a:rPr lang="en-US" dirty="0"/>
            </a:br>
            <a:r>
              <a:rPr lang="en-US" dirty="0"/>
              <a:t>Skills for Everyday</a:t>
            </a:r>
          </a:p>
        </p:txBody>
      </p:sp>
      <p:sp>
        <p:nvSpPr>
          <p:cNvPr id="6" name="TextBox 1">
            <a:extLst>
              <a:ext uri="{FF2B5EF4-FFF2-40B4-BE49-F238E27FC236}">
                <a16:creationId xmlns:a16="http://schemas.microsoft.com/office/drawing/2014/main" id="{0927045B-AB65-4D2D-A498-D4138244CF74}"/>
              </a:ext>
            </a:extLst>
          </p:cNvPr>
          <p:cNvSpPr txBox="1"/>
          <p:nvPr/>
        </p:nvSpPr>
        <p:spPr>
          <a:xfrm>
            <a:off x="630534" y="4521129"/>
            <a:ext cx="1082584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latin typeface="Corbel" panose="020B0503020204020204" pitchFamily="34" charset="0"/>
              </a:rPr>
              <a:t>By: </a:t>
            </a:r>
            <a:r>
              <a:rPr lang="en-US" sz="2000" dirty="0" err="1">
                <a:latin typeface="Corbel" panose="020B0503020204020204" pitchFamily="34" charset="0"/>
              </a:rPr>
              <a:t>Zarrow</a:t>
            </a:r>
            <a:r>
              <a:rPr lang="en-US" sz="2000">
                <a:latin typeface="Corbel" panose="020B0503020204020204" pitchFamily="34" charset="0"/>
              </a:rPr>
              <a:t> Center &amp;</a:t>
            </a:r>
          </a:p>
          <a:p>
            <a:pPr algn="ctr"/>
            <a:r>
              <a:rPr lang="en-US" sz="2000">
                <a:latin typeface="Corbel" panose="020B0503020204020204" pitchFamily="34" charset="0"/>
              </a:rPr>
              <a:t>Dr. Mindy Lingo-BCBA,</a:t>
            </a:r>
          </a:p>
          <a:p>
            <a:pPr algn="ctr"/>
            <a:r>
              <a:rPr lang="en-US" sz="2000">
                <a:latin typeface="Corbel" panose="020B0503020204020204" pitchFamily="34" charset="0"/>
              </a:rPr>
              <a:t>Dr. </a:t>
            </a:r>
            <a:r>
              <a:rPr lang="en-US" sz="2000" err="1">
                <a:latin typeface="Corbel" panose="020B0503020204020204" pitchFamily="34" charset="0"/>
              </a:rPr>
              <a:t>Malarie</a:t>
            </a:r>
            <a:r>
              <a:rPr lang="en-US" sz="2000">
                <a:latin typeface="Corbel" panose="020B0503020204020204" pitchFamily="34" charset="0"/>
              </a:rPr>
              <a:t> </a:t>
            </a:r>
            <a:r>
              <a:rPr lang="en-US" sz="2000" err="1">
                <a:latin typeface="Corbel" panose="020B0503020204020204" pitchFamily="34" charset="0"/>
              </a:rPr>
              <a:t>Deardoff</a:t>
            </a:r>
            <a:r>
              <a:rPr lang="en-US" sz="2000">
                <a:latin typeface="Corbel" panose="020B0503020204020204" pitchFamily="34" charset="0"/>
              </a:rPr>
              <a:t>, and Dr. Belkis Choiseul-Praslin</a:t>
            </a:r>
          </a:p>
        </p:txBody>
      </p:sp>
      <p:sp>
        <p:nvSpPr>
          <p:cNvPr id="7" name="TextBox 6">
            <a:extLst>
              <a:ext uri="{FF2B5EF4-FFF2-40B4-BE49-F238E27FC236}">
                <a16:creationId xmlns:a16="http://schemas.microsoft.com/office/drawing/2014/main" id="{E9797074-62E7-4591-BBD5-3D90FF913D87}"/>
              </a:ext>
            </a:extLst>
          </p:cNvPr>
          <p:cNvSpPr txBox="1"/>
          <p:nvPr/>
        </p:nvSpPr>
        <p:spPr>
          <a:xfrm>
            <a:off x="670911" y="1114896"/>
            <a:ext cx="1081523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a:latin typeface="Corbel"/>
                <a:cs typeface="Calibri"/>
              </a:rPr>
              <a:t>Daily and Independent Living</a:t>
            </a:r>
            <a:r>
              <a:rPr lang="en-US">
                <a:cs typeface="Calibri"/>
              </a:rPr>
              <a:t> </a:t>
            </a:r>
          </a:p>
          <a:p>
            <a:pPr algn="ctr"/>
            <a:r>
              <a:rPr lang="en-US" sz="7200">
                <a:latin typeface="Impact"/>
                <a:cs typeface="Calibri"/>
              </a:rPr>
              <a:t>Bell Ringers:</a:t>
            </a:r>
            <a:endParaRPr lang="en-US" sz="7200">
              <a:latin typeface="Impact"/>
            </a:endParaRPr>
          </a:p>
          <a:p>
            <a:pPr algn="ctr"/>
            <a:r>
              <a:rPr lang="en-US" sz="7200">
                <a:latin typeface="Corbel"/>
                <a:cs typeface="Calibri"/>
              </a:rPr>
              <a:t>Skills for Everyday</a:t>
            </a:r>
          </a:p>
        </p:txBody>
      </p:sp>
      <p:pic>
        <p:nvPicPr>
          <p:cNvPr id="3" name="Audio Recording May 10, 2021 at 12:44:57 PM" descr="Audio Recording May 10, 2021 at 12:44:57 PM">
            <a:hlinkClick r:id="" action="ppaction://media"/>
            <a:extLst>
              <a:ext uri="{FF2B5EF4-FFF2-40B4-BE49-F238E27FC236}">
                <a16:creationId xmlns:a16="http://schemas.microsoft.com/office/drawing/2014/main" id="{5C7E8A07-FA98-AA40-AADF-55D1104DC4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4476" y="302096"/>
            <a:ext cx="812800" cy="81280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38223" y="2534856"/>
            <a:ext cx="1102874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Wingdings"/>
              <a:buChar char="Ø"/>
            </a:pPr>
            <a:r>
              <a:rPr lang="en-US" sz="4800">
                <a:latin typeface="Corbel"/>
                <a:cs typeface="Calibri"/>
              </a:rPr>
              <a:t>What is a landlord?</a:t>
            </a:r>
            <a:endParaRPr lang="en-US"/>
          </a:p>
          <a:p>
            <a:endParaRPr lang="en-US" sz="4800">
              <a:latin typeface="Corbel"/>
              <a:cs typeface="Calibri"/>
            </a:endParaRPr>
          </a:p>
          <a:p>
            <a:pPr marL="685800" indent="-685800">
              <a:buFont typeface="Wingdings"/>
              <a:buChar char="Ø"/>
            </a:pPr>
            <a:r>
              <a:rPr lang="en-US" sz="4800">
                <a:latin typeface="Corbel"/>
                <a:cs typeface="Calibri"/>
              </a:rPr>
              <a:t>What happens if you do not pay your rent on time?</a:t>
            </a:r>
          </a:p>
        </p:txBody>
      </p:sp>
      <p:pic>
        <p:nvPicPr>
          <p:cNvPr id="6" name="Audio Recording May 10, 2021 at 12:52:45 PM" descr="Audio Recording May 10, 2021 at 12:52:45 PM">
            <a:hlinkClick r:id="" action="ppaction://media"/>
            <a:extLst>
              <a:ext uri="{FF2B5EF4-FFF2-40B4-BE49-F238E27FC236}">
                <a16:creationId xmlns:a16="http://schemas.microsoft.com/office/drawing/2014/main" id="{A0BAC3FF-C3CC-E641-84AD-9C1930BA14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8223" y="508852"/>
            <a:ext cx="812800" cy="812800"/>
          </a:xfrm>
          <a:prstGeom prst="rect">
            <a:avLst/>
          </a:prstGeom>
        </p:spPr>
      </p:pic>
    </p:spTree>
    <p:extLst>
      <p:ext uri="{BB962C8B-B14F-4D97-AF65-F5344CB8AC3E}">
        <p14:creationId xmlns:p14="http://schemas.microsoft.com/office/powerpoint/2010/main" val="42159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48223" y="383893"/>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509287" y="1628172"/>
            <a:ext cx="10556108"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lnSpc>
                <a:spcPct val="150000"/>
              </a:lnSpc>
              <a:spcAft>
                <a:spcPts val="1800"/>
              </a:spcAft>
              <a:buFont typeface="Wingdings"/>
              <a:buChar char="Ø"/>
            </a:pPr>
            <a:r>
              <a:rPr lang="en-US" sz="4400">
                <a:latin typeface="Corbel"/>
                <a:cs typeface="Calibri"/>
              </a:rPr>
              <a:t>What is a security deposit? </a:t>
            </a:r>
          </a:p>
          <a:p>
            <a:pPr marL="685800" indent="-685800">
              <a:spcAft>
                <a:spcPts val="1800"/>
              </a:spcAft>
              <a:buFont typeface="Wingdings"/>
              <a:buChar char="Ø"/>
            </a:pPr>
            <a:r>
              <a:rPr lang="en-US" sz="4400">
                <a:latin typeface="Corbel"/>
                <a:cs typeface="Calibri"/>
              </a:rPr>
              <a:t>Why would a landlord ask for a security deposit?</a:t>
            </a:r>
          </a:p>
          <a:p>
            <a:pPr marL="685800" indent="-685800">
              <a:spcAft>
                <a:spcPts val="1800"/>
              </a:spcAft>
              <a:buFont typeface="Wingdings"/>
              <a:buChar char="Ø"/>
            </a:pPr>
            <a:r>
              <a:rPr lang="en-US" sz="4400">
                <a:latin typeface="Corbel"/>
                <a:cs typeface="Calibri"/>
              </a:rPr>
              <a:t>What other types of deposit might a landlord ask from a tenant?</a:t>
            </a:r>
          </a:p>
          <a:p>
            <a:endParaRPr lang="en-US" sz="5400">
              <a:latin typeface="Corbel"/>
              <a:cs typeface="Calibri"/>
            </a:endParaRPr>
          </a:p>
        </p:txBody>
      </p:sp>
      <p:pic>
        <p:nvPicPr>
          <p:cNvPr id="5" name="Audio Recording May 10, 2021 at 12:53:38 PM" descr="Audio Recording May 10, 2021 at 12:53:38 PM">
            <a:hlinkClick r:id="" action="ppaction://media"/>
            <a:extLst>
              <a:ext uri="{FF2B5EF4-FFF2-40B4-BE49-F238E27FC236}">
                <a16:creationId xmlns:a16="http://schemas.microsoft.com/office/drawing/2014/main" id="{8D3EFE3F-CCC7-6E41-8D92-7ECFBD3567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6898" y="439498"/>
            <a:ext cx="812800" cy="812800"/>
          </a:xfrm>
          <a:prstGeom prst="rect">
            <a:avLst/>
          </a:prstGeom>
        </p:spPr>
      </p:pic>
    </p:spTree>
    <p:extLst>
      <p:ext uri="{BB962C8B-B14F-4D97-AF65-F5344CB8AC3E}">
        <p14:creationId xmlns:p14="http://schemas.microsoft.com/office/powerpoint/2010/main" val="160858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71982" y="2041618"/>
            <a:ext cx="11116435"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spcAft>
                <a:spcPts val="1800"/>
              </a:spcAft>
              <a:buFont typeface="Wingdings"/>
              <a:buChar char="Ø"/>
            </a:pPr>
            <a:r>
              <a:rPr lang="en-US" sz="4800">
                <a:latin typeface="Corbel"/>
                <a:cs typeface="Calibri"/>
              </a:rPr>
              <a:t>What responsibilities do you have as a renter?</a:t>
            </a:r>
          </a:p>
          <a:p>
            <a:pPr marL="685800" indent="-685800">
              <a:spcAft>
                <a:spcPts val="1800"/>
              </a:spcAft>
              <a:buFont typeface="Wingdings"/>
              <a:buChar char="Ø"/>
            </a:pPr>
            <a:r>
              <a:rPr lang="en-US" sz="4800">
                <a:latin typeface="Corbel"/>
                <a:cs typeface="Calibri"/>
              </a:rPr>
              <a:t>What are some things your landlord is responsible for?</a:t>
            </a:r>
          </a:p>
        </p:txBody>
      </p:sp>
      <p:pic>
        <p:nvPicPr>
          <p:cNvPr id="6" name="Audio Recording May 10, 2021 at 12:54:50 PM" descr="Audio Recording May 10, 2021 at 12:54:50 PM">
            <a:hlinkClick r:id="" action="ppaction://media"/>
            <a:extLst>
              <a:ext uri="{FF2B5EF4-FFF2-40B4-BE49-F238E27FC236}">
                <a16:creationId xmlns:a16="http://schemas.microsoft.com/office/drawing/2014/main" id="{4B1B3054-C2A0-D34E-AB4E-535E38FDF7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0400" y="382888"/>
            <a:ext cx="812800" cy="812800"/>
          </a:xfrm>
          <a:prstGeom prst="rect">
            <a:avLst/>
          </a:prstGeom>
        </p:spPr>
      </p:pic>
    </p:spTree>
    <p:extLst>
      <p:ext uri="{BB962C8B-B14F-4D97-AF65-F5344CB8AC3E}">
        <p14:creationId xmlns:p14="http://schemas.microsoft.com/office/powerpoint/2010/main" val="199191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71982" y="2066240"/>
            <a:ext cx="11028743"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spcAft>
                <a:spcPts val="1200"/>
              </a:spcAft>
              <a:buFont typeface="Wingdings" pitchFamily="2" charset="2"/>
              <a:buChar char="Ø"/>
            </a:pPr>
            <a:r>
              <a:rPr lang="en-US" sz="4800" dirty="0">
                <a:latin typeface="Corbel"/>
                <a:cs typeface="Calibri"/>
              </a:rPr>
              <a:t>What is a down payment on a home? </a:t>
            </a:r>
          </a:p>
          <a:p>
            <a:pPr marL="685800" indent="-685800">
              <a:spcAft>
                <a:spcPts val="1200"/>
              </a:spcAft>
              <a:buFont typeface="Wingdings" pitchFamily="2" charset="2"/>
              <a:buChar char="Ø"/>
            </a:pPr>
            <a:r>
              <a:rPr lang="en-US" sz="4800" dirty="0">
                <a:latin typeface="Corbel"/>
                <a:cs typeface="Calibri"/>
              </a:rPr>
              <a:t>How does someone usually buy a home?</a:t>
            </a:r>
          </a:p>
          <a:p>
            <a:pPr marL="685800" indent="-685800">
              <a:buFont typeface="Wingdings" pitchFamily="2" charset="2"/>
              <a:buChar char="Ø"/>
            </a:pPr>
            <a:r>
              <a:rPr lang="en-US" sz="4800" dirty="0">
                <a:latin typeface="Corbel"/>
                <a:cs typeface="Calibri"/>
              </a:rPr>
              <a:t>What happens if you do not pay your home mortgage?</a:t>
            </a:r>
          </a:p>
        </p:txBody>
      </p:sp>
      <p:pic>
        <p:nvPicPr>
          <p:cNvPr id="6" name="Audio Recording May 10, 2021 at 12:57:52 PM" descr="Audio Recording May 10, 2021 at 12:57:52 PM">
            <a:hlinkClick r:id="" action="ppaction://media"/>
            <a:extLst>
              <a:ext uri="{FF2B5EF4-FFF2-40B4-BE49-F238E27FC236}">
                <a16:creationId xmlns:a16="http://schemas.microsoft.com/office/drawing/2014/main" id="{248261E0-23E9-244E-A69E-6F903F56FC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3171" y="419821"/>
            <a:ext cx="812800" cy="812800"/>
          </a:xfrm>
          <a:prstGeom prst="rect">
            <a:avLst/>
          </a:prstGeom>
        </p:spPr>
      </p:pic>
    </p:spTree>
    <p:extLst>
      <p:ext uri="{BB962C8B-B14F-4D97-AF65-F5344CB8AC3E}">
        <p14:creationId xmlns:p14="http://schemas.microsoft.com/office/powerpoint/2010/main" val="13335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dirty="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84174" y="2261312"/>
            <a:ext cx="1118723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4800" dirty="0">
                <a:latin typeface="Corbel"/>
                <a:cs typeface="Calibri"/>
              </a:rPr>
              <a:t>You have a new roommate. He hasn't paid his share of the rent in 3 months. He keeps promising he will pay you back, but never does. What should you do?</a:t>
            </a:r>
            <a:endParaRPr lang="en-US" dirty="0"/>
          </a:p>
        </p:txBody>
      </p:sp>
      <p:pic>
        <p:nvPicPr>
          <p:cNvPr id="6" name="Audio Recording May 10, 2021 at 12:58:40 PM" descr="Audio Recording May 10, 2021 at 12:58:40 PM">
            <a:hlinkClick r:id="" action="ppaction://media"/>
            <a:extLst>
              <a:ext uri="{FF2B5EF4-FFF2-40B4-BE49-F238E27FC236}">
                <a16:creationId xmlns:a16="http://schemas.microsoft.com/office/drawing/2014/main" id="{B2E31EF7-4DC0-FE41-98F8-60DCCF0516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4174" y="600337"/>
            <a:ext cx="812800" cy="812800"/>
          </a:xfrm>
          <a:prstGeom prst="rect">
            <a:avLst/>
          </a:prstGeom>
        </p:spPr>
      </p:pic>
    </p:spTree>
    <p:extLst>
      <p:ext uri="{BB962C8B-B14F-4D97-AF65-F5344CB8AC3E}">
        <p14:creationId xmlns:p14="http://schemas.microsoft.com/office/powerpoint/2010/main" val="41027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dirty="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71982" y="2066240"/>
            <a:ext cx="1102874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orbel"/>
                <a:cs typeface="Calibri"/>
              </a:rPr>
              <a:t>You have an important meeting in the morning, but your neighbors are having a very loud party late into the night. What should you do?</a:t>
            </a:r>
          </a:p>
        </p:txBody>
      </p:sp>
      <p:pic>
        <p:nvPicPr>
          <p:cNvPr id="6" name="Audio Recording May 10, 2021 at 12:59:10 PM" descr="Audio Recording May 10, 2021 at 12:59:10 PM">
            <a:hlinkClick r:id="" action="ppaction://media"/>
            <a:extLst>
              <a:ext uri="{FF2B5EF4-FFF2-40B4-BE49-F238E27FC236}">
                <a16:creationId xmlns:a16="http://schemas.microsoft.com/office/drawing/2014/main" id="{CA343604-9B80-674F-B6D4-F6F31DC064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1982" y="314151"/>
            <a:ext cx="812800" cy="812800"/>
          </a:xfrm>
          <a:prstGeom prst="rect">
            <a:avLst/>
          </a:prstGeom>
        </p:spPr>
      </p:pic>
    </p:spTree>
    <p:extLst>
      <p:ext uri="{BB962C8B-B14F-4D97-AF65-F5344CB8AC3E}">
        <p14:creationId xmlns:p14="http://schemas.microsoft.com/office/powerpoint/2010/main" val="19514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dirty="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79412" y="2921005"/>
            <a:ext cx="110287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Wingdings"/>
              <a:buChar char="Ø"/>
            </a:pPr>
            <a:endParaRPr lang="en-US" sz="4800" dirty="0">
              <a:latin typeface="Corbel"/>
              <a:cs typeface="Calibri"/>
            </a:endParaRPr>
          </a:p>
        </p:txBody>
      </p:sp>
      <p:sp>
        <p:nvSpPr>
          <p:cNvPr id="6" name="TextBox 5">
            <a:extLst>
              <a:ext uri="{FF2B5EF4-FFF2-40B4-BE49-F238E27FC236}">
                <a16:creationId xmlns:a16="http://schemas.microsoft.com/office/drawing/2014/main" id="{5673D7C2-3E68-4652-B6CD-6CF0A10DDB5E}"/>
              </a:ext>
            </a:extLst>
          </p:cNvPr>
          <p:cNvSpPr txBox="1"/>
          <p:nvPr/>
        </p:nvSpPr>
        <p:spPr>
          <a:xfrm>
            <a:off x="1023259" y="2594496"/>
            <a:ext cx="1015725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rbel"/>
                <a:cs typeface="Calibri"/>
              </a:rPr>
              <a:t>You are supposed to set your trash on the curb on Thursdays. You forgot and your trash can is running over. What should you do?</a:t>
            </a:r>
            <a:endParaRPr lang="en-US" dirty="0"/>
          </a:p>
        </p:txBody>
      </p:sp>
      <p:pic>
        <p:nvPicPr>
          <p:cNvPr id="7" name="Audio Recording May 10, 2021 at 12:59:45 PM" descr="Audio Recording May 10, 2021 at 12:59:45 PM">
            <a:hlinkClick r:id="" action="ppaction://media"/>
            <a:extLst>
              <a:ext uri="{FF2B5EF4-FFF2-40B4-BE49-F238E27FC236}">
                <a16:creationId xmlns:a16="http://schemas.microsoft.com/office/drawing/2014/main" id="{B3F0B9F0-8DF9-9F4E-BF52-B13D9461B6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7671" y="662033"/>
            <a:ext cx="812800" cy="812800"/>
          </a:xfrm>
          <a:prstGeom prst="rect">
            <a:avLst/>
          </a:prstGeom>
        </p:spPr>
      </p:pic>
    </p:spTree>
    <p:extLst>
      <p:ext uri="{BB962C8B-B14F-4D97-AF65-F5344CB8AC3E}">
        <p14:creationId xmlns:p14="http://schemas.microsoft.com/office/powerpoint/2010/main" val="16828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dirty="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79412" y="2921005"/>
            <a:ext cx="110287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Wingdings"/>
              <a:buChar char="Ø"/>
            </a:pPr>
            <a:endParaRPr lang="en-US" sz="4800" dirty="0">
              <a:latin typeface="Corbel"/>
              <a:cs typeface="Calibri"/>
            </a:endParaRPr>
          </a:p>
        </p:txBody>
      </p:sp>
      <p:sp>
        <p:nvSpPr>
          <p:cNvPr id="6" name="TextBox 5">
            <a:extLst>
              <a:ext uri="{FF2B5EF4-FFF2-40B4-BE49-F238E27FC236}">
                <a16:creationId xmlns:a16="http://schemas.microsoft.com/office/drawing/2014/main" id="{5673D7C2-3E68-4652-B6CD-6CF0A10DDB5E}"/>
              </a:ext>
            </a:extLst>
          </p:cNvPr>
          <p:cNvSpPr txBox="1"/>
          <p:nvPr/>
        </p:nvSpPr>
        <p:spPr>
          <a:xfrm>
            <a:off x="998875" y="1917840"/>
            <a:ext cx="1043766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rbel"/>
                <a:cs typeface="Calibri"/>
              </a:rPr>
              <a:t>Your landlord has a strict "no pets" policy. One of your coworkers has kittens she is giving away. You think maybe you could sneak the kitten in without the landlord knowing. What should you do? </a:t>
            </a:r>
          </a:p>
        </p:txBody>
      </p:sp>
      <p:pic>
        <p:nvPicPr>
          <p:cNvPr id="7" name="Audio Recording May 10, 2021 at 1:00:27 PM" descr="Audio Recording May 10, 2021 at 1:00:27 PM">
            <a:hlinkClick r:id="" action="ppaction://media"/>
            <a:extLst>
              <a:ext uri="{FF2B5EF4-FFF2-40B4-BE49-F238E27FC236}">
                <a16:creationId xmlns:a16="http://schemas.microsoft.com/office/drawing/2014/main" id="{A0722C39-1068-A842-940D-04B883B0D9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2475" y="673909"/>
            <a:ext cx="812800" cy="812800"/>
          </a:xfrm>
          <a:prstGeom prst="rect">
            <a:avLst/>
          </a:prstGeom>
        </p:spPr>
      </p:pic>
    </p:spTree>
    <p:extLst>
      <p:ext uri="{BB962C8B-B14F-4D97-AF65-F5344CB8AC3E}">
        <p14:creationId xmlns:p14="http://schemas.microsoft.com/office/powerpoint/2010/main" val="101188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08300" y="2920678"/>
            <a:ext cx="1055610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400" dirty="0">
              <a:latin typeface="Corbel"/>
              <a:cs typeface="Calibri"/>
            </a:endParaRPr>
          </a:p>
        </p:txBody>
      </p:sp>
      <p:sp>
        <p:nvSpPr>
          <p:cNvPr id="5" name="TextBox 4">
            <a:extLst>
              <a:ext uri="{FF2B5EF4-FFF2-40B4-BE49-F238E27FC236}">
                <a16:creationId xmlns:a16="http://schemas.microsoft.com/office/drawing/2014/main" id="{3BA90AD7-28E2-4795-91BF-AAD96043C232}"/>
              </a:ext>
            </a:extLst>
          </p:cNvPr>
          <p:cNvSpPr txBox="1"/>
          <p:nvPr/>
        </p:nvSpPr>
        <p:spPr>
          <a:xfrm>
            <a:off x="579412" y="2921005"/>
            <a:ext cx="110287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Wingdings"/>
              <a:buChar char="Ø"/>
            </a:pPr>
            <a:endParaRPr lang="en-US" sz="4800" dirty="0">
              <a:latin typeface="Corbel"/>
              <a:cs typeface="Calibri"/>
            </a:endParaRPr>
          </a:p>
        </p:txBody>
      </p:sp>
      <p:sp>
        <p:nvSpPr>
          <p:cNvPr id="6" name="TextBox 5">
            <a:extLst>
              <a:ext uri="{FF2B5EF4-FFF2-40B4-BE49-F238E27FC236}">
                <a16:creationId xmlns:a16="http://schemas.microsoft.com/office/drawing/2014/main" id="{5673D7C2-3E68-4652-B6CD-6CF0A10DDB5E}"/>
              </a:ext>
            </a:extLst>
          </p:cNvPr>
          <p:cNvSpPr txBox="1"/>
          <p:nvPr/>
        </p:nvSpPr>
        <p:spPr>
          <a:xfrm>
            <a:off x="590443" y="2521344"/>
            <a:ext cx="1108384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rbel"/>
                <a:cs typeface="Calibri"/>
              </a:rPr>
              <a:t>Your toilet won't flush, and it has flooded the bathroom floor. What should you do? </a:t>
            </a:r>
            <a:endParaRPr lang="en-US" dirty="0"/>
          </a:p>
          <a:p>
            <a:pPr algn="ctr"/>
            <a:endParaRPr lang="en-US" sz="4000" dirty="0">
              <a:latin typeface="Corbel"/>
              <a:cs typeface="Calibri"/>
            </a:endParaRPr>
          </a:p>
          <a:p>
            <a:pPr algn="ctr"/>
            <a:r>
              <a:rPr lang="en-US" sz="4000" dirty="0">
                <a:latin typeface="Corbel"/>
                <a:cs typeface="Calibri"/>
              </a:rPr>
              <a:t>What type of professional could you call to fix the toilet?</a:t>
            </a:r>
            <a:endParaRPr lang="en-US" dirty="0"/>
          </a:p>
        </p:txBody>
      </p:sp>
      <p:pic>
        <p:nvPicPr>
          <p:cNvPr id="7" name="Audio Recording May 10, 2021 at 1:01:31 PM" descr="Audio Recording May 10, 2021 at 1:01:31 PM">
            <a:hlinkClick r:id="" action="ppaction://media"/>
            <a:extLst>
              <a:ext uri="{FF2B5EF4-FFF2-40B4-BE49-F238E27FC236}">
                <a16:creationId xmlns:a16="http://schemas.microsoft.com/office/drawing/2014/main" id="{98887523-F95F-9841-AA17-725FF98B5E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0443" y="625457"/>
            <a:ext cx="812800" cy="812800"/>
          </a:xfrm>
          <a:prstGeom prst="rect">
            <a:avLst/>
          </a:prstGeom>
        </p:spPr>
      </p:pic>
    </p:spTree>
    <p:extLst>
      <p:ext uri="{BB962C8B-B14F-4D97-AF65-F5344CB8AC3E}">
        <p14:creationId xmlns:p14="http://schemas.microsoft.com/office/powerpoint/2010/main" val="11214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5"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a:t>
            </a:r>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CD7A75E4-3F8E-3E47-B549-5F0D6EED3B89}"/>
              </a:ext>
            </a:extLst>
          </p:cNvPr>
          <p:cNvSpPr txBox="1"/>
          <p:nvPr/>
        </p:nvSpPr>
        <p:spPr>
          <a:xfrm>
            <a:off x="842057" y="2624646"/>
            <a:ext cx="105078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t>Why is it important for a young adult to handle their own health and medical needs?</a:t>
            </a:r>
          </a:p>
        </p:txBody>
      </p:sp>
      <p:pic>
        <p:nvPicPr>
          <p:cNvPr id="5" name="Audio Recording May 10, 2021 at 1:02:53 PM" descr="Audio Recording May 10, 2021 at 1:02:53 PM">
            <a:hlinkClick r:id="" action="ppaction://media"/>
            <a:extLst>
              <a:ext uri="{FF2B5EF4-FFF2-40B4-BE49-F238E27FC236}">
                <a16:creationId xmlns:a16="http://schemas.microsoft.com/office/drawing/2014/main" id="{01E8B390-551E-3C45-B085-D61968062C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4788" y="521965"/>
            <a:ext cx="812800" cy="812800"/>
          </a:xfrm>
          <a:prstGeom prst="rect">
            <a:avLst/>
          </a:prstGeom>
        </p:spPr>
      </p:pic>
    </p:spTree>
    <p:extLst>
      <p:ext uri="{BB962C8B-B14F-4D97-AF65-F5344CB8AC3E}">
        <p14:creationId xmlns:p14="http://schemas.microsoft.com/office/powerpoint/2010/main" val="27663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3584146" y="563226"/>
            <a:ext cx="52816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Introduction</a:t>
            </a:r>
          </a:p>
        </p:txBody>
      </p:sp>
      <p:sp>
        <p:nvSpPr>
          <p:cNvPr id="4" name="TextBox 3">
            <a:extLst>
              <a:ext uri="{FF2B5EF4-FFF2-40B4-BE49-F238E27FC236}">
                <a16:creationId xmlns:a16="http://schemas.microsoft.com/office/drawing/2014/main" id="{DCBDA732-A412-44C1-8A81-8331A3C4984B}"/>
              </a:ext>
            </a:extLst>
          </p:cNvPr>
          <p:cNvSpPr txBox="1"/>
          <p:nvPr/>
        </p:nvSpPr>
        <p:spPr>
          <a:xfrm>
            <a:off x="1135237" y="2382635"/>
            <a:ext cx="991011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In your own words what would you consider daily living skills? Why are they important?</a:t>
            </a:r>
          </a:p>
        </p:txBody>
      </p:sp>
      <p:pic>
        <p:nvPicPr>
          <p:cNvPr id="6" name="Audio Recording May 10, 2021 at 12:46:47 PM" descr="Audio Recording May 10, 2021 at 12:46:47 PM">
            <a:hlinkClick r:id="" action="ppaction://media"/>
            <a:extLst>
              <a:ext uri="{FF2B5EF4-FFF2-40B4-BE49-F238E27FC236}">
                <a16:creationId xmlns:a16="http://schemas.microsoft.com/office/drawing/2014/main" id="{16F6DDF6-506F-9649-9E77-71B871F3C3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159" y="534146"/>
            <a:ext cx="812800" cy="812800"/>
          </a:xfrm>
          <a:prstGeom prst="rect">
            <a:avLst/>
          </a:prstGeom>
        </p:spPr>
      </p:pic>
    </p:spTree>
    <p:extLst>
      <p:ext uri="{BB962C8B-B14F-4D97-AF65-F5344CB8AC3E}">
        <p14:creationId xmlns:p14="http://schemas.microsoft.com/office/powerpoint/2010/main" val="72471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EEC37DA8-9387-4CE8-A23A-8677EBE741C5}"/>
              </a:ext>
            </a:extLst>
          </p:cNvPr>
          <p:cNvSpPr txBox="1"/>
          <p:nvPr/>
        </p:nvSpPr>
        <p:spPr>
          <a:xfrm>
            <a:off x="837236" y="2583083"/>
            <a:ext cx="105078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rbel"/>
                <a:cs typeface="Calibri"/>
              </a:rPr>
              <a:t>You tripped and fell on your way home from school. You have a small scrape on your knee, and it is bleeding a little bit. Describe how you will care for your injury.</a:t>
            </a:r>
            <a:endParaRPr lang="en-US" dirty="0"/>
          </a:p>
        </p:txBody>
      </p:sp>
      <p:pic>
        <p:nvPicPr>
          <p:cNvPr id="5" name="Audio Recording May 10, 2021 at 1:03:48 PM" descr="Audio Recording May 10, 2021 at 1:03:48 PM">
            <a:hlinkClick r:id="" action="ppaction://media"/>
            <a:extLst>
              <a:ext uri="{FF2B5EF4-FFF2-40B4-BE49-F238E27FC236}">
                <a16:creationId xmlns:a16="http://schemas.microsoft.com/office/drawing/2014/main" id="{EEA8BF11-D33E-334C-BB5B-FD74082016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2206" y="472538"/>
            <a:ext cx="812800" cy="812800"/>
          </a:xfrm>
          <a:prstGeom prst="rect">
            <a:avLst/>
          </a:prstGeom>
        </p:spPr>
      </p:pic>
    </p:spTree>
    <p:extLst>
      <p:ext uri="{BB962C8B-B14F-4D97-AF65-F5344CB8AC3E}">
        <p14:creationId xmlns:p14="http://schemas.microsoft.com/office/powerpoint/2010/main" val="14694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0EE506CD-2A90-48F2-BBA3-FC35CD82DE93}"/>
              </a:ext>
            </a:extLst>
          </p:cNvPr>
          <p:cNvSpPr txBox="1"/>
          <p:nvPr/>
        </p:nvSpPr>
        <p:spPr>
          <a:xfrm>
            <a:off x="1088020" y="2766349"/>
            <a:ext cx="99484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latin typeface="Corbel"/>
                <a:cs typeface="Calibri"/>
              </a:rPr>
              <a:t>List three things you could do if you or someone near you is seriously hurt and needs help.</a:t>
            </a:r>
          </a:p>
        </p:txBody>
      </p:sp>
      <p:pic>
        <p:nvPicPr>
          <p:cNvPr id="5" name="Audio Recording May 10, 2021 at 1:04:16 PM" descr="Audio Recording May 10, 2021 at 1:04:16 PM">
            <a:hlinkClick r:id="" action="ppaction://media"/>
            <a:extLst>
              <a:ext uri="{FF2B5EF4-FFF2-40B4-BE49-F238E27FC236}">
                <a16:creationId xmlns:a16="http://schemas.microsoft.com/office/drawing/2014/main" id="{F5159939-3230-A640-9DA5-1EA922FABF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2206" y="416529"/>
            <a:ext cx="812800" cy="812800"/>
          </a:xfrm>
          <a:prstGeom prst="rect">
            <a:avLst/>
          </a:prstGeom>
        </p:spPr>
      </p:pic>
    </p:spTree>
    <p:extLst>
      <p:ext uri="{BB962C8B-B14F-4D97-AF65-F5344CB8AC3E}">
        <p14:creationId xmlns:p14="http://schemas.microsoft.com/office/powerpoint/2010/main" val="25865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BC1B8FC4-96D6-4D36-B457-44D6C4DA1E77}"/>
              </a:ext>
            </a:extLst>
          </p:cNvPr>
          <p:cNvSpPr txBox="1"/>
          <p:nvPr/>
        </p:nvSpPr>
        <p:spPr>
          <a:xfrm>
            <a:off x="567160" y="2602375"/>
            <a:ext cx="1105767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dirty="0">
                <a:latin typeface="Corbel"/>
                <a:cs typeface="Calibri"/>
              </a:rPr>
              <a:t>List three injuries that can be treated at home.</a:t>
            </a:r>
            <a:endParaRPr lang="en-US" dirty="0"/>
          </a:p>
        </p:txBody>
      </p:sp>
      <p:pic>
        <p:nvPicPr>
          <p:cNvPr id="5" name="Audio Recording May 10, 2021 at 1:04:38 PM" descr="Audio Recording May 10, 2021 at 1:04:38 PM">
            <a:hlinkClick r:id="" action="ppaction://media"/>
            <a:extLst>
              <a:ext uri="{FF2B5EF4-FFF2-40B4-BE49-F238E27FC236}">
                <a16:creationId xmlns:a16="http://schemas.microsoft.com/office/drawing/2014/main" id="{BD9F392C-CDE1-EA42-8182-40EBF501E2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1852" y="463091"/>
            <a:ext cx="812800" cy="812800"/>
          </a:xfrm>
          <a:prstGeom prst="rect">
            <a:avLst/>
          </a:prstGeom>
        </p:spPr>
      </p:pic>
    </p:spTree>
    <p:extLst>
      <p:ext uri="{BB962C8B-B14F-4D97-AF65-F5344CB8AC3E}">
        <p14:creationId xmlns:p14="http://schemas.microsoft.com/office/powerpoint/2010/main" val="27288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1984188D-46E0-446E-A545-A023F9726BB1}"/>
              </a:ext>
            </a:extLst>
          </p:cNvPr>
          <p:cNvSpPr txBox="1"/>
          <p:nvPr/>
        </p:nvSpPr>
        <p:spPr>
          <a:xfrm>
            <a:off x="827590" y="2708475"/>
            <a:ext cx="1083583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latin typeface="Corbel"/>
                <a:ea typeface="+mn-lt"/>
                <a:cs typeface="+mn-lt"/>
              </a:rPr>
              <a:t>List three injuries that should be treated by a doctor.</a:t>
            </a:r>
            <a:endParaRPr lang="en-US" sz="6000" dirty="0">
              <a:latin typeface="Corbel"/>
            </a:endParaRPr>
          </a:p>
        </p:txBody>
      </p:sp>
      <p:pic>
        <p:nvPicPr>
          <p:cNvPr id="5" name="Audio Recording May 10, 2021 at 1:04:59 PM" descr="Audio Recording May 10, 2021 at 1:04:59 PM">
            <a:hlinkClick r:id="" action="ppaction://media"/>
            <a:extLst>
              <a:ext uri="{FF2B5EF4-FFF2-40B4-BE49-F238E27FC236}">
                <a16:creationId xmlns:a16="http://schemas.microsoft.com/office/drawing/2014/main" id="{9A6F6FE6-55FA-A342-BC27-2AFA0493B2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2206" y="685174"/>
            <a:ext cx="812800" cy="812800"/>
          </a:xfrm>
          <a:prstGeom prst="rect">
            <a:avLst/>
          </a:prstGeom>
        </p:spPr>
      </p:pic>
    </p:spTree>
    <p:extLst>
      <p:ext uri="{BB962C8B-B14F-4D97-AF65-F5344CB8AC3E}">
        <p14:creationId xmlns:p14="http://schemas.microsoft.com/office/powerpoint/2010/main" val="40768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9975F02C-9E11-47A8-8336-C83873EFE71E}"/>
              </a:ext>
            </a:extLst>
          </p:cNvPr>
          <p:cNvSpPr txBox="1"/>
          <p:nvPr/>
        </p:nvSpPr>
        <p:spPr>
          <a:xfrm>
            <a:off x="451413" y="2206905"/>
            <a:ext cx="1126988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
              <a:buChar char="Ø"/>
            </a:pPr>
            <a:r>
              <a:rPr lang="en-US" sz="4000" dirty="0">
                <a:latin typeface="Corbel"/>
                <a:cs typeface="Calibri"/>
              </a:rPr>
              <a:t>What are over-the-counter medications?</a:t>
            </a:r>
            <a:endParaRPr lang="en-US" dirty="0"/>
          </a:p>
          <a:p>
            <a:endParaRPr lang="en-US" sz="4000" dirty="0">
              <a:latin typeface="Corbel"/>
              <a:cs typeface="Calibri"/>
            </a:endParaRPr>
          </a:p>
          <a:p>
            <a:pPr marL="571500" indent="-571500">
              <a:buFont typeface="Wingdings"/>
              <a:buChar char="Ø"/>
            </a:pPr>
            <a:r>
              <a:rPr lang="en-US" sz="4000" dirty="0">
                <a:latin typeface="Corbel"/>
                <a:cs typeface="Calibri"/>
              </a:rPr>
              <a:t>What are prescription medications?</a:t>
            </a:r>
          </a:p>
          <a:p>
            <a:endParaRPr lang="en-US" sz="4000" dirty="0">
              <a:latin typeface="Corbel"/>
              <a:cs typeface="Calibri"/>
            </a:endParaRPr>
          </a:p>
          <a:p>
            <a:pPr marL="571500" indent="-571500">
              <a:buFont typeface="Wingdings"/>
              <a:buChar char="Ø"/>
            </a:pPr>
            <a:r>
              <a:rPr lang="en-US" sz="4000" dirty="0">
                <a:latin typeface="Corbel"/>
                <a:cs typeface="Calibri"/>
              </a:rPr>
              <a:t>What is the difference between over-the-counter medications and prescription medications?</a:t>
            </a:r>
          </a:p>
        </p:txBody>
      </p:sp>
      <p:pic>
        <p:nvPicPr>
          <p:cNvPr id="5" name="Audio Recording May 10, 2021 at 1:05:40 PM" descr="Audio Recording May 10, 2021 at 1:05:40 PM">
            <a:hlinkClick r:id="" action="ppaction://media"/>
            <a:extLst>
              <a:ext uri="{FF2B5EF4-FFF2-40B4-BE49-F238E27FC236}">
                <a16:creationId xmlns:a16="http://schemas.microsoft.com/office/drawing/2014/main" id="{67BD1435-35A5-5A47-8F8D-6ECD5B2DE8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2206" y="528143"/>
            <a:ext cx="812800" cy="812800"/>
          </a:xfrm>
          <a:prstGeom prst="rect">
            <a:avLst/>
          </a:prstGeom>
        </p:spPr>
      </p:pic>
    </p:spTree>
    <p:extLst>
      <p:ext uri="{BB962C8B-B14F-4D97-AF65-F5344CB8AC3E}">
        <p14:creationId xmlns:p14="http://schemas.microsoft.com/office/powerpoint/2010/main" val="271963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55B452B2-B49E-41DB-995A-1F17407D4994}"/>
              </a:ext>
            </a:extLst>
          </p:cNvPr>
          <p:cNvSpPr txBox="1"/>
          <p:nvPr/>
        </p:nvSpPr>
        <p:spPr>
          <a:xfrm>
            <a:off x="499641" y="2303361"/>
            <a:ext cx="112023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Corbel"/>
                <a:cs typeface="Calibri"/>
              </a:rPr>
              <a:t>Use the internet to research an over-the-counter medication you can take for an upset stomach. </a:t>
            </a:r>
            <a:endParaRPr lang="en-US" dirty="0">
              <a:cs typeface="Calibri" panose="020F0502020204030204"/>
            </a:endParaRPr>
          </a:p>
          <a:p>
            <a:pPr marL="571500" indent="-571500">
              <a:buFont typeface="Wingdings"/>
              <a:buChar char="Ø"/>
            </a:pPr>
            <a:endParaRPr lang="en-US" sz="3600" dirty="0">
              <a:latin typeface="Corbel"/>
              <a:cs typeface="Calibri"/>
            </a:endParaRPr>
          </a:p>
          <a:p>
            <a:r>
              <a:rPr lang="en-US" sz="3600" dirty="0">
                <a:latin typeface="Corbel"/>
                <a:cs typeface="Calibri"/>
              </a:rPr>
              <a:t>What is the medication? </a:t>
            </a:r>
          </a:p>
          <a:p>
            <a:pPr marL="571500" indent="-571500">
              <a:buFont typeface="Wingdings"/>
              <a:buChar char="Ø"/>
            </a:pPr>
            <a:endParaRPr lang="en-US" sz="3600" dirty="0">
              <a:latin typeface="Corbel"/>
              <a:cs typeface="Calibri"/>
            </a:endParaRPr>
          </a:p>
          <a:p>
            <a:r>
              <a:rPr lang="en-US" sz="3600" dirty="0">
                <a:latin typeface="Corbel"/>
                <a:cs typeface="Calibri"/>
              </a:rPr>
              <a:t>How much can you take and how often can you take it?</a:t>
            </a:r>
          </a:p>
        </p:txBody>
      </p:sp>
      <p:pic>
        <p:nvPicPr>
          <p:cNvPr id="5" name="Audio Recording May 10, 2021 at 1:06:19 PM" descr="Audio Recording May 10, 2021 at 1:06:19 PM">
            <a:hlinkClick r:id="" action="ppaction://media"/>
            <a:extLst>
              <a:ext uri="{FF2B5EF4-FFF2-40B4-BE49-F238E27FC236}">
                <a16:creationId xmlns:a16="http://schemas.microsoft.com/office/drawing/2014/main" id="{F1D75493-2A99-664D-9288-A8BBC5337A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9641" y="334379"/>
            <a:ext cx="812800" cy="812800"/>
          </a:xfrm>
          <a:prstGeom prst="rect">
            <a:avLst/>
          </a:prstGeom>
        </p:spPr>
      </p:pic>
    </p:spTree>
    <p:extLst>
      <p:ext uri="{BB962C8B-B14F-4D97-AF65-F5344CB8AC3E}">
        <p14:creationId xmlns:p14="http://schemas.microsoft.com/office/powerpoint/2010/main" val="8561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525585F0-04EC-4F8E-B424-DDB61AC71279}"/>
              </a:ext>
            </a:extLst>
          </p:cNvPr>
          <p:cNvSpPr txBox="1"/>
          <p:nvPr/>
        </p:nvSpPr>
        <p:spPr>
          <a:xfrm>
            <a:off x="663616" y="2149032"/>
            <a:ext cx="1053681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rbel"/>
                <a:cs typeface="Calibri"/>
              </a:rPr>
              <a:t>What type of doctor do you go to for a toothache or to get your teeth cleaned?</a:t>
            </a:r>
          </a:p>
          <a:p>
            <a:endParaRPr lang="en-US" sz="3600" dirty="0">
              <a:latin typeface="Corbel"/>
              <a:cs typeface="Calibri"/>
            </a:endParaRPr>
          </a:p>
          <a:p>
            <a:r>
              <a:rPr lang="en-US" sz="3600" dirty="0">
                <a:latin typeface="Corbel"/>
                <a:cs typeface="Calibri"/>
              </a:rPr>
              <a:t>What type of doctor do you go to get your eyes examined for glasses?</a:t>
            </a:r>
          </a:p>
          <a:p>
            <a:endParaRPr lang="en-US" sz="3600" dirty="0">
              <a:latin typeface="Corbel"/>
              <a:cs typeface="Calibri"/>
            </a:endParaRPr>
          </a:p>
          <a:p>
            <a:r>
              <a:rPr lang="en-US" sz="3600" dirty="0">
                <a:latin typeface="Corbel"/>
                <a:cs typeface="Calibri"/>
              </a:rPr>
              <a:t>What is the name and phone number for your doctor?</a:t>
            </a:r>
          </a:p>
        </p:txBody>
      </p:sp>
      <p:pic>
        <p:nvPicPr>
          <p:cNvPr id="5" name="Audio Recording May 10, 2021 at 1:07:07 PM" descr="Audio Recording May 10, 2021 at 1:07:07 PM">
            <a:hlinkClick r:id="" action="ppaction://media"/>
            <a:extLst>
              <a:ext uri="{FF2B5EF4-FFF2-40B4-BE49-F238E27FC236}">
                <a16:creationId xmlns:a16="http://schemas.microsoft.com/office/drawing/2014/main" id="{52D71544-902C-164E-AF3A-1BC970892E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5049" y="479402"/>
            <a:ext cx="812800" cy="812800"/>
          </a:xfrm>
          <a:prstGeom prst="rect">
            <a:avLst/>
          </a:prstGeom>
        </p:spPr>
      </p:pic>
    </p:spTree>
    <p:extLst>
      <p:ext uri="{BB962C8B-B14F-4D97-AF65-F5344CB8AC3E}">
        <p14:creationId xmlns:p14="http://schemas.microsoft.com/office/powerpoint/2010/main" val="40773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525585F0-04EC-4F8E-B424-DDB61AC71279}"/>
              </a:ext>
            </a:extLst>
          </p:cNvPr>
          <p:cNvSpPr txBox="1"/>
          <p:nvPr/>
        </p:nvSpPr>
        <p:spPr>
          <a:xfrm>
            <a:off x="734768" y="2591183"/>
            <a:ext cx="1053681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rbel"/>
                <a:cs typeface="Calibri"/>
              </a:rPr>
              <a:t>You are cooking noodles and accidentally splash boiling water on your arm. The area is extremely red and hurts. What should you do?</a:t>
            </a:r>
            <a:endParaRPr lang="en-US" dirty="0"/>
          </a:p>
          <a:p>
            <a:endParaRPr lang="en-US" sz="3600" dirty="0">
              <a:latin typeface="Corbel"/>
              <a:cs typeface="Calibri"/>
            </a:endParaRPr>
          </a:p>
        </p:txBody>
      </p:sp>
      <p:pic>
        <p:nvPicPr>
          <p:cNvPr id="5" name="Audio Recording May 10, 2021 at 1:07:39 PM" descr="Audio Recording May 10, 2021 at 1:07:39 PM">
            <a:hlinkClick r:id="" action="ppaction://media"/>
            <a:extLst>
              <a:ext uri="{FF2B5EF4-FFF2-40B4-BE49-F238E27FC236}">
                <a16:creationId xmlns:a16="http://schemas.microsoft.com/office/drawing/2014/main" id="{96EB2B9A-F719-3949-A090-4853832563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2206" y="528143"/>
            <a:ext cx="812800" cy="812800"/>
          </a:xfrm>
          <a:prstGeom prst="rect">
            <a:avLst/>
          </a:prstGeom>
        </p:spPr>
      </p:pic>
    </p:spTree>
    <p:extLst>
      <p:ext uri="{BB962C8B-B14F-4D97-AF65-F5344CB8AC3E}">
        <p14:creationId xmlns:p14="http://schemas.microsoft.com/office/powerpoint/2010/main" val="2241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B9066CEF-C2F1-45E7-9808-DDABBA9630D0}"/>
              </a:ext>
            </a:extLst>
          </p:cNvPr>
          <p:cNvSpPr txBox="1"/>
          <p:nvPr/>
        </p:nvSpPr>
        <p:spPr>
          <a:xfrm>
            <a:off x="751818" y="2366195"/>
            <a:ext cx="1055610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rbel"/>
                <a:cs typeface="Calibri"/>
              </a:rPr>
              <a:t>If you are sick, how do you find a doctor? </a:t>
            </a:r>
            <a:endParaRPr lang="en-US" sz="3200" dirty="0">
              <a:latin typeface="Corbel"/>
            </a:endParaRPr>
          </a:p>
          <a:p>
            <a:endParaRPr lang="en-US" sz="3200" dirty="0">
              <a:latin typeface="Corbel"/>
              <a:cs typeface="Calibri"/>
            </a:endParaRPr>
          </a:p>
          <a:p>
            <a:endParaRPr lang="en-US" sz="3200" dirty="0">
              <a:latin typeface="Corbel"/>
              <a:cs typeface="Calibri"/>
            </a:endParaRPr>
          </a:p>
          <a:p>
            <a:r>
              <a:rPr lang="en-US" sz="3200" dirty="0">
                <a:latin typeface="Corbel"/>
                <a:cs typeface="Calibri"/>
              </a:rPr>
              <a:t>How do you make an appointment? </a:t>
            </a:r>
            <a:endParaRPr lang="en-US" dirty="0"/>
          </a:p>
          <a:p>
            <a:endParaRPr lang="en-US" sz="3200" dirty="0">
              <a:latin typeface="Corbel"/>
              <a:cs typeface="Calibri"/>
            </a:endParaRPr>
          </a:p>
          <a:p>
            <a:endParaRPr lang="en-US" sz="3200" dirty="0">
              <a:latin typeface="Corbel"/>
              <a:cs typeface="Calibri"/>
            </a:endParaRPr>
          </a:p>
          <a:p>
            <a:r>
              <a:rPr lang="en-US" sz="3200" dirty="0">
                <a:latin typeface="Corbel"/>
                <a:cs typeface="Calibri"/>
              </a:rPr>
              <a:t>What information will you need to make the appointment?</a:t>
            </a:r>
            <a:endParaRPr lang="en-US" sz="3200" dirty="0">
              <a:cs typeface="Calibri"/>
            </a:endParaRPr>
          </a:p>
        </p:txBody>
      </p:sp>
      <p:pic>
        <p:nvPicPr>
          <p:cNvPr id="5" name="Audio Recording May 10, 2021 at 1:08:19 PM" descr="Audio Recording May 10, 2021 at 1:08:19 PM">
            <a:hlinkClick r:id="" action="ppaction://media"/>
            <a:extLst>
              <a:ext uri="{FF2B5EF4-FFF2-40B4-BE49-F238E27FC236}">
                <a16:creationId xmlns:a16="http://schemas.microsoft.com/office/drawing/2014/main" id="{65446AF2-8F41-D449-A8D7-00E7211701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2206" y="399083"/>
            <a:ext cx="812800" cy="812800"/>
          </a:xfrm>
          <a:prstGeom prst="rect">
            <a:avLst/>
          </a:prstGeom>
        </p:spPr>
      </p:pic>
    </p:spTree>
    <p:extLst>
      <p:ext uri="{BB962C8B-B14F-4D97-AF65-F5344CB8AC3E}">
        <p14:creationId xmlns:p14="http://schemas.microsoft.com/office/powerpoint/2010/main" val="42128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5"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a:t>
            </a:r>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CD7A75E4-3F8E-3E47-B549-5F0D6EED3B89}"/>
              </a:ext>
            </a:extLst>
          </p:cNvPr>
          <p:cNvSpPr txBox="1"/>
          <p:nvPr/>
        </p:nvSpPr>
        <p:spPr>
          <a:xfrm>
            <a:off x="842057" y="2624646"/>
            <a:ext cx="105078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t>What information is needed in a medical history form? Do you know this information?</a:t>
            </a:r>
          </a:p>
        </p:txBody>
      </p:sp>
      <p:pic>
        <p:nvPicPr>
          <p:cNvPr id="5" name="Audio Recording May 10, 2021 at 1:08:47 PM" descr="Audio Recording May 10, 2021 at 1:08:47 PM">
            <a:hlinkClick r:id="" action="ppaction://media"/>
            <a:extLst>
              <a:ext uri="{FF2B5EF4-FFF2-40B4-BE49-F238E27FC236}">
                <a16:creationId xmlns:a16="http://schemas.microsoft.com/office/drawing/2014/main" id="{4F2CBD8D-0281-E045-BB2F-ACAD7B32F9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2183" y="677108"/>
            <a:ext cx="812800" cy="812800"/>
          </a:xfrm>
          <a:prstGeom prst="rect">
            <a:avLst/>
          </a:prstGeom>
        </p:spPr>
      </p:pic>
    </p:spTree>
    <p:extLst>
      <p:ext uri="{BB962C8B-B14F-4D97-AF65-F5344CB8AC3E}">
        <p14:creationId xmlns:p14="http://schemas.microsoft.com/office/powerpoint/2010/main" val="400216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3584146" y="563226"/>
            <a:ext cx="52816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Introduction</a:t>
            </a:r>
          </a:p>
        </p:txBody>
      </p:sp>
      <p:sp>
        <p:nvSpPr>
          <p:cNvPr id="4" name="TextBox 3">
            <a:extLst>
              <a:ext uri="{FF2B5EF4-FFF2-40B4-BE49-F238E27FC236}">
                <a16:creationId xmlns:a16="http://schemas.microsoft.com/office/drawing/2014/main" id="{DCBDA732-A412-44C1-8A81-8331A3C4984B}"/>
              </a:ext>
            </a:extLst>
          </p:cNvPr>
          <p:cNvSpPr txBox="1"/>
          <p:nvPr/>
        </p:nvSpPr>
        <p:spPr>
          <a:xfrm>
            <a:off x="1135237" y="2382635"/>
            <a:ext cx="991011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What does it mean to live independently? Do you think you have the skills to live independently now? Please explain why or why not.</a:t>
            </a:r>
          </a:p>
        </p:txBody>
      </p:sp>
      <p:pic>
        <p:nvPicPr>
          <p:cNvPr id="5" name="Audio Recording May 10, 2021 at 12:47:42 PM" descr="Audio Recording May 10, 2021 at 12:47:42 PM">
            <a:hlinkClick r:id="" action="ppaction://media"/>
            <a:extLst>
              <a:ext uri="{FF2B5EF4-FFF2-40B4-BE49-F238E27FC236}">
                <a16:creationId xmlns:a16="http://schemas.microsoft.com/office/drawing/2014/main" id="{9DB45ADA-B1B1-674F-97E0-D24E76757B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5273" y="563226"/>
            <a:ext cx="812800" cy="812800"/>
          </a:xfrm>
          <a:prstGeom prst="rect">
            <a:avLst/>
          </a:prstGeom>
        </p:spPr>
      </p:pic>
    </p:spTree>
    <p:extLst>
      <p:ext uri="{BB962C8B-B14F-4D97-AF65-F5344CB8AC3E}">
        <p14:creationId xmlns:p14="http://schemas.microsoft.com/office/powerpoint/2010/main" val="1550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D122FE69-E819-45A1-891F-1E1171E077B0}"/>
              </a:ext>
            </a:extLst>
          </p:cNvPr>
          <p:cNvSpPr txBox="1"/>
          <p:nvPr/>
        </p:nvSpPr>
        <p:spPr>
          <a:xfrm>
            <a:off x="981920" y="2457690"/>
            <a:ext cx="91960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
              <a:buChar char="Ø"/>
            </a:pPr>
            <a:r>
              <a:rPr lang="en-US" sz="4400" dirty="0">
                <a:latin typeface="Corbel"/>
                <a:cs typeface="Calibri"/>
              </a:rPr>
              <a:t>What is health insurance? </a:t>
            </a:r>
            <a:endParaRPr lang="en-US" sz="4400" dirty="0">
              <a:latin typeface="Corbel"/>
            </a:endParaRPr>
          </a:p>
          <a:p>
            <a:endParaRPr lang="en-US" sz="4400" dirty="0">
              <a:latin typeface="Corbel"/>
              <a:cs typeface="Calibri"/>
            </a:endParaRPr>
          </a:p>
          <a:p>
            <a:pPr marL="571500" indent="-571500">
              <a:buFont typeface="Wingdings"/>
              <a:buChar char="Ø"/>
            </a:pPr>
            <a:r>
              <a:rPr lang="en-US" sz="4400" dirty="0">
                <a:latin typeface="Corbel"/>
                <a:cs typeface="Calibri"/>
              </a:rPr>
              <a:t>Why should you have it?</a:t>
            </a:r>
          </a:p>
          <a:p>
            <a:endParaRPr lang="en-US" sz="4400" dirty="0">
              <a:latin typeface="Corbel"/>
              <a:cs typeface="Calibri"/>
            </a:endParaRPr>
          </a:p>
          <a:p>
            <a:pPr marL="571500" indent="-571500">
              <a:buFont typeface="Wingdings"/>
              <a:buChar char="Ø"/>
            </a:pPr>
            <a:r>
              <a:rPr lang="en-US" sz="4400" dirty="0">
                <a:latin typeface="Corbel"/>
                <a:cs typeface="Calibri"/>
              </a:rPr>
              <a:t>How can you get health insurance?</a:t>
            </a:r>
          </a:p>
        </p:txBody>
      </p:sp>
      <p:pic>
        <p:nvPicPr>
          <p:cNvPr id="5" name="Audio Recording May 10, 2021 at 1:09:25 PM" descr="Audio Recording May 10, 2021 at 1:09:25 PM">
            <a:hlinkClick r:id="" action="ppaction://media"/>
            <a:extLst>
              <a:ext uri="{FF2B5EF4-FFF2-40B4-BE49-F238E27FC236}">
                <a16:creationId xmlns:a16="http://schemas.microsoft.com/office/drawing/2014/main" id="{46E84E7B-F08A-C544-AC54-DB438E288F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7405" y="516035"/>
            <a:ext cx="812800" cy="812800"/>
          </a:xfrm>
          <a:prstGeom prst="rect">
            <a:avLst/>
          </a:prstGeom>
        </p:spPr>
      </p:pic>
    </p:spTree>
    <p:extLst>
      <p:ext uri="{BB962C8B-B14F-4D97-AF65-F5344CB8AC3E}">
        <p14:creationId xmlns:p14="http://schemas.microsoft.com/office/powerpoint/2010/main" val="2167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263611" y="357595"/>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D122FE69-E819-45A1-891F-1E1171E077B0}"/>
              </a:ext>
            </a:extLst>
          </p:cNvPr>
          <p:cNvSpPr txBox="1"/>
          <p:nvPr/>
        </p:nvSpPr>
        <p:spPr>
          <a:xfrm>
            <a:off x="384677" y="2457690"/>
            <a:ext cx="11204056"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latin typeface="Corbel"/>
                <a:cs typeface="Calibri"/>
              </a:rPr>
              <a:t>You eat leftover pizza in your refrigerator from two weeks ago. You get sick. When should you throw leftover food away (how long does it stay fresh before going bad)?</a:t>
            </a:r>
            <a:endParaRPr lang="en-US" dirty="0"/>
          </a:p>
        </p:txBody>
      </p:sp>
      <p:pic>
        <p:nvPicPr>
          <p:cNvPr id="5" name="Audio Recording May 10, 2021 at 1:10:11 PM" descr="Audio Recording May 10, 2021 at 1:10:11 PM">
            <a:hlinkClick r:id="" action="ppaction://media"/>
            <a:extLst>
              <a:ext uri="{FF2B5EF4-FFF2-40B4-BE49-F238E27FC236}">
                <a16:creationId xmlns:a16="http://schemas.microsoft.com/office/drawing/2014/main" id="{4E7E0B94-C353-F14F-ADB6-1A5BD54251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2756" y="740779"/>
            <a:ext cx="812800" cy="812800"/>
          </a:xfrm>
          <a:prstGeom prst="rect">
            <a:avLst/>
          </a:prstGeom>
        </p:spPr>
      </p:pic>
    </p:spTree>
    <p:extLst>
      <p:ext uri="{BB962C8B-B14F-4D97-AF65-F5344CB8AC3E}">
        <p14:creationId xmlns:p14="http://schemas.microsoft.com/office/powerpoint/2010/main" val="208502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263611" y="357595"/>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B6A86E-7BE0-4EE1-A7D1-0AE8C995AE1E}"/>
              </a:ext>
            </a:extLst>
          </p:cNvPr>
          <p:cNvSpPr txBox="1"/>
          <p:nvPr/>
        </p:nvSpPr>
        <p:spPr>
          <a:xfrm>
            <a:off x="2525211" y="740779"/>
            <a:ext cx="714157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cs typeface="Calibri"/>
              </a:rPr>
              <a:t>Health &amp; Medical</a:t>
            </a:r>
          </a:p>
        </p:txBody>
      </p:sp>
      <p:sp>
        <p:nvSpPr>
          <p:cNvPr id="4" name="TextBox 3">
            <a:extLst>
              <a:ext uri="{FF2B5EF4-FFF2-40B4-BE49-F238E27FC236}">
                <a16:creationId xmlns:a16="http://schemas.microsoft.com/office/drawing/2014/main" id="{D122FE69-E819-45A1-891F-1E1171E077B0}"/>
              </a:ext>
            </a:extLst>
          </p:cNvPr>
          <p:cNvSpPr txBox="1"/>
          <p:nvPr/>
        </p:nvSpPr>
        <p:spPr>
          <a:xfrm>
            <a:off x="384677" y="2457690"/>
            <a:ext cx="1120405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latin typeface="Corbel"/>
                <a:cs typeface="Calibri"/>
              </a:rPr>
              <a:t>You wake up with a fever and sore throat. You take over-the-counter cold medicine, but don't feel any better. You take your temperature again and it is higher than before. What should you do?</a:t>
            </a:r>
            <a:endParaRPr lang="en-US" dirty="0"/>
          </a:p>
        </p:txBody>
      </p:sp>
      <p:pic>
        <p:nvPicPr>
          <p:cNvPr id="5" name="Audio Recording May 10, 2021 at 1:11:09 PM" descr="Audio Recording May 10, 2021 at 1:11:09 PM">
            <a:hlinkClick r:id="" action="ppaction://media"/>
            <a:extLst>
              <a:ext uri="{FF2B5EF4-FFF2-40B4-BE49-F238E27FC236}">
                <a16:creationId xmlns:a16="http://schemas.microsoft.com/office/drawing/2014/main" id="{563B5611-A5BA-184D-BE43-B67C17B5D9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1611" y="771671"/>
            <a:ext cx="812800" cy="812800"/>
          </a:xfrm>
          <a:prstGeom prst="rect">
            <a:avLst/>
          </a:prstGeom>
        </p:spPr>
      </p:pic>
    </p:spTree>
    <p:extLst>
      <p:ext uri="{BB962C8B-B14F-4D97-AF65-F5344CB8AC3E}">
        <p14:creationId xmlns:p14="http://schemas.microsoft.com/office/powerpoint/2010/main" val="19328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5143"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1883BB69-1742-4384-B73A-597C233430AB}"/>
              </a:ext>
            </a:extLst>
          </p:cNvPr>
          <p:cNvSpPr txBox="1"/>
          <p:nvPr/>
        </p:nvSpPr>
        <p:spPr>
          <a:xfrm>
            <a:off x="991957" y="2767280"/>
            <a:ext cx="101984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orbel"/>
                <a:cs typeface="Calibri"/>
              </a:rPr>
              <a:t>What is self-care? Why is it important?</a:t>
            </a:r>
            <a:endParaRPr lang="en-US" sz="5400" dirty="0">
              <a:cs typeface="Calibri" panose="020F0502020204030204"/>
            </a:endParaRPr>
          </a:p>
        </p:txBody>
      </p:sp>
      <p:pic>
        <p:nvPicPr>
          <p:cNvPr id="5" name="Audio Recording May 10, 2021 at 1:11:31 PM" descr="Audio Recording May 10, 2021 at 1:11:31 PM">
            <a:hlinkClick r:id="" action="ppaction://media"/>
            <a:extLst>
              <a:ext uri="{FF2B5EF4-FFF2-40B4-BE49-F238E27FC236}">
                <a16:creationId xmlns:a16="http://schemas.microsoft.com/office/drawing/2014/main" id="{26F64CA2-D225-C84D-BB00-BD37E53845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114" y="379656"/>
            <a:ext cx="812800" cy="812800"/>
          </a:xfrm>
          <a:prstGeom prst="rect">
            <a:avLst/>
          </a:prstGeom>
        </p:spPr>
      </p:pic>
    </p:spTree>
    <p:extLst>
      <p:ext uri="{BB962C8B-B14F-4D97-AF65-F5344CB8AC3E}">
        <p14:creationId xmlns:p14="http://schemas.microsoft.com/office/powerpoint/2010/main" val="27054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5143"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1883BB69-1742-4384-B73A-597C233430AB}"/>
              </a:ext>
            </a:extLst>
          </p:cNvPr>
          <p:cNvSpPr txBox="1"/>
          <p:nvPr/>
        </p:nvSpPr>
        <p:spPr>
          <a:xfrm>
            <a:off x="991957" y="2767280"/>
            <a:ext cx="101984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orbel"/>
                <a:cs typeface="Calibri"/>
              </a:rPr>
              <a:t>Name three things you do every day to try to stay healthy.</a:t>
            </a:r>
            <a:endParaRPr lang="en-US" sz="5400" dirty="0">
              <a:cs typeface="Calibri" panose="020F0502020204030204"/>
            </a:endParaRPr>
          </a:p>
        </p:txBody>
      </p:sp>
      <p:pic>
        <p:nvPicPr>
          <p:cNvPr id="5" name="Audio Recording May 10, 2021 at 1:11:55 PM" descr="Audio Recording May 10, 2021 at 1:11:55 PM">
            <a:hlinkClick r:id="" action="ppaction://media"/>
            <a:extLst>
              <a:ext uri="{FF2B5EF4-FFF2-40B4-BE49-F238E27FC236}">
                <a16:creationId xmlns:a16="http://schemas.microsoft.com/office/drawing/2014/main" id="{DA4BCC73-D1B5-DA4B-B9F5-DFF94FBA3E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5694" y="430834"/>
            <a:ext cx="812800" cy="812800"/>
          </a:xfrm>
          <a:prstGeom prst="rect">
            <a:avLst/>
          </a:prstGeom>
        </p:spPr>
      </p:pic>
    </p:spTree>
    <p:extLst>
      <p:ext uri="{BB962C8B-B14F-4D97-AF65-F5344CB8AC3E}">
        <p14:creationId xmlns:p14="http://schemas.microsoft.com/office/powerpoint/2010/main" val="11290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56300" y="789006"/>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B1E342A0-ABFE-4133-8327-A306D2BBD870}"/>
              </a:ext>
            </a:extLst>
          </p:cNvPr>
          <p:cNvSpPr txBox="1"/>
          <p:nvPr/>
        </p:nvSpPr>
        <p:spPr>
          <a:xfrm>
            <a:off x="315133" y="2785952"/>
            <a:ext cx="1163641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rgbClr val="2A1A00"/>
                </a:solidFill>
                <a:latin typeface="Corbel"/>
                <a:ea typeface="+mn-lt"/>
                <a:cs typeface="+mn-lt"/>
              </a:rPr>
              <a:t>Write down your morning or evening hygiene routine. </a:t>
            </a:r>
            <a:endParaRPr lang="en-US" sz="5400" dirty="0">
              <a:solidFill>
                <a:srgbClr val="2A1A00"/>
              </a:solidFill>
              <a:latin typeface="Corbel"/>
              <a:cs typeface="Calibri"/>
            </a:endParaRPr>
          </a:p>
        </p:txBody>
      </p:sp>
      <p:pic>
        <p:nvPicPr>
          <p:cNvPr id="5" name="Audio Recording May 10, 2021 at 1:12:21 PM" descr="Audio Recording May 10, 2021 at 1:12:21 PM">
            <a:hlinkClick r:id="" action="ppaction://media"/>
            <a:extLst>
              <a:ext uri="{FF2B5EF4-FFF2-40B4-BE49-F238E27FC236}">
                <a16:creationId xmlns:a16="http://schemas.microsoft.com/office/drawing/2014/main" id="{1E430902-203B-3E4C-B8CA-C7441ECA6A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0973" y="460913"/>
            <a:ext cx="812800" cy="812800"/>
          </a:xfrm>
          <a:prstGeom prst="rect">
            <a:avLst/>
          </a:prstGeom>
        </p:spPr>
      </p:pic>
    </p:spTree>
    <p:extLst>
      <p:ext uri="{BB962C8B-B14F-4D97-AF65-F5344CB8AC3E}">
        <p14:creationId xmlns:p14="http://schemas.microsoft.com/office/powerpoint/2010/main" val="227878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56300" y="789006"/>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B1E342A0-ABFE-4133-8327-A306D2BBD870}"/>
              </a:ext>
            </a:extLst>
          </p:cNvPr>
          <p:cNvSpPr txBox="1"/>
          <p:nvPr/>
        </p:nvSpPr>
        <p:spPr>
          <a:xfrm>
            <a:off x="241754" y="2798870"/>
            <a:ext cx="1163641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rgbClr val="2A1A00"/>
                </a:solidFill>
                <a:latin typeface="Corbel"/>
                <a:ea typeface="+mn-lt"/>
                <a:cs typeface="+mn-lt"/>
              </a:rPr>
              <a:t>Would you make any changes to your regular morning routine if you had a job interview that morning? If so, what? </a:t>
            </a:r>
            <a:endParaRPr lang="en-US" sz="4400" dirty="0">
              <a:solidFill>
                <a:srgbClr val="2A1A00"/>
              </a:solidFill>
              <a:latin typeface="Corbel"/>
              <a:cs typeface="Calibri"/>
            </a:endParaRPr>
          </a:p>
        </p:txBody>
      </p:sp>
      <p:pic>
        <p:nvPicPr>
          <p:cNvPr id="5" name="Audio Recording May 10, 2021 at 1:12:52 PM" descr="Audio Recording May 10, 2021 at 1:12:52 PM">
            <a:hlinkClick r:id="" action="ppaction://media"/>
            <a:extLst>
              <a:ext uri="{FF2B5EF4-FFF2-40B4-BE49-F238E27FC236}">
                <a16:creationId xmlns:a16="http://schemas.microsoft.com/office/drawing/2014/main" id="{12A444C6-B7A0-E64B-BCF7-950F87B9AA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4476" y="311257"/>
            <a:ext cx="812800" cy="812800"/>
          </a:xfrm>
          <a:prstGeom prst="rect">
            <a:avLst/>
          </a:prstGeom>
        </p:spPr>
      </p:pic>
    </p:spTree>
    <p:extLst>
      <p:ext uri="{BB962C8B-B14F-4D97-AF65-F5344CB8AC3E}">
        <p14:creationId xmlns:p14="http://schemas.microsoft.com/office/powerpoint/2010/main" val="17947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3A5BD2BF-4A24-49BF-BBA9-290511B1E4E0}"/>
              </a:ext>
            </a:extLst>
          </p:cNvPr>
          <p:cNvSpPr txBox="1"/>
          <p:nvPr/>
        </p:nvSpPr>
        <p:spPr>
          <a:xfrm>
            <a:off x="509287" y="2071867"/>
            <a:ext cx="11231298"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rbel"/>
                <a:cs typeface="Calibri"/>
              </a:rPr>
              <a:t>Scenario: You are going on an over-night trip in a nearby city. You are staying in a hotel. What items do you need to pack?</a:t>
            </a:r>
          </a:p>
          <a:p>
            <a:endParaRPr lang="en-US" dirty="0">
              <a:cs typeface="Calibri"/>
            </a:endParaRPr>
          </a:p>
          <a:p>
            <a:r>
              <a:rPr lang="en-US" sz="2400" dirty="0">
                <a:cs typeface="Calibri"/>
              </a:rPr>
              <a:t>consider the following:</a:t>
            </a:r>
          </a:p>
          <a:p>
            <a:endParaRPr lang="en-US" sz="2400" dirty="0">
              <a:cs typeface="Calibri"/>
            </a:endParaRPr>
          </a:p>
          <a:p>
            <a:r>
              <a:rPr lang="en-US" sz="3200" dirty="0">
                <a:cs typeface="Calibri"/>
              </a:rPr>
              <a:t>* Bathroom items                        * Clothing (what and how much)</a:t>
            </a:r>
          </a:p>
          <a:p>
            <a:r>
              <a:rPr lang="en-US" sz="3200" dirty="0">
                <a:cs typeface="Calibri"/>
              </a:rPr>
              <a:t>* Activities                                    * Medications</a:t>
            </a:r>
          </a:p>
          <a:p>
            <a:r>
              <a:rPr lang="en-US" sz="3200" dirty="0">
                <a:cs typeface="Calibri"/>
              </a:rPr>
              <a:t>* Money                                        * Items needed for sleep</a:t>
            </a:r>
          </a:p>
          <a:p>
            <a:r>
              <a:rPr lang="en-US" sz="3200" dirty="0">
                <a:cs typeface="Calibri"/>
              </a:rPr>
              <a:t>* Temperature and Weather     * ID</a:t>
            </a:r>
          </a:p>
        </p:txBody>
      </p:sp>
      <p:pic>
        <p:nvPicPr>
          <p:cNvPr id="5" name="Audio Recording May 10, 2021 at 1:13:51 PM" descr="Audio Recording May 10, 2021 at 1:13:51 PM">
            <a:hlinkClick r:id="" action="ppaction://media"/>
            <a:extLst>
              <a:ext uri="{FF2B5EF4-FFF2-40B4-BE49-F238E27FC236}">
                <a16:creationId xmlns:a16="http://schemas.microsoft.com/office/drawing/2014/main" id="{B5F124C8-81BA-F040-A157-68229FF984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0973" y="624598"/>
            <a:ext cx="812800" cy="812800"/>
          </a:xfrm>
          <a:prstGeom prst="rect">
            <a:avLst/>
          </a:prstGeom>
        </p:spPr>
      </p:pic>
    </p:spTree>
    <p:extLst>
      <p:ext uri="{BB962C8B-B14F-4D97-AF65-F5344CB8AC3E}">
        <p14:creationId xmlns:p14="http://schemas.microsoft.com/office/powerpoint/2010/main" val="15555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4B20300B-B532-4C85-B3F5-DDACA6C861D8}"/>
              </a:ext>
            </a:extLst>
          </p:cNvPr>
          <p:cNvSpPr txBox="1"/>
          <p:nvPr/>
        </p:nvSpPr>
        <p:spPr>
          <a:xfrm>
            <a:off x="432123" y="2815935"/>
            <a:ext cx="11318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orbel"/>
              </a:rPr>
              <a:t>List three routines that keep people healthy.</a:t>
            </a:r>
            <a:endParaRPr lang="en-US" sz="4800" dirty="0">
              <a:latin typeface="Corbel"/>
              <a:cs typeface="Calibri"/>
            </a:endParaRPr>
          </a:p>
        </p:txBody>
      </p:sp>
      <p:pic>
        <p:nvPicPr>
          <p:cNvPr id="5" name="Audio Recording May 10, 2021 at 1:14:13 PM" descr="Audio Recording May 10, 2021 at 1:14:13 PM">
            <a:hlinkClick r:id="" action="ppaction://media"/>
            <a:extLst>
              <a:ext uri="{FF2B5EF4-FFF2-40B4-BE49-F238E27FC236}">
                <a16:creationId xmlns:a16="http://schemas.microsoft.com/office/drawing/2014/main" id="{7326F476-DCE8-7E43-BF01-08E7C9D82D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2757" y="624598"/>
            <a:ext cx="812800" cy="812800"/>
          </a:xfrm>
          <a:prstGeom prst="rect">
            <a:avLst/>
          </a:prstGeom>
        </p:spPr>
      </p:pic>
    </p:spTree>
    <p:extLst>
      <p:ext uri="{BB962C8B-B14F-4D97-AF65-F5344CB8AC3E}">
        <p14:creationId xmlns:p14="http://schemas.microsoft.com/office/powerpoint/2010/main" val="20239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D0E36E7F-2CEB-4CCE-888B-DCDA210AFE0D}"/>
              </a:ext>
            </a:extLst>
          </p:cNvPr>
          <p:cNvSpPr txBox="1"/>
          <p:nvPr/>
        </p:nvSpPr>
        <p:spPr>
          <a:xfrm>
            <a:off x="875818" y="2756703"/>
            <a:ext cx="108261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2A1A00"/>
                </a:solidFill>
                <a:latin typeface="Corbel"/>
                <a:ea typeface="+mn-lt"/>
                <a:cs typeface="+mn-lt"/>
              </a:rPr>
              <a:t>Using the internet, find three local places you could get a haircut and write how much each costs. </a:t>
            </a:r>
            <a:endParaRPr lang="en-US" sz="4800" dirty="0">
              <a:latin typeface="Corbel"/>
            </a:endParaRPr>
          </a:p>
        </p:txBody>
      </p:sp>
      <p:pic>
        <p:nvPicPr>
          <p:cNvPr id="5" name="Audio Recording May 10, 2021 at 1:14:40 PM" descr="Audio Recording May 10, 2021 at 1:14:40 PM">
            <a:hlinkClick r:id="" action="ppaction://media"/>
            <a:extLst>
              <a:ext uri="{FF2B5EF4-FFF2-40B4-BE49-F238E27FC236}">
                <a16:creationId xmlns:a16="http://schemas.microsoft.com/office/drawing/2014/main" id="{FA5F6475-6F02-914E-A434-69D9DA2391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3330" y="430834"/>
            <a:ext cx="812800" cy="812800"/>
          </a:xfrm>
          <a:prstGeom prst="rect">
            <a:avLst/>
          </a:prstGeom>
        </p:spPr>
      </p:pic>
    </p:spTree>
    <p:extLst>
      <p:ext uri="{BB962C8B-B14F-4D97-AF65-F5344CB8AC3E}">
        <p14:creationId xmlns:p14="http://schemas.microsoft.com/office/powerpoint/2010/main" val="21099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CBDA732-A412-44C1-8A81-8331A3C4984B}"/>
              </a:ext>
            </a:extLst>
          </p:cNvPr>
          <p:cNvSpPr txBox="1"/>
          <p:nvPr/>
        </p:nvSpPr>
        <p:spPr>
          <a:xfrm>
            <a:off x="1182130" y="2417804"/>
            <a:ext cx="99101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When you hear the word housing, what do you think of? Are there different types of housing? If so, list the different types of housing?</a:t>
            </a:r>
          </a:p>
        </p:txBody>
      </p:sp>
      <p:pic>
        <p:nvPicPr>
          <p:cNvPr id="5" name="Audio Recording May 10, 2021 at 12:48:37 PM" descr="Audio Recording May 10, 2021 at 12:48:37 PM">
            <a:hlinkClick r:id="" action="ppaction://media"/>
            <a:extLst>
              <a:ext uri="{FF2B5EF4-FFF2-40B4-BE49-F238E27FC236}">
                <a16:creationId xmlns:a16="http://schemas.microsoft.com/office/drawing/2014/main" id="{AA866B4C-0441-C44A-A6D7-5BA5DC1FDF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9189" y="151509"/>
            <a:ext cx="812800" cy="812800"/>
          </a:xfrm>
          <a:prstGeom prst="rect">
            <a:avLst/>
          </a:prstGeom>
        </p:spPr>
      </p:pic>
    </p:spTree>
    <p:extLst>
      <p:ext uri="{BB962C8B-B14F-4D97-AF65-F5344CB8AC3E}">
        <p14:creationId xmlns:p14="http://schemas.microsoft.com/office/powerpoint/2010/main" val="150646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921969FC-CCE7-41B7-9E42-CB8B48AC14F8}"/>
              </a:ext>
            </a:extLst>
          </p:cNvPr>
          <p:cNvSpPr txBox="1"/>
          <p:nvPr/>
        </p:nvSpPr>
        <p:spPr>
          <a:xfrm>
            <a:off x="622755" y="2563540"/>
            <a:ext cx="1140491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orbel"/>
                <a:cs typeface="Calibri"/>
              </a:rPr>
              <a:t>Name three reasons you should exercise.</a:t>
            </a:r>
          </a:p>
          <a:p>
            <a:endParaRPr lang="en-US" dirty="0">
              <a:cs typeface="Calibri"/>
            </a:endParaRPr>
          </a:p>
        </p:txBody>
      </p:sp>
      <p:pic>
        <p:nvPicPr>
          <p:cNvPr id="5" name="Audio Recording May 10, 2021 at 1:15:12 PM" descr="Audio Recording May 10, 2021 at 1:15:12 PM">
            <a:hlinkClick r:id="" action="ppaction://media"/>
            <a:extLst>
              <a:ext uri="{FF2B5EF4-FFF2-40B4-BE49-F238E27FC236}">
                <a16:creationId xmlns:a16="http://schemas.microsoft.com/office/drawing/2014/main" id="{7CE8CC75-316E-7443-9BB4-D5B1F21964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8862" y="430834"/>
            <a:ext cx="812800" cy="812800"/>
          </a:xfrm>
          <a:prstGeom prst="rect">
            <a:avLst/>
          </a:prstGeom>
        </p:spPr>
      </p:pic>
    </p:spTree>
    <p:extLst>
      <p:ext uri="{BB962C8B-B14F-4D97-AF65-F5344CB8AC3E}">
        <p14:creationId xmlns:p14="http://schemas.microsoft.com/office/powerpoint/2010/main" val="32327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971E3C1C-95E3-460D-BCC4-BB6CEDB4E6F1}"/>
              </a:ext>
            </a:extLst>
          </p:cNvPr>
          <p:cNvSpPr txBox="1"/>
          <p:nvPr/>
        </p:nvSpPr>
        <p:spPr>
          <a:xfrm>
            <a:off x="470361" y="2317172"/>
            <a:ext cx="1124094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latin typeface="Corbel"/>
                <a:cs typeface="Calibri"/>
              </a:rPr>
              <a:t>List three types of exercises you can do at home for 30 minutes daily.</a:t>
            </a:r>
            <a:endParaRPr lang="en-US" dirty="0"/>
          </a:p>
        </p:txBody>
      </p:sp>
      <p:pic>
        <p:nvPicPr>
          <p:cNvPr id="5" name="Audio Recording May 10, 2021 at 1:15:39 PM" descr="Audio Recording May 10, 2021 at 1:15:39 PM">
            <a:hlinkClick r:id="" action="ppaction://media"/>
            <a:extLst>
              <a:ext uri="{FF2B5EF4-FFF2-40B4-BE49-F238E27FC236}">
                <a16:creationId xmlns:a16="http://schemas.microsoft.com/office/drawing/2014/main" id="{E71FA1BD-1833-704B-A02D-8FBB645F88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4480" y="399083"/>
            <a:ext cx="812800" cy="812800"/>
          </a:xfrm>
          <a:prstGeom prst="rect">
            <a:avLst/>
          </a:prstGeom>
        </p:spPr>
      </p:pic>
    </p:spTree>
    <p:extLst>
      <p:ext uri="{BB962C8B-B14F-4D97-AF65-F5344CB8AC3E}">
        <p14:creationId xmlns:p14="http://schemas.microsoft.com/office/powerpoint/2010/main" val="17447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A3597974-852D-4408-B0F0-310E9AAF0F12}"/>
              </a:ext>
            </a:extLst>
          </p:cNvPr>
          <p:cNvSpPr txBox="1"/>
          <p:nvPr/>
        </p:nvSpPr>
        <p:spPr>
          <a:xfrm>
            <a:off x="557515" y="2033286"/>
            <a:ext cx="1121200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A1A00"/>
                </a:solidFill>
                <a:latin typeface="Corbel"/>
                <a:ea typeface="+mn-lt"/>
                <a:cs typeface="+mn-lt"/>
              </a:rPr>
              <a:t>Using the website listed below, determine how many calories you should eat each day. What type of food should you be eating?</a:t>
            </a:r>
            <a:endParaRPr lang="en-US" sz="4800" dirty="0">
              <a:latin typeface="Corbel"/>
              <a:ea typeface="+mn-lt"/>
              <a:cs typeface="+mn-lt"/>
            </a:endParaRPr>
          </a:p>
          <a:p>
            <a:endParaRPr lang="en-US" sz="4800" dirty="0">
              <a:solidFill>
                <a:srgbClr val="2A1A00"/>
              </a:solidFill>
              <a:latin typeface="Corbel"/>
              <a:ea typeface="+mn-lt"/>
              <a:cs typeface="+mn-lt"/>
            </a:endParaRPr>
          </a:p>
          <a:p>
            <a:pPr algn="l"/>
            <a:r>
              <a:rPr lang="en-US" sz="2400" dirty="0">
                <a:solidFill>
                  <a:srgbClr val="2A1A00"/>
                </a:solidFill>
                <a:ea typeface="+mn-lt"/>
                <a:cs typeface="+mn-lt"/>
                <a:hlinkClick r:id="rId4">
                  <a:extLst>
                    <a:ext uri="{A12FA001-AC4F-418D-AE19-62706E023703}">
                      <ahyp:hlinkClr xmlns:ahyp="http://schemas.microsoft.com/office/drawing/2018/hyperlinkcolor" val="tx"/>
                    </a:ext>
                  </a:extLst>
                </a:hlinkClick>
              </a:rPr>
              <a:t>https://www.medicalnewstoday.com/articles/21930#daily_calorie_requirements</a:t>
            </a:r>
            <a:endParaRPr lang="en-US" sz="2800" dirty="0">
              <a:cs typeface="Calibri" panose="020F0502020204030204"/>
            </a:endParaRPr>
          </a:p>
        </p:txBody>
      </p:sp>
      <p:pic>
        <p:nvPicPr>
          <p:cNvPr id="5" name="Audio Recording May 10, 2021 at 1:16:15 PM" descr="Audio Recording May 10, 2021 at 1:16:15 PM">
            <a:hlinkClick r:id="" action="ppaction://media"/>
            <a:extLst>
              <a:ext uri="{FF2B5EF4-FFF2-40B4-BE49-F238E27FC236}">
                <a16:creationId xmlns:a16="http://schemas.microsoft.com/office/drawing/2014/main" id="{5C8A1C90-BC32-D047-937B-8E70182D52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7515" y="430834"/>
            <a:ext cx="812800" cy="812800"/>
          </a:xfrm>
          <a:prstGeom prst="rect">
            <a:avLst/>
          </a:prstGeom>
        </p:spPr>
      </p:pic>
    </p:spTree>
    <p:extLst>
      <p:ext uri="{BB962C8B-B14F-4D97-AF65-F5344CB8AC3E}">
        <p14:creationId xmlns:p14="http://schemas.microsoft.com/office/powerpoint/2010/main" val="31585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263029"/>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E1ED7D73-2570-4AAF-84BF-BDB4F336BCFC}"/>
              </a:ext>
            </a:extLst>
          </p:cNvPr>
          <p:cNvSpPr txBox="1"/>
          <p:nvPr/>
        </p:nvSpPr>
        <p:spPr>
          <a:xfrm>
            <a:off x="306731" y="2390171"/>
            <a:ext cx="1162676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Corbel"/>
                <a:cs typeface="Calibri"/>
              </a:rPr>
              <a:t>You are not feeling good, but you are scheduled to work. What should you do?</a:t>
            </a:r>
          </a:p>
        </p:txBody>
      </p:sp>
      <p:pic>
        <p:nvPicPr>
          <p:cNvPr id="5" name="Audio Recording May 10, 2021 at 1:16:56 PM" descr="Audio Recording May 10, 2021 at 1:16:56 PM">
            <a:hlinkClick r:id="" action="ppaction://media"/>
            <a:extLst>
              <a:ext uri="{FF2B5EF4-FFF2-40B4-BE49-F238E27FC236}">
                <a16:creationId xmlns:a16="http://schemas.microsoft.com/office/drawing/2014/main" id="{4F7481B1-E5DF-9942-8F33-3DEEDD58DE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8616" y="513800"/>
            <a:ext cx="812800" cy="812800"/>
          </a:xfrm>
          <a:prstGeom prst="rect">
            <a:avLst/>
          </a:prstGeom>
        </p:spPr>
      </p:pic>
    </p:spTree>
    <p:extLst>
      <p:ext uri="{BB962C8B-B14F-4D97-AF65-F5344CB8AC3E}">
        <p14:creationId xmlns:p14="http://schemas.microsoft.com/office/powerpoint/2010/main" val="3768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852D9CD-4733-4693-A2B3-F6F3CCE9A1A9}"/>
              </a:ext>
            </a:extLst>
          </p:cNvPr>
          <p:cNvSpPr txBox="1"/>
          <p:nvPr/>
        </p:nvSpPr>
        <p:spPr>
          <a:xfrm>
            <a:off x="3846654" y="837234"/>
            <a:ext cx="44890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dirty="0">
                <a:solidFill>
                  <a:srgbClr val="A60808"/>
                </a:solidFill>
                <a:latin typeface="Corbel"/>
                <a:cs typeface="Calibri"/>
              </a:rPr>
              <a:t>Self-Care</a:t>
            </a:r>
          </a:p>
        </p:txBody>
      </p:sp>
      <p:sp>
        <p:nvSpPr>
          <p:cNvPr id="4" name="TextBox 3">
            <a:extLst>
              <a:ext uri="{FF2B5EF4-FFF2-40B4-BE49-F238E27FC236}">
                <a16:creationId xmlns:a16="http://schemas.microsoft.com/office/drawing/2014/main" id="{330A14A0-B78B-3A49-8018-921CECA6A7E5}"/>
              </a:ext>
            </a:extLst>
          </p:cNvPr>
          <p:cNvSpPr txBox="1"/>
          <p:nvPr/>
        </p:nvSpPr>
        <p:spPr>
          <a:xfrm>
            <a:off x="441813" y="2037563"/>
            <a:ext cx="11626764"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spcAft>
                <a:spcPts val="1200"/>
              </a:spcAft>
              <a:buFont typeface="Wingdings" pitchFamily="2" charset="2"/>
              <a:buChar char="Ø"/>
            </a:pPr>
            <a:r>
              <a:rPr lang="en-US" sz="5400" dirty="0">
                <a:latin typeface="Corbel"/>
                <a:cs typeface="Calibri"/>
              </a:rPr>
              <a:t> What is mental health?</a:t>
            </a:r>
          </a:p>
          <a:p>
            <a:pPr marL="685800" indent="-685800">
              <a:spcAft>
                <a:spcPts val="1200"/>
              </a:spcAft>
              <a:buFont typeface="Wingdings" pitchFamily="2" charset="2"/>
              <a:buChar char="Ø"/>
            </a:pPr>
            <a:r>
              <a:rPr lang="en-US" sz="5400" dirty="0">
                <a:latin typeface="Corbel"/>
                <a:cs typeface="Calibri"/>
              </a:rPr>
              <a:t>Why is it important?</a:t>
            </a:r>
          </a:p>
          <a:p>
            <a:pPr marL="685800" indent="-685800">
              <a:buFont typeface="Wingdings" pitchFamily="2" charset="2"/>
              <a:buChar char="Ø"/>
            </a:pPr>
            <a:r>
              <a:rPr lang="en-US" sz="5400" dirty="0">
                <a:latin typeface="Corbel"/>
                <a:cs typeface="Calibri"/>
              </a:rPr>
              <a:t>What do you do to improve your mental health?</a:t>
            </a:r>
          </a:p>
          <a:p>
            <a:endParaRPr lang="en-US" sz="5400" dirty="0">
              <a:latin typeface="Corbel"/>
              <a:cs typeface="Calibri"/>
            </a:endParaRPr>
          </a:p>
        </p:txBody>
      </p:sp>
      <p:pic>
        <p:nvPicPr>
          <p:cNvPr id="5" name="Audio Recording May 10, 2021 at 1:17:27 PM" descr="Audio Recording May 10, 2021 at 1:17:27 PM">
            <a:hlinkClick r:id="" action="ppaction://media"/>
            <a:extLst>
              <a:ext uri="{FF2B5EF4-FFF2-40B4-BE49-F238E27FC236}">
                <a16:creationId xmlns:a16="http://schemas.microsoft.com/office/drawing/2014/main" id="{36A087FF-E740-5144-B01C-8E2EF4B5001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5113" y="624598"/>
            <a:ext cx="812800" cy="812800"/>
          </a:xfrm>
          <a:prstGeom prst="rect">
            <a:avLst/>
          </a:prstGeom>
        </p:spPr>
      </p:pic>
    </p:spTree>
    <p:extLst>
      <p:ext uri="{BB962C8B-B14F-4D97-AF65-F5344CB8AC3E}">
        <p14:creationId xmlns:p14="http://schemas.microsoft.com/office/powerpoint/2010/main" val="401084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237216"/>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rPr>
              <a:t>Career &amp; Employment</a:t>
            </a:r>
            <a:endParaRPr lang="en-US" sz="7200" b="1" dirty="0">
              <a:solidFill>
                <a:srgbClr val="A60808"/>
              </a:solidFill>
              <a:latin typeface="Corbel"/>
              <a:cs typeface="Calibri"/>
            </a:endParaRPr>
          </a:p>
        </p:txBody>
      </p:sp>
      <p:sp>
        <p:nvSpPr>
          <p:cNvPr id="4" name="TextBox 3">
            <a:extLst>
              <a:ext uri="{FF2B5EF4-FFF2-40B4-BE49-F238E27FC236}">
                <a16:creationId xmlns:a16="http://schemas.microsoft.com/office/drawing/2014/main" id="{573D9F22-ED29-4A7E-B596-C6EB68C591BD}"/>
              </a:ext>
            </a:extLst>
          </p:cNvPr>
          <p:cNvSpPr txBox="1"/>
          <p:nvPr/>
        </p:nvSpPr>
        <p:spPr>
          <a:xfrm>
            <a:off x="832677" y="2922256"/>
            <a:ext cx="108265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orbel"/>
                <a:cs typeface="Calibri"/>
              </a:rPr>
              <a:t>What is the difference between a job and a career?</a:t>
            </a:r>
          </a:p>
        </p:txBody>
      </p:sp>
      <p:pic>
        <p:nvPicPr>
          <p:cNvPr id="5" name="Audio Recording May 10, 2021 at 1:17:52 PM" descr="Audio Recording May 10, 2021 at 1:17:52 PM">
            <a:hlinkClick r:id="" action="ppaction://media"/>
            <a:extLst>
              <a:ext uri="{FF2B5EF4-FFF2-40B4-BE49-F238E27FC236}">
                <a16:creationId xmlns:a16="http://schemas.microsoft.com/office/drawing/2014/main" id="{C4D6A899-DE9B-914A-ADB7-DE4D7B9B43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8556" y="237216"/>
            <a:ext cx="812800" cy="812800"/>
          </a:xfrm>
          <a:prstGeom prst="rect">
            <a:avLst/>
          </a:prstGeom>
        </p:spPr>
      </p:pic>
    </p:spTree>
    <p:extLst>
      <p:ext uri="{BB962C8B-B14F-4D97-AF65-F5344CB8AC3E}">
        <p14:creationId xmlns:p14="http://schemas.microsoft.com/office/powerpoint/2010/main" val="244937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237216"/>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rPr>
              <a:t>Career &amp; Employment</a:t>
            </a:r>
            <a:endParaRPr lang="en-US" sz="7200" b="1" dirty="0">
              <a:solidFill>
                <a:srgbClr val="A60808"/>
              </a:solidFill>
              <a:latin typeface="Corbel"/>
              <a:cs typeface="Calibri"/>
            </a:endParaRPr>
          </a:p>
        </p:txBody>
      </p:sp>
      <p:sp>
        <p:nvSpPr>
          <p:cNvPr id="4" name="TextBox 3">
            <a:extLst>
              <a:ext uri="{FF2B5EF4-FFF2-40B4-BE49-F238E27FC236}">
                <a16:creationId xmlns:a16="http://schemas.microsoft.com/office/drawing/2014/main" id="{573D9F22-ED29-4A7E-B596-C6EB68C591BD}"/>
              </a:ext>
            </a:extLst>
          </p:cNvPr>
          <p:cNvSpPr txBox="1"/>
          <p:nvPr/>
        </p:nvSpPr>
        <p:spPr>
          <a:xfrm>
            <a:off x="832677" y="2922256"/>
            <a:ext cx="108265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orbel"/>
                <a:cs typeface="Calibri"/>
              </a:rPr>
              <a:t>Would you rather be a dentist or a disc jockey? Why?</a:t>
            </a:r>
          </a:p>
        </p:txBody>
      </p:sp>
      <p:pic>
        <p:nvPicPr>
          <p:cNvPr id="5" name="Audio Recording May 10, 2021 at 1:18:19 PM" descr="Audio Recording May 10, 2021 at 1:18:19 PM">
            <a:hlinkClick r:id="" action="ppaction://media"/>
            <a:extLst>
              <a:ext uri="{FF2B5EF4-FFF2-40B4-BE49-F238E27FC236}">
                <a16:creationId xmlns:a16="http://schemas.microsoft.com/office/drawing/2014/main" id="{2AB16F89-AC80-C64E-9C47-E0F8FD5E21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8556" y="401162"/>
            <a:ext cx="812800" cy="812800"/>
          </a:xfrm>
          <a:prstGeom prst="rect">
            <a:avLst/>
          </a:prstGeom>
        </p:spPr>
      </p:pic>
    </p:spTree>
    <p:extLst>
      <p:ext uri="{BB962C8B-B14F-4D97-AF65-F5344CB8AC3E}">
        <p14:creationId xmlns:p14="http://schemas.microsoft.com/office/powerpoint/2010/main" val="23768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A60808"/>
                </a:solidFill>
                <a:latin typeface="Corbel"/>
              </a:rPr>
              <a:t>Career &amp; Employment</a:t>
            </a:r>
            <a:endParaRPr lang="en-US" sz="7200" b="1" dirty="0">
              <a:solidFill>
                <a:srgbClr val="A60808"/>
              </a:solidFill>
              <a:latin typeface="Corbel"/>
              <a:cs typeface="Calibri"/>
            </a:endParaRPr>
          </a:p>
        </p:txBody>
      </p:sp>
      <p:sp>
        <p:nvSpPr>
          <p:cNvPr id="4" name="TextBox 3">
            <a:extLst>
              <a:ext uri="{FF2B5EF4-FFF2-40B4-BE49-F238E27FC236}">
                <a16:creationId xmlns:a16="http://schemas.microsoft.com/office/drawing/2014/main" id="{F11461F3-6200-4BC4-A4F5-11A2EACC7D28}"/>
              </a:ext>
            </a:extLst>
          </p:cNvPr>
          <p:cNvSpPr txBox="1"/>
          <p:nvPr/>
        </p:nvSpPr>
        <p:spPr>
          <a:xfrm>
            <a:off x="576806" y="1898248"/>
            <a:ext cx="11154135"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orbel"/>
                <a:ea typeface="+mn-lt"/>
                <a:cs typeface="+mn-lt"/>
              </a:rPr>
              <a:t>Choose a job and research it. Look at salary, education needed, and needed skill level.</a:t>
            </a:r>
            <a:r>
              <a:rPr lang="en-US" sz="2800" dirty="0">
                <a:solidFill>
                  <a:srgbClr val="000000"/>
                </a:solidFill>
                <a:latin typeface="Corbel"/>
                <a:ea typeface="+mn-lt"/>
                <a:cs typeface="+mn-lt"/>
              </a:rPr>
              <a:t> Here are a few, but there are many other jobs not listed. You can research:</a:t>
            </a:r>
            <a:endParaRPr lang="en-US" dirty="0">
              <a:solidFill>
                <a:srgbClr val="000000"/>
              </a:solidFill>
              <a:latin typeface="Calibri" panose="020F0502020204030204"/>
              <a:ea typeface="+mn-lt"/>
              <a:cs typeface="+mn-lt"/>
            </a:endParaRPr>
          </a:p>
          <a:p>
            <a:pPr marL="285750" indent="-457200">
              <a:buFont typeface="Wingdings,Sans-Serif"/>
              <a:buChar char="Ø"/>
            </a:pPr>
            <a:r>
              <a:rPr lang="en-US" sz="2000" dirty="0">
                <a:solidFill>
                  <a:srgbClr val="A60808"/>
                </a:solidFill>
                <a:latin typeface="Corbel"/>
                <a:ea typeface="+mn-lt"/>
                <a:cs typeface="+mn-lt"/>
              </a:rPr>
              <a:t>  Education-</a:t>
            </a:r>
            <a:r>
              <a:rPr lang="en-US" sz="2000" dirty="0">
                <a:solidFill>
                  <a:srgbClr val="2A1A00"/>
                </a:solidFill>
                <a:latin typeface="Corbel"/>
                <a:ea typeface="+mn-lt"/>
                <a:cs typeface="+mn-lt"/>
              </a:rPr>
              <a:t> Teacher, Coach, Principal</a:t>
            </a:r>
            <a:endParaRPr lang="en-US" sz="2000" dirty="0">
              <a:latin typeface="Corbel"/>
              <a:ea typeface="+mn-lt"/>
              <a:cs typeface="+mn-lt"/>
            </a:endParaRPr>
          </a:p>
          <a:p>
            <a:pPr marL="285750" indent="-571500">
              <a:buFont typeface="Wingdings,Sans-Serif"/>
              <a:buChar char="Ø"/>
            </a:pPr>
            <a:r>
              <a:rPr lang="en-US" sz="2000" dirty="0">
                <a:solidFill>
                  <a:srgbClr val="A60808"/>
                </a:solidFill>
                <a:latin typeface="Corbel"/>
                <a:ea typeface="+mn-lt"/>
                <a:cs typeface="+mn-lt"/>
              </a:rPr>
              <a:t>Health</a:t>
            </a:r>
            <a:r>
              <a:rPr lang="en-US" sz="2000" dirty="0">
                <a:solidFill>
                  <a:srgbClr val="2A1A00"/>
                </a:solidFill>
                <a:latin typeface="Corbel"/>
                <a:ea typeface="+mn-lt"/>
                <a:cs typeface="+mn-lt"/>
              </a:rPr>
              <a:t>- Doctor, Nurse, Dentist, Dental Hygienist, Phlebotomist, Veterinarian, Vet tech</a:t>
            </a:r>
            <a:endParaRPr lang="en-US" sz="2000" dirty="0">
              <a:latin typeface="Corbel"/>
              <a:ea typeface="+mn-lt"/>
              <a:cs typeface="+mn-lt"/>
            </a:endParaRPr>
          </a:p>
          <a:p>
            <a:pPr marL="285750" indent="-571500">
              <a:buFont typeface="Wingdings,Sans-Serif"/>
              <a:buChar char="Ø"/>
            </a:pPr>
            <a:r>
              <a:rPr lang="en-US" sz="2000" dirty="0">
                <a:solidFill>
                  <a:srgbClr val="A60808"/>
                </a:solidFill>
                <a:latin typeface="Corbel"/>
                <a:ea typeface="+mn-lt"/>
                <a:cs typeface="+mn-lt"/>
              </a:rPr>
              <a:t>Sales-</a:t>
            </a:r>
            <a:r>
              <a:rPr lang="en-US" sz="2000" dirty="0">
                <a:solidFill>
                  <a:srgbClr val="2A1A00"/>
                </a:solidFill>
                <a:latin typeface="Corbel"/>
                <a:ea typeface="+mn-lt"/>
                <a:cs typeface="+mn-lt"/>
              </a:rPr>
              <a:t> Sales Manager, Travel Agents, Insurance Agents</a:t>
            </a:r>
            <a:endParaRPr lang="en-US" sz="2000" dirty="0">
              <a:latin typeface="Corbel"/>
              <a:ea typeface="+mn-lt"/>
              <a:cs typeface="+mn-lt"/>
            </a:endParaRPr>
          </a:p>
          <a:p>
            <a:pPr marL="285750" indent="-571500">
              <a:buFont typeface="Wingdings,Sans-Serif"/>
              <a:buChar char="Ø"/>
            </a:pPr>
            <a:r>
              <a:rPr lang="en-US" sz="2000" dirty="0">
                <a:solidFill>
                  <a:srgbClr val="A60808"/>
                </a:solidFill>
                <a:latin typeface="Corbel"/>
                <a:ea typeface="+mn-lt"/>
                <a:cs typeface="+mn-lt"/>
              </a:rPr>
              <a:t>Law Enforcement-</a:t>
            </a:r>
            <a:r>
              <a:rPr lang="en-US" sz="2000" dirty="0">
                <a:solidFill>
                  <a:srgbClr val="2A1A00"/>
                </a:solidFill>
                <a:latin typeface="Corbel"/>
                <a:ea typeface="+mn-lt"/>
                <a:cs typeface="+mn-lt"/>
              </a:rPr>
              <a:t>  Police Officer, Security Guard</a:t>
            </a:r>
            <a:endParaRPr lang="en-US" sz="2000" dirty="0">
              <a:latin typeface="Corbel"/>
              <a:ea typeface="+mn-lt"/>
              <a:cs typeface="+mn-lt"/>
            </a:endParaRPr>
          </a:p>
          <a:p>
            <a:pPr marL="285750" indent="-571500">
              <a:buFont typeface="Wingdings,Sans-Serif"/>
              <a:buChar char="Ø"/>
            </a:pPr>
            <a:r>
              <a:rPr lang="en-US" sz="2000" dirty="0">
                <a:solidFill>
                  <a:srgbClr val="A60808"/>
                </a:solidFill>
                <a:latin typeface="Corbel"/>
                <a:ea typeface="+mn-lt"/>
                <a:cs typeface="+mn-lt"/>
              </a:rPr>
              <a:t>Engineer-</a:t>
            </a:r>
            <a:r>
              <a:rPr lang="en-US" sz="2000" dirty="0">
                <a:solidFill>
                  <a:srgbClr val="2A1A00"/>
                </a:solidFill>
                <a:latin typeface="Corbel"/>
                <a:ea typeface="+mn-lt"/>
                <a:cs typeface="+mn-lt"/>
              </a:rPr>
              <a:t>  Automotive Engineer, Computer Engineer, Electrician</a:t>
            </a:r>
            <a:endParaRPr lang="en-US" sz="2000" dirty="0">
              <a:latin typeface="Corbel"/>
              <a:ea typeface="+mn-lt"/>
              <a:cs typeface="+mn-lt"/>
            </a:endParaRPr>
          </a:p>
          <a:p>
            <a:pPr marL="285750" indent="-571500">
              <a:buFont typeface="Wingdings,Sans-Serif"/>
              <a:buChar char="Ø"/>
            </a:pPr>
            <a:endParaRPr lang="en-US" dirty="0">
              <a:solidFill>
                <a:srgbClr val="2A1A00"/>
              </a:solidFill>
              <a:ea typeface="+mn-lt"/>
              <a:cs typeface="+mn-lt"/>
            </a:endParaRPr>
          </a:p>
          <a:p>
            <a:pPr marL="285750" indent="-285750">
              <a:buFont typeface="Arial"/>
              <a:buChar char="•"/>
            </a:pPr>
            <a:r>
              <a:rPr lang="en-US" sz="2800" dirty="0">
                <a:solidFill>
                  <a:srgbClr val="2A1A00"/>
                </a:solidFill>
                <a:ea typeface="+mn-lt"/>
                <a:cs typeface="+mn-lt"/>
                <a:hlinkClick r:id="rId4">
                  <a:extLst>
                    <a:ext uri="{A12FA001-AC4F-418D-AE19-62706E023703}">
                      <ahyp:hlinkClr xmlns:ahyp="http://schemas.microsoft.com/office/drawing/2018/hyperlinkcolor" val="tx"/>
                    </a:ext>
                  </a:extLst>
                </a:hlinkClick>
              </a:rPr>
              <a:t>https://www.indeed.com</a:t>
            </a:r>
            <a:endParaRPr lang="en-US" sz="2800" dirty="0">
              <a:ea typeface="+mn-lt"/>
              <a:cs typeface="+mn-lt"/>
            </a:endParaRPr>
          </a:p>
          <a:p>
            <a:pPr marL="285750" indent="-285750">
              <a:buFont typeface="Arial"/>
              <a:buChar char="•"/>
            </a:pPr>
            <a:r>
              <a:rPr lang="en-US" sz="2800" dirty="0">
                <a:solidFill>
                  <a:srgbClr val="2A1A00"/>
                </a:solidFill>
                <a:ea typeface="+mn-lt"/>
                <a:cs typeface="+mn-lt"/>
                <a:hlinkClick r:id="rId5"/>
              </a:rPr>
              <a:t>https://</a:t>
            </a:r>
            <a:r>
              <a:rPr lang="en-US" sz="2800" dirty="0" err="1">
                <a:solidFill>
                  <a:srgbClr val="2A1A00"/>
                </a:solidFill>
                <a:ea typeface="+mn-lt"/>
                <a:cs typeface="+mn-lt"/>
                <a:hlinkClick r:id="rId5"/>
              </a:rPr>
              <a:t>www</a:t>
            </a:r>
            <a:r>
              <a:rPr lang="en-US" sz="2800" dirty="0" err="1">
                <a:solidFill>
                  <a:srgbClr val="2A1A00"/>
                </a:solidFill>
                <a:ea typeface="+mn-lt"/>
                <a:cs typeface="+mn-lt"/>
              </a:rPr>
              <a:t>.dol.gov</a:t>
            </a:r>
            <a:endParaRPr lang="en-US" sz="2800" dirty="0">
              <a:ea typeface="+mn-lt"/>
              <a:cs typeface="+mn-lt"/>
            </a:endParaRPr>
          </a:p>
          <a:p>
            <a:pPr marL="285750" indent="-285750">
              <a:buFont typeface="Arial"/>
              <a:buChar char="•"/>
            </a:pPr>
            <a:r>
              <a:rPr lang="en-US" sz="2800" dirty="0">
                <a:solidFill>
                  <a:srgbClr val="2A1A00"/>
                </a:solidFill>
                <a:ea typeface="+mn-lt"/>
                <a:cs typeface="+mn-lt"/>
                <a:hlinkClick r:id="rId6"/>
              </a:rPr>
              <a:t>https://www.simplyhired.com</a:t>
            </a:r>
            <a:endParaRPr lang="en-US" sz="2800" dirty="0"/>
          </a:p>
          <a:p>
            <a:pPr algn="ctr"/>
            <a:endParaRPr lang="en-US" dirty="0">
              <a:solidFill>
                <a:srgbClr val="2A1A00"/>
              </a:solidFill>
              <a:cs typeface="Calibri"/>
            </a:endParaRPr>
          </a:p>
          <a:p>
            <a:endParaRPr lang="en-US" dirty="0">
              <a:cs typeface="Calibri"/>
            </a:endParaRPr>
          </a:p>
        </p:txBody>
      </p:sp>
      <p:pic>
        <p:nvPicPr>
          <p:cNvPr id="5" name="Audio Recording May 10, 2021 at 1:20:13 PM" descr="Audio Recording May 10, 2021 at 1:20:13 PM">
            <a:hlinkClick r:id="" action="ppaction://media"/>
            <a:extLst>
              <a:ext uri="{FF2B5EF4-FFF2-40B4-BE49-F238E27FC236}">
                <a16:creationId xmlns:a16="http://schemas.microsoft.com/office/drawing/2014/main" id="{0C9B0D82-4CBA-7F47-9A55-44AAD36F11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3022" y="460624"/>
            <a:ext cx="812800" cy="812800"/>
          </a:xfrm>
          <a:prstGeom prst="rect">
            <a:avLst/>
          </a:prstGeom>
        </p:spPr>
      </p:pic>
    </p:spTree>
    <p:extLst>
      <p:ext uri="{BB962C8B-B14F-4D97-AF65-F5344CB8AC3E}">
        <p14:creationId xmlns:p14="http://schemas.microsoft.com/office/powerpoint/2010/main" val="2137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4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45691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C608C486-09A0-4619-A851-0E9C871C1C1C}"/>
              </a:ext>
            </a:extLst>
          </p:cNvPr>
          <p:cNvSpPr txBox="1"/>
          <p:nvPr/>
        </p:nvSpPr>
        <p:spPr>
          <a:xfrm>
            <a:off x="543697" y="2201562"/>
            <a:ext cx="10996482"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4000">
                <a:latin typeface="Corbel"/>
                <a:cs typeface="Calibri"/>
              </a:rPr>
              <a:t>1. You get feedback from your boss about your performance. Give an example of a criticism a boss might give an employee.</a:t>
            </a:r>
          </a:p>
          <a:p>
            <a:r>
              <a:rPr lang="en-US" sz="4000">
                <a:latin typeface="Corbel"/>
                <a:ea typeface="+mn-lt"/>
                <a:cs typeface="+mn-lt"/>
              </a:rPr>
              <a:t>2. You get feedback from your boss about your performance. Give an example of praise that a boss might give an employee.</a:t>
            </a:r>
            <a:endParaRPr lang="en-US" sz="4000">
              <a:latin typeface="Corbel"/>
            </a:endParaRPr>
          </a:p>
          <a:p>
            <a:endParaRPr lang="en-US">
              <a:cs typeface="Calibri"/>
            </a:endParaRPr>
          </a:p>
          <a:p>
            <a:endParaRPr lang="en-US">
              <a:cs typeface="Calibri"/>
            </a:endParaRPr>
          </a:p>
          <a:p>
            <a:endParaRPr lang="en-US">
              <a:cs typeface="Calibri"/>
            </a:endParaRPr>
          </a:p>
        </p:txBody>
      </p:sp>
      <p:pic>
        <p:nvPicPr>
          <p:cNvPr id="5" name="Audio Recording May 10, 2021 at 1:21:04 PM" descr="Audio Recording May 10, 2021 at 1:21:04 PM">
            <a:hlinkClick r:id="" action="ppaction://media"/>
            <a:extLst>
              <a:ext uri="{FF2B5EF4-FFF2-40B4-BE49-F238E27FC236}">
                <a16:creationId xmlns:a16="http://schemas.microsoft.com/office/drawing/2014/main" id="{0D4552C8-9508-9F4F-8F0A-DB8CC5A7CE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9966" y="516440"/>
            <a:ext cx="812800" cy="812800"/>
          </a:xfrm>
          <a:prstGeom prst="rect">
            <a:avLst/>
          </a:prstGeom>
        </p:spPr>
      </p:pic>
    </p:spTree>
    <p:extLst>
      <p:ext uri="{BB962C8B-B14F-4D97-AF65-F5344CB8AC3E}">
        <p14:creationId xmlns:p14="http://schemas.microsoft.com/office/powerpoint/2010/main" val="2557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8295E957-457E-425B-9AD7-BBE5BA5184CF}"/>
              </a:ext>
            </a:extLst>
          </p:cNvPr>
          <p:cNvSpPr txBox="1"/>
          <p:nvPr/>
        </p:nvSpPr>
        <p:spPr>
          <a:xfrm>
            <a:off x="976371" y="2235592"/>
            <a:ext cx="1005427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Two co-workers are in the employee lounge when you come in. They immediately stop talking and look at you. You think they might have been talking about you. </a:t>
            </a:r>
          </a:p>
          <a:p>
            <a:pPr algn="ctr"/>
            <a:r>
              <a:rPr lang="en-US" sz="4000">
                <a:latin typeface="Corbel"/>
                <a:cs typeface="Calibri"/>
              </a:rPr>
              <a:t>What should you do? </a:t>
            </a:r>
          </a:p>
        </p:txBody>
      </p:sp>
      <p:pic>
        <p:nvPicPr>
          <p:cNvPr id="5" name="Audio Recording May 10, 2021 at 1:21:43 PM" descr="Audio Recording May 10, 2021 at 1:21:43 PM">
            <a:hlinkClick r:id="" action="ppaction://media"/>
            <a:extLst>
              <a:ext uri="{FF2B5EF4-FFF2-40B4-BE49-F238E27FC236}">
                <a16:creationId xmlns:a16="http://schemas.microsoft.com/office/drawing/2014/main" id="{34313A56-8D19-1C40-A15C-2ACDB52FFC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9971" y="399083"/>
            <a:ext cx="812800" cy="812800"/>
          </a:xfrm>
          <a:prstGeom prst="rect">
            <a:avLst/>
          </a:prstGeom>
        </p:spPr>
      </p:pic>
    </p:spTree>
    <p:extLst>
      <p:ext uri="{BB962C8B-B14F-4D97-AF65-F5344CB8AC3E}">
        <p14:creationId xmlns:p14="http://schemas.microsoft.com/office/powerpoint/2010/main" val="6626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CBDA732-A412-44C1-8A81-8331A3C4984B}"/>
              </a:ext>
            </a:extLst>
          </p:cNvPr>
          <p:cNvSpPr txBox="1"/>
          <p:nvPr/>
        </p:nvSpPr>
        <p:spPr>
          <a:xfrm>
            <a:off x="1182130" y="2417804"/>
            <a:ext cx="99101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Would you rather live alone when you move out of your parents’ home or live in a home with other people? Why?</a:t>
            </a:r>
          </a:p>
        </p:txBody>
      </p:sp>
      <p:pic>
        <p:nvPicPr>
          <p:cNvPr id="5" name="Audio Recording May 10, 2021 at 12:49:33 PM" descr="Audio Recording May 10, 2021 at 12:49:33 PM">
            <a:hlinkClick r:id="" action="ppaction://media"/>
            <a:extLst>
              <a:ext uri="{FF2B5EF4-FFF2-40B4-BE49-F238E27FC236}">
                <a16:creationId xmlns:a16="http://schemas.microsoft.com/office/drawing/2014/main" id="{62065DDC-92F5-4F49-8C27-C179364779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3151" y="508331"/>
            <a:ext cx="812800" cy="812800"/>
          </a:xfrm>
          <a:prstGeom prst="rect">
            <a:avLst/>
          </a:prstGeom>
        </p:spPr>
      </p:pic>
    </p:spTree>
    <p:extLst>
      <p:ext uri="{BB962C8B-B14F-4D97-AF65-F5344CB8AC3E}">
        <p14:creationId xmlns:p14="http://schemas.microsoft.com/office/powerpoint/2010/main" val="39855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03D859F5-995B-40B0-91AE-2C7C304B452A}"/>
              </a:ext>
            </a:extLst>
          </p:cNvPr>
          <p:cNvSpPr txBox="1"/>
          <p:nvPr/>
        </p:nvSpPr>
        <p:spPr>
          <a:xfrm>
            <a:off x="1001909" y="2701635"/>
            <a:ext cx="101778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orbel"/>
                <a:cs typeface="Calibri"/>
              </a:rPr>
              <a:t>You were up all night with a stomach virus, but you are supposed to work today. What should you do?</a:t>
            </a:r>
          </a:p>
        </p:txBody>
      </p:sp>
      <p:pic>
        <p:nvPicPr>
          <p:cNvPr id="5" name="Audio Recording May 10, 2021 at 1:22:56 PM" descr="Audio Recording May 10, 2021 at 1:22:56 PM">
            <a:hlinkClick r:id="" action="ppaction://media"/>
            <a:extLst>
              <a:ext uri="{FF2B5EF4-FFF2-40B4-BE49-F238E27FC236}">
                <a16:creationId xmlns:a16="http://schemas.microsoft.com/office/drawing/2014/main" id="{F4704893-3CDA-B94F-8CEA-D556BF28E3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621" y="399083"/>
            <a:ext cx="812800" cy="812800"/>
          </a:xfrm>
          <a:prstGeom prst="rect">
            <a:avLst/>
          </a:prstGeom>
        </p:spPr>
      </p:pic>
    </p:spTree>
    <p:extLst>
      <p:ext uri="{BB962C8B-B14F-4D97-AF65-F5344CB8AC3E}">
        <p14:creationId xmlns:p14="http://schemas.microsoft.com/office/powerpoint/2010/main" val="415037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70D92985-D48C-45E7-A9AA-ACD94A390E19}"/>
              </a:ext>
            </a:extLst>
          </p:cNvPr>
          <p:cNvSpPr txBox="1"/>
          <p:nvPr/>
        </p:nvSpPr>
        <p:spPr>
          <a:xfrm>
            <a:off x="1007076" y="2294237"/>
            <a:ext cx="1018814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orbel"/>
                <a:cs typeface="Calibri"/>
              </a:rPr>
              <a:t>There is an automobile accident holding up traffic. You have 15 minutes to get to work and it doesn't look like you are going to make it. What should you do?</a:t>
            </a:r>
          </a:p>
        </p:txBody>
      </p:sp>
      <p:pic>
        <p:nvPicPr>
          <p:cNvPr id="5" name="Audio Recording May 10, 2021 at 1:23:38 PM" descr="Audio Recording May 10, 2021 at 1:23:38 PM">
            <a:hlinkClick r:id="" action="ppaction://media"/>
            <a:extLst>
              <a:ext uri="{FF2B5EF4-FFF2-40B4-BE49-F238E27FC236}">
                <a16:creationId xmlns:a16="http://schemas.microsoft.com/office/drawing/2014/main" id="{6D20698B-51BE-DA45-B095-40864DCF5B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5621" y="399083"/>
            <a:ext cx="812800" cy="812800"/>
          </a:xfrm>
          <a:prstGeom prst="rect">
            <a:avLst/>
          </a:prstGeom>
        </p:spPr>
      </p:pic>
    </p:spTree>
    <p:extLst>
      <p:ext uri="{BB962C8B-B14F-4D97-AF65-F5344CB8AC3E}">
        <p14:creationId xmlns:p14="http://schemas.microsoft.com/office/powerpoint/2010/main" val="32520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6FC7F1C6-7525-475D-83E9-487A858E90A1}"/>
              </a:ext>
            </a:extLst>
          </p:cNvPr>
          <p:cNvSpPr txBox="1"/>
          <p:nvPr/>
        </p:nvSpPr>
        <p:spPr>
          <a:xfrm>
            <a:off x="821399" y="2370812"/>
            <a:ext cx="1055884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orbel"/>
                <a:cs typeface="Calibri"/>
              </a:rPr>
              <a:t>When you are hired at a new job, you must provide two types of ID verification. What could you take?</a:t>
            </a:r>
          </a:p>
        </p:txBody>
      </p:sp>
      <p:pic>
        <p:nvPicPr>
          <p:cNvPr id="5" name="Audio Recording May 10, 2021 at 1:24:17 PM" descr="Audio Recording May 10, 2021 at 1:24:17 PM">
            <a:hlinkClick r:id="" action="ppaction://media"/>
            <a:extLst>
              <a:ext uri="{FF2B5EF4-FFF2-40B4-BE49-F238E27FC236}">
                <a16:creationId xmlns:a16="http://schemas.microsoft.com/office/drawing/2014/main" id="{C6486802-C375-0D49-944D-2098E813D4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0400" y="311257"/>
            <a:ext cx="812800" cy="812800"/>
          </a:xfrm>
          <a:prstGeom prst="rect">
            <a:avLst/>
          </a:prstGeom>
        </p:spPr>
      </p:pic>
    </p:spTree>
    <p:extLst>
      <p:ext uri="{BB962C8B-B14F-4D97-AF65-F5344CB8AC3E}">
        <p14:creationId xmlns:p14="http://schemas.microsoft.com/office/powerpoint/2010/main" val="12740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995820D9-903C-4641-99C5-FCA884D78321}"/>
              </a:ext>
            </a:extLst>
          </p:cNvPr>
          <p:cNvSpPr txBox="1"/>
          <p:nvPr/>
        </p:nvSpPr>
        <p:spPr>
          <a:xfrm>
            <a:off x="1048247" y="2692589"/>
            <a:ext cx="1008517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Corbel"/>
                <a:cs typeface="Calibri"/>
              </a:rPr>
              <a:t>Would you </a:t>
            </a:r>
            <a:r>
              <a:rPr lang="en-US" sz="4400" dirty="0">
                <a:latin typeface="Corbel"/>
                <a:cs typeface="Calibri"/>
              </a:rPr>
              <a:t>rather</a:t>
            </a:r>
            <a:r>
              <a:rPr lang="en-US" sz="4000" dirty="0">
                <a:latin typeface="Corbel"/>
                <a:cs typeface="Calibri"/>
              </a:rPr>
              <a:t> work from home or work in an office/building? Why?</a:t>
            </a:r>
          </a:p>
        </p:txBody>
      </p:sp>
      <p:pic>
        <p:nvPicPr>
          <p:cNvPr id="5" name="Audio Recording May 10, 2021 at 1:24:55 PM" descr="Audio Recording May 10, 2021 at 1:24:55 PM">
            <a:hlinkClick r:id="" action="ppaction://media"/>
            <a:extLst>
              <a:ext uri="{FF2B5EF4-FFF2-40B4-BE49-F238E27FC236}">
                <a16:creationId xmlns:a16="http://schemas.microsoft.com/office/drawing/2014/main" id="{ED4E46FC-9A7C-8D43-90EF-2114288F76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5973" y="399083"/>
            <a:ext cx="812800" cy="812800"/>
          </a:xfrm>
          <a:prstGeom prst="rect">
            <a:avLst/>
          </a:prstGeom>
        </p:spPr>
      </p:pic>
    </p:spTree>
    <p:extLst>
      <p:ext uri="{BB962C8B-B14F-4D97-AF65-F5344CB8AC3E}">
        <p14:creationId xmlns:p14="http://schemas.microsoft.com/office/powerpoint/2010/main" val="251265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995820D9-903C-4641-99C5-FCA884D78321}"/>
              </a:ext>
            </a:extLst>
          </p:cNvPr>
          <p:cNvSpPr txBox="1"/>
          <p:nvPr/>
        </p:nvSpPr>
        <p:spPr>
          <a:xfrm>
            <a:off x="976839" y="2741659"/>
            <a:ext cx="1008517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orbel"/>
                <a:cs typeface="Calibri"/>
              </a:rPr>
              <a:t>What are taxes and why are they taken out of your paycheck?</a:t>
            </a:r>
          </a:p>
        </p:txBody>
      </p:sp>
      <p:pic>
        <p:nvPicPr>
          <p:cNvPr id="5" name="Audio Recording May 10, 2021 at 1:25:19 PM" descr="Audio Recording May 10, 2021 at 1:25:19 PM">
            <a:hlinkClick r:id="" action="ppaction://media"/>
            <a:extLst>
              <a:ext uri="{FF2B5EF4-FFF2-40B4-BE49-F238E27FC236}">
                <a16:creationId xmlns:a16="http://schemas.microsoft.com/office/drawing/2014/main" id="{A774BB7D-4E97-BB4B-AAD2-715BF0A64C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0439" y="445573"/>
            <a:ext cx="812800" cy="812800"/>
          </a:xfrm>
          <a:prstGeom prst="rect">
            <a:avLst/>
          </a:prstGeom>
        </p:spPr>
      </p:pic>
    </p:spTree>
    <p:extLst>
      <p:ext uri="{BB962C8B-B14F-4D97-AF65-F5344CB8AC3E}">
        <p14:creationId xmlns:p14="http://schemas.microsoft.com/office/powerpoint/2010/main" val="32436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7614A5C4-2C79-49C1-98A7-8CF9C1BFFFBE}"/>
              </a:ext>
            </a:extLst>
          </p:cNvPr>
          <p:cNvSpPr txBox="1"/>
          <p:nvPr/>
        </p:nvSpPr>
        <p:spPr>
          <a:xfrm>
            <a:off x="1130643" y="2628805"/>
            <a:ext cx="993071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orbel"/>
                <a:cs typeface="Calibri"/>
              </a:rPr>
              <a:t>You get your pay/check and it wasn't as much as you were expecting. You wonder if someone made a mistake in your pay. What should you do?</a:t>
            </a:r>
          </a:p>
        </p:txBody>
      </p:sp>
      <p:pic>
        <p:nvPicPr>
          <p:cNvPr id="5" name="Audio Recording May 10, 2021 at 1:25:50 PM" descr="Audio Recording May 10, 2021 at 1:25:50 PM">
            <a:hlinkClick r:id="" action="ppaction://media"/>
            <a:extLst>
              <a:ext uri="{FF2B5EF4-FFF2-40B4-BE49-F238E27FC236}">
                <a16:creationId xmlns:a16="http://schemas.microsoft.com/office/drawing/2014/main" id="{7D27F09E-92E8-5E40-9334-833A7635E6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8556" y="509106"/>
            <a:ext cx="812800" cy="812800"/>
          </a:xfrm>
          <a:prstGeom prst="rect">
            <a:avLst/>
          </a:prstGeom>
        </p:spPr>
      </p:pic>
    </p:spTree>
    <p:extLst>
      <p:ext uri="{BB962C8B-B14F-4D97-AF65-F5344CB8AC3E}">
        <p14:creationId xmlns:p14="http://schemas.microsoft.com/office/powerpoint/2010/main" val="23956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995820D9-903C-4641-99C5-FCA884D78321}"/>
              </a:ext>
            </a:extLst>
          </p:cNvPr>
          <p:cNvSpPr txBox="1"/>
          <p:nvPr/>
        </p:nvSpPr>
        <p:spPr>
          <a:xfrm>
            <a:off x="904103" y="3200399"/>
            <a:ext cx="1008517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orbel"/>
                <a:cs typeface="Calibri"/>
              </a:rPr>
              <a:t>Would you rather own your own business or work for someone else? Why?</a:t>
            </a:r>
          </a:p>
        </p:txBody>
      </p:sp>
      <p:pic>
        <p:nvPicPr>
          <p:cNvPr id="5" name="Audio Recording May 10, 2021 at 1:26:30 PM" descr="Audio Recording May 10, 2021 at 1:26:30 PM">
            <a:hlinkClick r:id="" action="ppaction://media"/>
            <a:extLst>
              <a:ext uri="{FF2B5EF4-FFF2-40B4-BE49-F238E27FC236}">
                <a16:creationId xmlns:a16="http://schemas.microsoft.com/office/drawing/2014/main" id="{2E2DAEB8-0845-C946-8354-305393C2C4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3610" y="399083"/>
            <a:ext cx="812800" cy="812800"/>
          </a:xfrm>
          <a:prstGeom prst="rect">
            <a:avLst/>
          </a:prstGeom>
        </p:spPr>
      </p:pic>
    </p:spTree>
    <p:extLst>
      <p:ext uri="{BB962C8B-B14F-4D97-AF65-F5344CB8AC3E}">
        <p14:creationId xmlns:p14="http://schemas.microsoft.com/office/powerpoint/2010/main" val="11202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995820D9-903C-4641-99C5-FCA884D78321}"/>
              </a:ext>
            </a:extLst>
          </p:cNvPr>
          <p:cNvSpPr txBox="1"/>
          <p:nvPr/>
        </p:nvSpPr>
        <p:spPr>
          <a:xfrm>
            <a:off x="1058236" y="2723367"/>
            <a:ext cx="1008517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Corbel"/>
                <a:cs typeface="Calibri"/>
              </a:rPr>
              <a:t>Would you rather wear your regular clothes to work or have a uniform? Why?</a:t>
            </a:r>
          </a:p>
        </p:txBody>
      </p:sp>
      <p:pic>
        <p:nvPicPr>
          <p:cNvPr id="5" name="Audio Recording May 10, 2021 at 1:26:59 PM" descr="Audio Recording May 10, 2021 at 1:26:59 PM">
            <a:hlinkClick r:id="" action="ppaction://media"/>
            <a:extLst>
              <a:ext uri="{FF2B5EF4-FFF2-40B4-BE49-F238E27FC236}">
                <a16:creationId xmlns:a16="http://schemas.microsoft.com/office/drawing/2014/main" id="{5CF59543-6DA6-F948-AB13-A2F6668D91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7735" y="355834"/>
            <a:ext cx="812800" cy="812800"/>
          </a:xfrm>
          <a:prstGeom prst="rect">
            <a:avLst/>
          </a:prstGeom>
        </p:spPr>
      </p:pic>
    </p:spTree>
    <p:extLst>
      <p:ext uri="{BB962C8B-B14F-4D97-AF65-F5344CB8AC3E}">
        <p14:creationId xmlns:p14="http://schemas.microsoft.com/office/powerpoint/2010/main" val="301816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995820D9-903C-4641-99C5-FCA884D78321}"/>
              </a:ext>
            </a:extLst>
          </p:cNvPr>
          <p:cNvSpPr txBox="1"/>
          <p:nvPr/>
        </p:nvSpPr>
        <p:spPr>
          <a:xfrm>
            <a:off x="1048247" y="2767280"/>
            <a:ext cx="100851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Corbel"/>
                <a:cs typeface="Calibri"/>
              </a:rPr>
              <a:t>Would you rather have a 30-minute lunch and a 15-minute break or a 45-minute lunch? Why?</a:t>
            </a:r>
          </a:p>
        </p:txBody>
      </p:sp>
      <p:pic>
        <p:nvPicPr>
          <p:cNvPr id="5" name="Audio Recording May 10, 2021 at 1:27:40 PM" descr="Audio Recording May 10, 2021 at 1:27:40 PM">
            <a:hlinkClick r:id="" action="ppaction://media"/>
            <a:extLst>
              <a:ext uri="{FF2B5EF4-FFF2-40B4-BE49-F238E27FC236}">
                <a16:creationId xmlns:a16="http://schemas.microsoft.com/office/drawing/2014/main" id="{B3B9C3CD-3B0B-934C-B4A3-EBC90B212A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1847" y="460624"/>
            <a:ext cx="812800" cy="812800"/>
          </a:xfrm>
          <a:prstGeom prst="rect">
            <a:avLst/>
          </a:prstGeom>
        </p:spPr>
      </p:pic>
    </p:spTree>
    <p:extLst>
      <p:ext uri="{BB962C8B-B14F-4D97-AF65-F5344CB8AC3E}">
        <p14:creationId xmlns:p14="http://schemas.microsoft.com/office/powerpoint/2010/main" val="129764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435948"/>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EAEB2A-3302-4A8B-A094-4E9DA37853FB}"/>
              </a:ext>
            </a:extLst>
          </p:cNvPr>
          <p:cNvSpPr txBox="1"/>
          <p:nvPr/>
        </p:nvSpPr>
        <p:spPr>
          <a:xfrm>
            <a:off x="1579945" y="673260"/>
            <a:ext cx="9041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A60808"/>
                </a:solidFill>
                <a:latin typeface="Corbel"/>
              </a:rPr>
              <a:t>Career &amp; Employment</a:t>
            </a:r>
            <a:endParaRPr lang="en-US" sz="7200" b="1">
              <a:solidFill>
                <a:srgbClr val="A60808"/>
              </a:solidFill>
              <a:latin typeface="Corbel"/>
              <a:cs typeface="Calibri"/>
            </a:endParaRPr>
          </a:p>
        </p:txBody>
      </p:sp>
      <p:sp>
        <p:nvSpPr>
          <p:cNvPr id="4" name="TextBox 3">
            <a:extLst>
              <a:ext uri="{FF2B5EF4-FFF2-40B4-BE49-F238E27FC236}">
                <a16:creationId xmlns:a16="http://schemas.microsoft.com/office/drawing/2014/main" id="{7614A5C4-2C79-49C1-98A7-8CF9C1BFFFBE}"/>
              </a:ext>
            </a:extLst>
          </p:cNvPr>
          <p:cNvSpPr txBox="1"/>
          <p:nvPr/>
        </p:nvSpPr>
        <p:spPr>
          <a:xfrm>
            <a:off x="821725" y="2320541"/>
            <a:ext cx="1054854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latin typeface="Corbel"/>
                <a:cs typeface="Calibri"/>
              </a:rPr>
              <a:t>You organize all the shelves in the supply closet while you help the secretary answer phones. When the boss sees the nicely organized materials, she thanks the secretary. What should you do?</a:t>
            </a:r>
            <a:endParaRPr lang="en-US" sz="4400" dirty="0"/>
          </a:p>
        </p:txBody>
      </p:sp>
      <p:pic>
        <p:nvPicPr>
          <p:cNvPr id="6" name="Audio Recording May 10, 2021 at 1:29:41 PM" descr="Audio Recording May 10, 2021 at 1:29:41 PM">
            <a:hlinkClick r:id="" action="ppaction://media"/>
            <a:extLst>
              <a:ext uri="{FF2B5EF4-FFF2-40B4-BE49-F238E27FC236}">
                <a16:creationId xmlns:a16="http://schemas.microsoft.com/office/drawing/2014/main" id="{3E964AC6-54CC-804F-805C-3513CD1FA3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5325" y="565445"/>
            <a:ext cx="812800" cy="812800"/>
          </a:xfrm>
          <a:prstGeom prst="rect">
            <a:avLst/>
          </a:prstGeom>
        </p:spPr>
      </p:pic>
    </p:spTree>
    <p:extLst>
      <p:ext uri="{BB962C8B-B14F-4D97-AF65-F5344CB8AC3E}">
        <p14:creationId xmlns:p14="http://schemas.microsoft.com/office/powerpoint/2010/main" val="18890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CBDA732-A412-44C1-8A81-8331A3C4984B}"/>
              </a:ext>
            </a:extLst>
          </p:cNvPr>
          <p:cNvSpPr txBox="1"/>
          <p:nvPr/>
        </p:nvSpPr>
        <p:spPr>
          <a:xfrm>
            <a:off x="1182130" y="2417804"/>
            <a:ext cx="99101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If you attend a university or college, would you rather live in the dorms or stay at your parent's home? Why?</a:t>
            </a:r>
          </a:p>
        </p:txBody>
      </p:sp>
      <p:pic>
        <p:nvPicPr>
          <p:cNvPr id="5" name="Audio Recording May 10, 2021 at 12:50:19 PM" descr="Audio Recording May 10, 2021 at 12:50:19 PM">
            <a:hlinkClick r:id="" action="ppaction://media"/>
            <a:extLst>
              <a:ext uri="{FF2B5EF4-FFF2-40B4-BE49-F238E27FC236}">
                <a16:creationId xmlns:a16="http://schemas.microsoft.com/office/drawing/2014/main" id="{0EC74BEC-383D-CD41-8D02-0BABCC0A36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4475" y="399083"/>
            <a:ext cx="812800" cy="812800"/>
          </a:xfrm>
          <a:prstGeom prst="rect">
            <a:avLst/>
          </a:prstGeom>
        </p:spPr>
      </p:pic>
    </p:spTree>
    <p:extLst>
      <p:ext uri="{BB962C8B-B14F-4D97-AF65-F5344CB8AC3E}">
        <p14:creationId xmlns:p14="http://schemas.microsoft.com/office/powerpoint/2010/main" val="39588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As you exit the store, you see your bus pulling away from the bus stop.</a:t>
            </a:r>
            <a:endParaRPr lang="en-US"/>
          </a:p>
        </p:txBody>
      </p:sp>
      <p:sp>
        <p:nvSpPr>
          <p:cNvPr id="3" name="TextBox 2">
            <a:extLst>
              <a:ext uri="{FF2B5EF4-FFF2-40B4-BE49-F238E27FC236}">
                <a16:creationId xmlns:a16="http://schemas.microsoft.com/office/drawing/2014/main" id="{B4288F03-B4B5-4443-A3EF-7498C9378385}"/>
              </a:ext>
            </a:extLst>
          </p:cNvPr>
          <p:cNvSpPr txBox="1"/>
          <p:nvPr/>
        </p:nvSpPr>
        <p:spPr>
          <a:xfrm>
            <a:off x="2737414" y="576804"/>
            <a:ext cx="63892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Transportation</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7AA65820-CE61-4534-B8F3-8617F061BBA1}"/>
              </a:ext>
            </a:extLst>
          </p:cNvPr>
          <p:cNvSpPr txBox="1"/>
          <p:nvPr/>
        </p:nvSpPr>
        <p:spPr>
          <a:xfrm>
            <a:off x="702736" y="2324430"/>
            <a:ext cx="10956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a:latin typeface="Corbel"/>
              <a:cs typeface="Calibri"/>
            </a:endParaRPr>
          </a:p>
        </p:txBody>
      </p:sp>
      <p:sp>
        <p:nvSpPr>
          <p:cNvPr id="6" name="TextBox 5">
            <a:extLst>
              <a:ext uri="{FF2B5EF4-FFF2-40B4-BE49-F238E27FC236}">
                <a16:creationId xmlns:a16="http://schemas.microsoft.com/office/drawing/2014/main" id="{605DE01A-56D8-4F06-88EE-DFC3F7B06B2D}"/>
              </a:ext>
            </a:extLst>
          </p:cNvPr>
          <p:cNvSpPr txBox="1"/>
          <p:nvPr/>
        </p:nvSpPr>
        <p:spPr>
          <a:xfrm>
            <a:off x="1132609" y="2524596"/>
            <a:ext cx="10110355"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spcAft>
                <a:spcPts val="1200"/>
              </a:spcAft>
              <a:buFont typeface="Arial" panose="020B0604020202020204" pitchFamily="34" charset="0"/>
              <a:buChar char="•"/>
            </a:pPr>
            <a:r>
              <a:rPr lang="en-US" sz="4400">
                <a:latin typeface="Corbel"/>
                <a:cs typeface="Calibri"/>
              </a:rPr>
              <a:t>Give three examples of transportation.</a:t>
            </a:r>
          </a:p>
          <a:p>
            <a:pPr marL="571500" indent="-571500">
              <a:buFont typeface="Arial" panose="020B0604020202020204" pitchFamily="34" charset="0"/>
              <a:buChar char="•"/>
            </a:pPr>
            <a:r>
              <a:rPr lang="en-US" sz="4400">
                <a:latin typeface="Corbel"/>
                <a:cs typeface="Calibri"/>
              </a:rPr>
              <a:t>Also, explain what is public transportation?</a:t>
            </a:r>
          </a:p>
        </p:txBody>
      </p:sp>
      <p:pic>
        <p:nvPicPr>
          <p:cNvPr id="5" name="Audio Recording May 10, 2021 at 1:30:12 PM" descr="Audio Recording May 10, 2021 at 1:30:12 PM">
            <a:hlinkClick r:id="" action="ppaction://media"/>
            <a:extLst>
              <a:ext uri="{FF2B5EF4-FFF2-40B4-BE49-F238E27FC236}">
                <a16:creationId xmlns:a16="http://schemas.microsoft.com/office/drawing/2014/main" id="{998C8A66-DE93-F34A-9D02-E447665ED2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7351" y="641167"/>
            <a:ext cx="812800" cy="812800"/>
          </a:xfrm>
          <a:prstGeom prst="rect">
            <a:avLst/>
          </a:prstGeom>
        </p:spPr>
      </p:pic>
    </p:spTree>
    <p:extLst>
      <p:ext uri="{BB962C8B-B14F-4D97-AF65-F5344CB8AC3E}">
        <p14:creationId xmlns:p14="http://schemas.microsoft.com/office/powerpoint/2010/main" val="65805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407773" y="383338"/>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As you exit the store, you see your bus pulling away from the bus stop.</a:t>
            </a:r>
            <a:endParaRPr lang="en-US"/>
          </a:p>
        </p:txBody>
      </p:sp>
      <p:sp>
        <p:nvSpPr>
          <p:cNvPr id="3" name="TextBox 2">
            <a:extLst>
              <a:ext uri="{FF2B5EF4-FFF2-40B4-BE49-F238E27FC236}">
                <a16:creationId xmlns:a16="http://schemas.microsoft.com/office/drawing/2014/main" id="{B4288F03-B4B5-4443-A3EF-7498C9378385}"/>
              </a:ext>
            </a:extLst>
          </p:cNvPr>
          <p:cNvSpPr txBox="1"/>
          <p:nvPr/>
        </p:nvSpPr>
        <p:spPr>
          <a:xfrm>
            <a:off x="2737414" y="576804"/>
            <a:ext cx="63892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Transportation</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7AA65820-CE61-4534-B8F3-8617F061BBA1}"/>
              </a:ext>
            </a:extLst>
          </p:cNvPr>
          <p:cNvSpPr txBox="1"/>
          <p:nvPr/>
        </p:nvSpPr>
        <p:spPr>
          <a:xfrm>
            <a:off x="702736" y="2324430"/>
            <a:ext cx="10956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a:latin typeface="Corbel"/>
              <a:cs typeface="Calibri"/>
            </a:endParaRPr>
          </a:p>
        </p:txBody>
      </p:sp>
      <p:sp>
        <p:nvSpPr>
          <p:cNvPr id="6" name="TextBox 5">
            <a:extLst>
              <a:ext uri="{FF2B5EF4-FFF2-40B4-BE49-F238E27FC236}">
                <a16:creationId xmlns:a16="http://schemas.microsoft.com/office/drawing/2014/main" id="{605DE01A-56D8-4F06-88EE-DFC3F7B06B2D}"/>
              </a:ext>
            </a:extLst>
          </p:cNvPr>
          <p:cNvSpPr txBox="1"/>
          <p:nvPr/>
        </p:nvSpPr>
        <p:spPr>
          <a:xfrm>
            <a:off x="1399155" y="2524596"/>
            <a:ext cx="9065739"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latin typeface="Corbel"/>
                <a:cs typeface="Calibri"/>
              </a:rPr>
              <a:t>Would you rather have your own car or use the bus system to get to work? Why?</a:t>
            </a:r>
          </a:p>
        </p:txBody>
      </p:sp>
      <p:pic>
        <p:nvPicPr>
          <p:cNvPr id="5" name="Audio Recording May 10, 2021 at 1:30:38 PM" descr="Audio Recording May 10, 2021 at 1:30:38 PM">
            <a:hlinkClick r:id="" action="ppaction://media"/>
            <a:extLst>
              <a:ext uri="{FF2B5EF4-FFF2-40B4-BE49-F238E27FC236}">
                <a16:creationId xmlns:a16="http://schemas.microsoft.com/office/drawing/2014/main" id="{5554ACE6-6204-AD41-B456-2334F0693D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2736" y="541084"/>
            <a:ext cx="812800" cy="812800"/>
          </a:xfrm>
          <a:prstGeom prst="rect">
            <a:avLst/>
          </a:prstGeom>
        </p:spPr>
      </p:pic>
    </p:spTree>
    <p:extLst>
      <p:ext uri="{BB962C8B-B14F-4D97-AF65-F5344CB8AC3E}">
        <p14:creationId xmlns:p14="http://schemas.microsoft.com/office/powerpoint/2010/main" val="21162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407773" y="383338"/>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As you exit the store, you see your bus pulling away from the bus stop.</a:t>
            </a:r>
            <a:endParaRPr lang="en-US"/>
          </a:p>
        </p:txBody>
      </p:sp>
      <p:sp>
        <p:nvSpPr>
          <p:cNvPr id="3" name="TextBox 2">
            <a:extLst>
              <a:ext uri="{FF2B5EF4-FFF2-40B4-BE49-F238E27FC236}">
                <a16:creationId xmlns:a16="http://schemas.microsoft.com/office/drawing/2014/main" id="{B4288F03-B4B5-4443-A3EF-7498C9378385}"/>
              </a:ext>
            </a:extLst>
          </p:cNvPr>
          <p:cNvSpPr txBox="1"/>
          <p:nvPr/>
        </p:nvSpPr>
        <p:spPr>
          <a:xfrm>
            <a:off x="2737414" y="576804"/>
            <a:ext cx="63892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Transportation</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7AA65820-CE61-4534-B8F3-8617F061BBA1}"/>
              </a:ext>
            </a:extLst>
          </p:cNvPr>
          <p:cNvSpPr txBox="1"/>
          <p:nvPr/>
        </p:nvSpPr>
        <p:spPr>
          <a:xfrm>
            <a:off x="715671" y="1453967"/>
            <a:ext cx="10956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a:latin typeface="Corbel"/>
              <a:cs typeface="Calibri"/>
            </a:endParaRPr>
          </a:p>
        </p:txBody>
      </p:sp>
      <p:sp>
        <p:nvSpPr>
          <p:cNvPr id="5" name="TextBox 4">
            <a:extLst>
              <a:ext uri="{FF2B5EF4-FFF2-40B4-BE49-F238E27FC236}">
                <a16:creationId xmlns:a16="http://schemas.microsoft.com/office/drawing/2014/main" id="{A87038C7-966B-43EB-B3B8-EE8E3AB4BEB6}"/>
              </a:ext>
            </a:extLst>
          </p:cNvPr>
          <p:cNvSpPr txBox="1"/>
          <p:nvPr/>
        </p:nvSpPr>
        <p:spPr>
          <a:xfrm>
            <a:off x="775369" y="2015441"/>
            <a:ext cx="1083687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Corbel"/>
                <a:cs typeface="Calibri"/>
              </a:rPr>
              <a:t>What are some benefits to owning your own car?</a:t>
            </a:r>
          </a:p>
          <a:p>
            <a:endParaRPr lang="en-US" sz="4000">
              <a:latin typeface="Corbel"/>
              <a:cs typeface="Calibri"/>
            </a:endParaRPr>
          </a:p>
          <a:p>
            <a:r>
              <a:rPr lang="en-US" sz="4000">
                <a:latin typeface="Corbel"/>
                <a:cs typeface="Calibri"/>
              </a:rPr>
              <a:t>What are some additional costs of owning a car?</a:t>
            </a:r>
          </a:p>
          <a:p>
            <a:endParaRPr lang="en-US" sz="4000">
              <a:latin typeface="Corbel"/>
              <a:cs typeface="Calibri"/>
            </a:endParaRPr>
          </a:p>
          <a:p>
            <a:r>
              <a:rPr lang="en-US" sz="4000">
                <a:latin typeface="Corbel"/>
                <a:cs typeface="Calibri"/>
              </a:rPr>
              <a:t>What are some benefits of using public transportation?</a:t>
            </a:r>
          </a:p>
        </p:txBody>
      </p:sp>
      <p:pic>
        <p:nvPicPr>
          <p:cNvPr id="6" name="Audio Recording May 10, 2021 at 1:31:24 PM" descr="Audio Recording May 10, 2021 at 1:31:24 PM">
            <a:hlinkClick r:id="" action="ppaction://media"/>
            <a:extLst>
              <a:ext uri="{FF2B5EF4-FFF2-40B4-BE49-F238E27FC236}">
                <a16:creationId xmlns:a16="http://schemas.microsoft.com/office/drawing/2014/main" id="{9DE8F5B3-020A-864C-AD10-F72234647A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5671" y="471890"/>
            <a:ext cx="812800" cy="812800"/>
          </a:xfrm>
          <a:prstGeom prst="rect">
            <a:avLst/>
          </a:prstGeom>
        </p:spPr>
      </p:pic>
    </p:spTree>
    <p:extLst>
      <p:ext uri="{BB962C8B-B14F-4D97-AF65-F5344CB8AC3E}">
        <p14:creationId xmlns:p14="http://schemas.microsoft.com/office/powerpoint/2010/main" val="21040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288F03-B4B5-4443-A3EF-7498C9378385}"/>
              </a:ext>
            </a:extLst>
          </p:cNvPr>
          <p:cNvSpPr txBox="1"/>
          <p:nvPr/>
        </p:nvSpPr>
        <p:spPr>
          <a:xfrm>
            <a:off x="3089106" y="1069173"/>
            <a:ext cx="63892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Transportation</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7AA65820-CE61-4534-B8F3-8617F061BBA1}"/>
              </a:ext>
            </a:extLst>
          </p:cNvPr>
          <p:cNvSpPr txBox="1"/>
          <p:nvPr/>
        </p:nvSpPr>
        <p:spPr>
          <a:xfrm>
            <a:off x="247791" y="2477400"/>
            <a:ext cx="116267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Corbel"/>
                <a:cs typeface="Calibri"/>
              </a:rPr>
              <a:t>Oh, no! Your car will not start. You have work in an hour. List three things you could do that might help you arrive at work on time.</a:t>
            </a:r>
            <a:endParaRPr lang="en-US" dirty="0"/>
          </a:p>
        </p:txBody>
      </p:sp>
      <p:pic>
        <p:nvPicPr>
          <p:cNvPr id="5" name="Audio Recording May 10, 2021 at 1:32:20 PM" descr="Audio Recording May 10, 2021 at 1:32:20 PM">
            <a:hlinkClick r:id="" action="ppaction://media"/>
            <a:extLst>
              <a:ext uri="{FF2B5EF4-FFF2-40B4-BE49-F238E27FC236}">
                <a16:creationId xmlns:a16="http://schemas.microsoft.com/office/drawing/2014/main" id="{DDA1E889-EF37-C64A-9596-51D9E558BD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0568" y="399083"/>
            <a:ext cx="812800" cy="812800"/>
          </a:xfrm>
          <a:prstGeom prst="rect">
            <a:avLst/>
          </a:prstGeom>
        </p:spPr>
      </p:pic>
    </p:spTree>
    <p:extLst>
      <p:ext uri="{BB962C8B-B14F-4D97-AF65-F5344CB8AC3E}">
        <p14:creationId xmlns:p14="http://schemas.microsoft.com/office/powerpoint/2010/main" val="426880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454"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As you exit the store, you see your bus pulling away from the bus stop.</a:t>
            </a:r>
            <a:endParaRPr lang="en-US"/>
          </a:p>
        </p:txBody>
      </p:sp>
      <p:sp>
        <p:nvSpPr>
          <p:cNvPr id="3" name="TextBox 2">
            <a:extLst>
              <a:ext uri="{FF2B5EF4-FFF2-40B4-BE49-F238E27FC236}">
                <a16:creationId xmlns:a16="http://schemas.microsoft.com/office/drawing/2014/main" id="{B4288F03-B4B5-4443-A3EF-7498C9378385}"/>
              </a:ext>
            </a:extLst>
          </p:cNvPr>
          <p:cNvSpPr txBox="1"/>
          <p:nvPr/>
        </p:nvSpPr>
        <p:spPr>
          <a:xfrm>
            <a:off x="2737414" y="576804"/>
            <a:ext cx="63892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Transportation</a:t>
            </a:r>
          </a:p>
          <a:p>
            <a:endParaRPr lang="en-US">
              <a:cs typeface="Calibri"/>
            </a:endParaRPr>
          </a:p>
          <a:p>
            <a:endParaRPr lang="en-US">
              <a:cs typeface="Calibri"/>
            </a:endParaRPr>
          </a:p>
        </p:txBody>
      </p:sp>
      <p:sp>
        <p:nvSpPr>
          <p:cNvPr id="5" name="TextBox 4">
            <a:extLst>
              <a:ext uri="{FF2B5EF4-FFF2-40B4-BE49-F238E27FC236}">
                <a16:creationId xmlns:a16="http://schemas.microsoft.com/office/drawing/2014/main" id="{1B47D9FC-B832-4EBE-9E44-8D70751A3F86}"/>
              </a:ext>
            </a:extLst>
          </p:cNvPr>
          <p:cNvSpPr txBox="1"/>
          <p:nvPr/>
        </p:nvSpPr>
        <p:spPr>
          <a:xfrm>
            <a:off x="505065" y="2459504"/>
            <a:ext cx="1137748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orbel"/>
                <a:cs typeface="Calibri"/>
              </a:rPr>
              <a:t>You are driving to the grocery store when a police officer behind you turns his police lights and siren on. What should you do?</a:t>
            </a:r>
          </a:p>
        </p:txBody>
      </p:sp>
      <p:pic>
        <p:nvPicPr>
          <p:cNvPr id="4" name="Audio Recording May 10, 2021 at 1:32:54 PM" descr="Audio Recording May 10, 2021 at 1:32:54 PM">
            <a:hlinkClick r:id="" action="ppaction://media"/>
            <a:extLst>
              <a:ext uri="{FF2B5EF4-FFF2-40B4-BE49-F238E27FC236}">
                <a16:creationId xmlns:a16="http://schemas.microsoft.com/office/drawing/2014/main" id="{0BA5A80A-EA7D-3244-8EBF-FE1A1A2091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5065" y="521199"/>
            <a:ext cx="812800" cy="812800"/>
          </a:xfrm>
          <a:prstGeom prst="rect">
            <a:avLst/>
          </a:prstGeom>
        </p:spPr>
      </p:pic>
    </p:spTree>
    <p:extLst>
      <p:ext uri="{BB962C8B-B14F-4D97-AF65-F5344CB8AC3E}">
        <p14:creationId xmlns:p14="http://schemas.microsoft.com/office/powerpoint/2010/main" val="31033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9966" y="355170"/>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mn-lt"/>
                <a:cs typeface="+mn-lt"/>
              </a:rPr>
              <a:t>As you exit the store, you see your bus pulling away from the bus stop.</a:t>
            </a:r>
            <a:endParaRPr lang="en-US"/>
          </a:p>
        </p:txBody>
      </p:sp>
      <p:sp>
        <p:nvSpPr>
          <p:cNvPr id="3" name="TextBox 2">
            <a:extLst>
              <a:ext uri="{FF2B5EF4-FFF2-40B4-BE49-F238E27FC236}">
                <a16:creationId xmlns:a16="http://schemas.microsoft.com/office/drawing/2014/main" id="{B4288F03-B4B5-4443-A3EF-7498C9378385}"/>
              </a:ext>
            </a:extLst>
          </p:cNvPr>
          <p:cNvSpPr txBox="1"/>
          <p:nvPr/>
        </p:nvSpPr>
        <p:spPr>
          <a:xfrm>
            <a:off x="2737414" y="576804"/>
            <a:ext cx="638922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Transportation</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7AA65820-CE61-4534-B8F3-8617F061BBA1}"/>
              </a:ext>
            </a:extLst>
          </p:cNvPr>
          <p:cNvSpPr txBox="1"/>
          <p:nvPr/>
        </p:nvSpPr>
        <p:spPr>
          <a:xfrm>
            <a:off x="702736" y="2324430"/>
            <a:ext cx="109562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a:latin typeface="Corbel"/>
              <a:cs typeface="Calibri"/>
            </a:endParaRPr>
          </a:p>
        </p:txBody>
      </p:sp>
      <p:sp>
        <p:nvSpPr>
          <p:cNvPr id="5" name="TextBox 4">
            <a:extLst>
              <a:ext uri="{FF2B5EF4-FFF2-40B4-BE49-F238E27FC236}">
                <a16:creationId xmlns:a16="http://schemas.microsoft.com/office/drawing/2014/main" id="{73C22BF4-A865-43AB-8AB2-BB583B6AB7FB}"/>
              </a:ext>
            </a:extLst>
          </p:cNvPr>
          <p:cNvSpPr txBox="1"/>
          <p:nvPr/>
        </p:nvSpPr>
        <p:spPr>
          <a:xfrm>
            <a:off x="698157" y="3200399"/>
            <a:ext cx="1108400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Corbel"/>
                <a:cs typeface="Calibri"/>
              </a:rPr>
              <a:t>Name three things you should always keep in your car.</a:t>
            </a:r>
          </a:p>
        </p:txBody>
      </p:sp>
      <p:pic>
        <p:nvPicPr>
          <p:cNvPr id="6" name="Audio Recording May 10, 2021 at 1:33:15 PM" descr="Audio Recording May 10, 2021 at 1:33:15 PM">
            <a:hlinkClick r:id="" action="ppaction://media"/>
            <a:extLst>
              <a:ext uri="{FF2B5EF4-FFF2-40B4-BE49-F238E27FC236}">
                <a16:creationId xmlns:a16="http://schemas.microsoft.com/office/drawing/2014/main" id="{5110EC94-408E-2D45-B19F-3E1971B3C1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0875" y="558585"/>
            <a:ext cx="812800" cy="812800"/>
          </a:xfrm>
          <a:prstGeom prst="rect">
            <a:avLst/>
          </a:prstGeom>
        </p:spPr>
      </p:pic>
    </p:spTree>
    <p:extLst>
      <p:ext uri="{BB962C8B-B14F-4D97-AF65-F5344CB8AC3E}">
        <p14:creationId xmlns:p14="http://schemas.microsoft.com/office/powerpoint/2010/main" val="37458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7669043C-CD43-4708-99A2-1EDE581FD25C}"/>
              </a:ext>
            </a:extLst>
          </p:cNvPr>
          <p:cNvSpPr txBox="1"/>
          <p:nvPr/>
        </p:nvSpPr>
        <p:spPr>
          <a:xfrm>
            <a:off x="663616" y="2872449"/>
            <a:ext cx="1067185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solidFill>
                  <a:srgbClr val="2A1A00"/>
                </a:solidFill>
                <a:latin typeface="Corbel"/>
                <a:ea typeface="+mn-lt"/>
                <a:cs typeface="+mn-lt"/>
              </a:rPr>
              <a:t>Name three places you could live right after high school?</a:t>
            </a:r>
            <a:endParaRPr lang="en-US" sz="6000">
              <a:latin typeface="Corbel"/>
            </a:endParaRPr>
          </a:p>
        </p:txBody>
      </p:sp>
      <p:pic>
        <p:nvPicPr>
          <p:cNvPr id="5" name="Audio Recording May 10, 2021 at 12:50:44 PM" descr="Audio Recording May 10, 2021 at 12:50:44 PM">
            <a:hlinkClick r:id="" action="ppaction://media"/>
            <a:extLst>
              <a:ext uri="{FF2B5EF4-FFF2-40B4-BE49-F238E27FC236}">
                <a16:creationId xmlns:a16="http://schemas.microsoft.com/office/drawing/2014/main" id="{1EA34E6B-4BDC-F642-8AC7-244022DA07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3616" y="508852"/>
            <a:ext cx="812800" cy="812800"/>
          </a:xfrm>
          <a:prstGeom prst="rect">
            <a:avLst/>
          </a:prstGeom>
        </p:spPr>
      </p:pic>
    </p:spTree>
    <p:extLst>
      <p:ext uri="{BB962C8B-B14F-4D97-AF65-F5344CB8AC3E}">
        <p14:creationId xmlns:p14="http://schemas.microsoft.com/office/powerpoint/2010/main" val="42717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rgbClr val="2A1A00"/>
              </a:solidFill>
              <a:cs typeface="Calibri"/>
            </a:endParaRPr>
          </a:p>
          <a:p>
            <a:pPr lvl="0">
              <a:buChar char="•"/>
            </a:pPr>
            <a:r>
              <a:rPr lang="en-US"/>
              <a:t>Living in supported housing​</a:t>
            </a:r>
            <a:endParaRPr lang="en-US">
              <a:cs typeface="Calibri"/>
            </a:endParaRPr>
          </a:p>
          <a:p>
            <a:pPr lvl="0">
              <a:buChar char="•"/>
            </a:pPr>
            <a:r>
              <a:rPr lang="en-US"/>
              <a:t>Living in a college dorm</a:t>
            </a: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C44E0007-B58D-4CAD-920A-FFE596822FFA}"/>
              </a:ext>
            </a:extLst>
          </p:cNvPr>
          <p:cNvSpPr txBox="1"/>
          <p:nvPr/>
        </p:nvSpPr>
        <p:spPr>
          <a:xfrm>
            <a:off x="462303" y="1921817"/>
            <a:ext cx="11414564"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orbel"/>
                <a:cs typeface="Calibri"/>
              </a:rPr>
              <a:t>What living arrangement would be best for you? Why?</a:t>
            </a:r>
          </a:p>
          <a:p>
            <a:endParaRPr lang="en-US" sz="3600">
              <a:latin typeface="Corbel"/>
              <a:cs typeface="Calibri"/>
            </a:endParaRPr>
          </a:p>
          <a:p>
            <a:r>
              <a:rPr lang="en-US" sz="2800">
                <a:latin typeface="Corbel"/>
                <a:cs typeface="Calibri"/>
              </a:rPr>
              <a:t>Possible Choices:</a:t>
            </a:r>
          </a:p>
          <a:p>
            <a:endParaRPr lang="en-US" sz="2800">
              <a:cs typeface="Calibri"/>
            </a:endParaRPr>
          </a:p>
          <a:p>
            <a:pPr marL="285750" indent="-285750">
              <a:buFont typeface="Wingdings"/>
              <a:buChar char="Ø"/>
            </a:pPr>
            <a:r>
              <a:rPr lang="en-US" sz="2800">
                <a:latin typeface="Corbel"/>
                <a:cs typeface="Calibri"/>
              </a:rPr>
              <a:t> Fully independent</a:t>
            </a:r>
          </a:p>
          <a:p>
            <a:pPr marL="285750" indent="-285750">
              <a:buFont typeface="Wingdings"/>
              <a:buChar char="Ø"/>
            </a:pPr>
            <a:r>
              <a:rPr lang="en-US" sz="2800">
                <a:latin typeface="Corbel"/>
                <a:cs typeface="Calibri"/>
              </a:rPr>
              <a:t> Living at home</a:t>
            </a:r>
          </a:p>
          <a:p>
            <a:pPr marL="285750" indent="-285750">
              <a:buFont typeface="Wingdings"/>
              <a:buChar char="Ø"/>
            </a:pPr>
            <a:r>
              <a:rPr lang="en-US" sz="2800">
                <a:latin typeface="Corbel"/>
                <a:cs typeface="Calibri"/>
              </a:rPr>
              <a:t> Living with roommates</a:t>
            </a:r>
          </a:p>
          <a:p>
            <a:pPr marL="285750" indent="-285750">
              <a:buFont typeface="Wingdings"/>
              <a:buChar char="Ø"/>
            </a:pPr>
            <a:r>
              <a:rPr lang="en-US" sz="2800">
                <a:latin typeface="Corbel"/>
                <a:cs typeface="Calibri"/>
              </a:rPr>
              <a:t> Living in supported housing</a:t>
            </a:r>
          </a:p>
          <a:p>
            <a:pPr marL="285750" indent="-285750">
              <a:buFont typeface="Wingdings"/>
              <a:buChar char="Ø"/>
            </a:pPr>
            <a:r>
              <a:rPr lang="en-US" sz="2800">
                <a:latin typeface="Corbel"/>
                <a:cs typeface="Calibri"/>
              </a:rPr>
              <a:t> Living in a college dorm</a:t>
            </a:r>
          </a:p>
        </p:txBody>
      </p:sp>
      <p:pic>
        <p:nvPicPr>
          <p:cNvPr id="5" name="Audio Recording May 10, 2021 at 12:51:33 PM" descr="Audio Recording May 10, 2021 at 12:51:33 PM">
            <a:hlinkClick r:id="" action="ppaction://media"/>
            <a:extLst>
              <a:ext uri="{FF2B5EF4-FFF2-40B4-BE49-F238E27FC236}">
                <a16:creationId xmlns:a16="http://schemas.microsoft.com/office/drawing/2014/main" id="{07177AA6-987F-0E4B-923A-F37BBAB5E3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1546" y="399083"/>
            <a:ext cx="812800" cy="812800"/>
          </a:xfrm>
          <a:prstGeom prst="rect">
            <a:avLst/>
          </a:prstGeom>
        </p:spPr>
      </p:pic>
    </p:spTree>
    <p:extLst>
      <p:ext uri="{BB962C8B-B14F-4D97-AF65-F5344CB8AC3E}">
        <p14:creationId xmlns:p14="http://schemas.microsoft.com/office/powerpoint/2010/main" val="37501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2D5916-1FC7-4CE0-8025-E80BE230980B}"/>
              </a:ext>
            </a:extLst>
          </p:cNvPr>
          <p:cNvSpPr/>
          <p:nvPr/>
        </p:nvSpPr>
        <p:spPr>
          <a:xfrm>
            <a:off x="304800" y="311257"/>
            <a:ext cx="11572067" cy="61476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Corbel"/>
            </a:endParaRPr>
          </a:p>
        </p:txBody>
      </p:sp>
      <p:sp>
        <p:nvSpPr>
          <p:cNvPr id="3" name="TextBox 2">
            <a:extLst>
              <a:ext uri="{FF2B5EF4-FFF2-40B4-BE49-F238E27FC236}">
                <a16:creationId xmlns:a16="http://schemas.microsoft.com/office/drawing/2014/main" id="{EEF3DBAB-1D14-44A0-B7C6-81EB838C0F98}"/>
              </a:ext>
            </a:extLst>
          </p:cNvPr>
          <p:cNvSpPr txBox="1"/>
          <p:nvPr/>
        </p:nvSpPr>
        <p:spPr>
          <a:xfrm>
            <a:off x="4357869" y="721488"/>
            <a:ext cx="34880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solidFill>
                  <a:srgbClr val="A60808"/>
                </a:solidFill>
                <a:latin typeface="Corbel"/>
                <a:cs typeface="Calibri"/>
              </a:rPr>
              <a:t>Housing</a:t>
            </a:r>
          </a:p>
        </p:txBody>
      </p:sp>
      <p:sp>
        <p:nvSpPr>
          <p:cNvPr id="4" name="TextBox 3">
            <a:extLst>
              <a:ext uri="{FF2B5EF4-FFF2-40B4-BE49-F238E27FC236}">
                <a16:creationId xmlns:a16="http://schemas.microsoft.com/office/drawing/2014/main" id="{DD108488-8868-4C6A-B4A9-41A91270A4B9}"/>
              </a:ext>
            </a:extLst>
          </p:cNvPr>
          <p:cNvSpPr txBox="1"/>
          <p:nvPr/>
        </p:nvSpPr>
        <p:spPr>
          <a:xfrm>
            <a:off x="812779" y="2332048"/>
            <a:ext cx="1055610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latin typeface="Corbel"/>
                <a:cs typeface="Calibri"/>
              </a:rPr>
              <a:t>What is the difference between paying a mortgage (buying a home) or renting your home?</a:t>
            </a:r>
            <a:endParaRPr lang="en-US"/>
          </a:p>
        </p:txBody>
      </p:sp>
      <p:pic>
        <p:nvPicPr>
          <p:cNvPr id="5" name="Audio Recording May 10, 2021 at 12:51:57 PM" descr="Audio Recording May 10, 2021 at 12:51:57 PM">
            <a:hlinkClick r:id="" action="ppaction://media"/>
            <a:extLst>
              <a:ext uri="{FF2B5EF4-FFF2-40B4-BE49-F238E27FC236}">
                <a16:creationId xmlns:a16="http://schemas.microsoft.com/office/drawing/2014/main" id="{52BA5D66-BF1C-0C42-B331-76548E2863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3330" y="508853"/>
            <a:ext cx="812800" cy="812800"/>
          </a:xfrm>
          <a:prstGeom prst="rect">
            <a:avLst/>
          </a:prstGeom>
        </p:spPr>
      </p:pic>
    </p:spTree>
    <p:extLst>
      <p:ext uri="{BB962C8B-B14F-4D97-AF65-F5344CB8AC3E}">
        <p14:creationId xmlns:p14="http://schemas.microsoft.com/office/powerpoint/2010/main" val="42376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1880</Words>
  <Application>Microsoft Macintosh PowerPoint</Application>
  <PresentationFormat>Widescreen</PresentationFormat>
  <Paragraphs>212</Paragraphs>
  <Slides>65</Slides>
  <Notes>0</Notes>
  <HiddenSlides>0</HiddenSlides>
  <MMClips>65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Corbel</vt:lpstr>
      <vt:lpstr>Impact</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Mitchell, Wendy R.</cp:lastModifiedBy>
  <cp:revision>10</cp:revision>
  <dcterms:created xsi:type="dcterms:W3CDTF">2021-04-27T16:49:56Z</dcterms:created>
  <dcterms:modified xsi:type="dcterms:W3CDTF">2021-05-10T18:34:12Z</dcterms:modified>
</cp:coreProperties>
</file>