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56" r:id="rId2"/>
    <p:sldId id="257" r:id="rId3"/>
    <p:sldId id="258" r:id="rId4"/>
    <p:sldId id="259" r:id="rId5"/>
    <p:sldId id="309" r:id="rId6"/>
    <p:sldId id="260" r:id="rId7"/>
    <p:sldId id="261" r:id="rId8"/>
    <p:sldId id="279" r:id="rId9"/>
    <p:sldId id="280" r:id="rId10"/>
    <p:sldId id="303" r:id="rId11"/>
    <p:sldId id="263" r:id="rId12"/>
    <p:sldId id="264" r:id="rId13"/>
    <p:sldId id="308" r:id="rId14"/>
    <p:sldId id="298" r:id="rId15"/>
    <p:sldId id="275" r:id="rId16"/>
    <p:sldId id="276" r:id="rId17"/>
    <p:sldId id="296" r:id="rId18"/>
    <p:sldId id="297" r:id="rId19"/>
    <p:sldId id="305" r:id="rId20"/>
    <p:sldId id="277" r:id="rId21"/>
    <p:sldId id="278" r:id="rId22"/>
    <p:sldId id="306" r:id="rId23"/>
    <p:sldId id="307" r:id="rId24"/>
    <p:sldId id="304" r:id="rId25"/>
    <p:sldId id="265" r:id="rId26"/>
    <p:sldId id="281" r:id="rId27"/>
    <p:sldId id="302" r:id="rId28"/>
    <p:sldId id="266" r:id="rId29"/>
    <p:sldId id="300" r:id="rId30"/>
    <p:sldId id="299" r:id="rId31"/>
    <p:sldId id="269" r:id="rId32"/>
    <p:sldId id="272" r:id="rId33"/>
    <p:sldId id="282" r:id="rId34"/>
    <p:sldId id="270" r:id="rId35"/>
    <p:sldId id="271" r:id="rId36"/>
    <p:sldId id="283" r:id="rId37"/>
    <p:sldId id="284" r:id="rId38"/>
    <p:sldId id="285" r:id="rId39"/>
    <p:sldId id="273" r:id="rId40"/>
    <p:sldId id="286" r:id="rId41"/>
    <p:sldId id="287" r:id="rId42"/>
    <p:sldId id="288" r:id="rId43"/>
    <p:sldId id="289" r:id="rId44"/>
    <p:sldId id="290" r:id="rId45"/>
    <p:sldId id="291" r:id="rId46"/>
    <p:sldId id="292" r:id="rId47"/>
    <p:sldId id="301" r:id="rId48"/>
    <p:sldId id="294" r:id="rId49"/>
    <p:sldId id="293" r:id="rId50"/>
    <p:sldId id="295"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11" d="100"/>
          <a:sy n="111" d="100"/>
        </p:scale>
        <p:origin x="1680" y="2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099D12-D263-44AA-9947-0813DFAF9CD9}" type="datetimeFigureOut">
              <a:rPr lang="en-US" smtClean="0"/>
              <a:t>8/22/2016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D299D51-3CF6-47AD-81A4-450EB50D361C}" type="slidenum">
              <a:rPr lang="en-US" smtClean="0"/>
              <a:t>0</a:t>
            </a:fld>
            <a:endParaRPr lang="en-US" dirty="0"/>
          </a:p>
        </p:txBody>
      </p:sp>
    </p:spTree>
    <p:extLst>
      <p:ext uri="{BB962C8B-B14F-4D97-AF65-F5344CB8AC3E}">
        <p14:creationId xmlns:p14="http://schemas.microsoft.com/office/powerpoint/2010/main" val="36595562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857136-1ACD-44E6-8F75-5D20B8CA12A2}" type="datetimeFigureOut">
              <a:rPr lang="en-US" smtClean="0"/>
              <a:t>8/22/2016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1F2B19-E526-4097-B772-3AB583E233CD}" type="slidenum">
              <a:rPr lang="en-US" smtClean="0"/>
              <a:t>‹#›</a:t>
            </a:fld>
            <a:endParaRPr lang="en-US" dirty="0"/>
          </a:p>
        </p:txBody>
      </p:sp>
    </p:spTree>
    <p:extLst>
      <p:ext uri="{BB962C8B-B14F-4D97-AF65-F5344CB8AC3E}">
        <p14:creationId xmlns:p14="http://schemas.microsoft.com/office/powerpoint/2010/main" val="360382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2083387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840519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1923468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218741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359052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2345654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211569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113560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2596079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3070106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B73472-8F64-41A5-A280-561D50185EDD}" type="datetimeFigureOut">
              <a:rPr lang="en-US" smtClean="0"/>
              <a:t>8/22/2016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A142F-FC39-4C33-AED4-2267673B6FA2}" type="slidenum">
              <a:rPr lang="en-US" smtClean="0"/>
              <a:t>‹#›</a:t>
            </a:fld>
            <a:endParaRPr lang="en-US" dirty="0"/>
          </a:p>
        </p:txBody>
      </p:sp>
    </p:spTree>
    <p:extLst>
      <p:ext uri="{BB962C8B-B14F-4D97-AF65-F5344CB8AC3E}">
        <p14:creationId xmlns:p14="http://schemas.microsoft.com/office/powerpoint/2010/main" val="706500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B73472-8F64-41A5-A280-561D50185EDD}" type="datetimeFigureOut">
              <a:rPr lang="en-US" smtClean="0"/>
              <a:t>8/22/2016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5A142F-FC39-4C33-AED4-2267673B6FA2}" type="slidenum">
              <a:rPr lang="en-US" smtClean="0"/>
              <a:t>‹#›</a:t>
            </a:fld>
            <a:endParaRPr lang="en-US" dirty="0"/>
          </a:p>
        </p:txBody>
      </p:sp>
    </p:spTree>
    <p:extLst>
      <p:ext uri="{BB962C8B-B14F-4D97-AF65-F5344CB8AC3E}">
        <p14:creationId xmlns:p14="http://schemas.microsoft.com/office/powerpoint/2010/main" val="389499212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disabled-world.com/artman/publish/article_0060.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bls.gov/emp/ep_chart_001.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goodreads.com/work/quotes/3352398" TargetMode="External"/><Relationship Id="rId2" Type="http://schemas.openxmlformats.org/officeDocument/2006/relationships/hyperlink" Target="http://www.goodreads.com/author/show/11679.Elizabeth_Gilber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990850"/>
          </a:xfrm>
        </p:spPr>
        <p:txBody>
          <a:bodyPr>
            <a:normAutofit/>
          </a:bodyPr>
          <a:lstStyle/>
          <a:p>
            <a:r>
              <a:rPr lang="en-US" sz="8800" b="1" dirty="0">
                <a:solidFill>
                  <a:srgbClr val="FF0000"/>
                </a:solidFill>
              </a:rPr>
              <a:t>TRANSITION BELL WORK</a:t>
            </a:r>
          </a:p>
        </p:txBody>
      </p:sp>
      <p:sp>
        <p:nvSpPr>
          <p:cNvPr id="3" name="Subtitle 2"/>
          <p:cNvSpPr>
            <a:spLocks noGrp="1"/>
          </p:cNvSpPr>
          <p:nvPr>
            <p:ph type="subTitle" idx="1"/>
          </p:nvPr>
        </p:nvSpPr>
        <p:spPr>
          <a:xfrm>
            <a:off x="1371600" y="3886200"/>
            <a:ext cx="6400800" cy="2991034"/>
          </a:xfrm>
        </p:spPr>
        <p:txBody>
          <a:bodyPr vert="horz" lIns="91440" tIns="45720" rIns="91440" bIns="45720" rtlCol="0" anchor="t">
            <a:normAutofit fontScale="85000" lnSpcReduction="20000"/>
          </a:bodyPr>
          <a:lstStyle/>
          <a:p>
            <a:endParaRPr lang="en-US" dirty="0">
              <a:solidFill>
                <a:schemeClr val="tx1"/>
              </a:solidFill>
            </a:endParaRPr>
          </a:p>
          <a:p>
            <a:r>
              <a:rPr lang="en-US" dirty="0"/>
              <a:t>By: Moore Public Schools </a:t>
            </a:r>
            <a:endParaRPr lang="en-US" dirty="0">
              <a:solidFill>
                <a:schemeClr val="tx1"/>
              </a:solidFill>
            </a:endParaRPr>
          </a:p>
          <a:p>
            <a:r>
              <a:rPr lang="en-US" dirty="0"/>
              <a:t>Transition Team</a:t>
            </a:r>
            <a:endParaRPr lang="en-US" dirty="0">
              <a:solidFill>
                <a:schemeClr val="tx1"/>
              </a:solidFill>
            </a:endParaRPr>
          </a:p>
          <a:p>
            <a:r>
              <a:rPr lang="en-US" dirty="0">
                <a:solidFill>
                  <a:schemeClr val="tx1"/>
                </a:solidFill>
              </a:rPr>
              <a:t>&amp; </a:t>
            </a:r>
          </a:p>
          <a:p>
            <a:r>
              <a:rPr lang="en-US" dirty="0">
                <a:solidFill>
                  <a:schemeClr val="tx1"/>
                </a:solidFill>
              </a:rPr>
              <a:t>Mindy Lingo</a:t>
            </a:r>
          </a:p>
          <a:p>
            <a:r>
              <a:rPr lang="en-US" dirty="0">
                <a:solidFill>
                  <a:schemeClr val="tx1"/>
                </a:solidFill>
              </a:rPr>
              <a:t>Sooner Scholars</a:t>
            </a:r>
          </a:p>
          <a:p>
            <a:r>
              <a:rPr lang="en-US" dirty="0">
                <a:solidFill>
                  <a:schemeClr val="tx1"/>
                </a:solidFill>
              </a:rPr>
              <a:t>University of Oklahoma</a:t>
            </a:r>
          </a:p>
          <a:p>
            <a:endParaRPr lang="en-US" dirty="0">
              <a:solidFill>
                <a:schemeClr val="tx1"/>
              </a:solidFill>
            </a:endParaRPr>
          </a:p>
        </p:txBody>
      </p:sp>
    </p:spTree>
    <p:extLst>
      <p:ext uri="{BB962C8B-B14F-4D97-AF65-F5344CB8AC3E}">
        <p14:creationId xmlns:p14="http://schemas.microsoft.com/office/powerpoint/2010/main" val="405658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p>
        </p:txBody>
      </p:sp>
      <p:sp>
        <p:nvSpPr>
          <p:cNvPr id="3" name="Content Placeholder 2"/>
          <p:cNvSpPr>
            <a:spLocks noGrp="1"/>
          </p:cNvSpPr>
          <p:nvPr>
            <p:ph idx="1"/>
          </p:nvPr>
        </p:nvSpPr>
        <p:spPr>
          <a:xfrm>
            <a:off x="457200" y="1371600"/>
            <a:ext cx="8229600" cy="4754563"/>
          </a:xfrm>
        </p:spPr>
        <p:txBody>
          <a:bodyPr>
            <a:noAutofit/>
          </a:bodyPr>
          <a:lstStyle/>
          <a:p>
            <a:pPr marL="0" indent="0" algn="ctr">
              <a:buNone/>
            </a:pPr>
            <a:r>
              <a:rPr lang="en-US" sz="4800" dirty="0"/>
              <a:t>If someone besides yourself had to write one paragraph to describe you, what would you want them to say about your personality and accomplishments?  (This can true be fictional)</a:t>
            </a:r>
          </a:p>
        </p:txBody>
      </p:sp>
    </p:spTree>
    <p:extLst>
      <p:ext uri="{BB962C8B-B14F-4D97-AF65-F5344CB8AC3E}">
        <p14:creationId xmlns:p14="http://schemas.microsoft.com/office/powerpoint/2010/main" val="1069603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endParaRPr lang="en-US" dirty="0"/>
          </a:p>
        </p:txBody>
      </p:sp>
      <p:sp>
        <p:nvSpPr>
          <p:cNvPr id="3" name="Content Placeholder 2"/>
          <p:cNvSpPr>
            <a:spLocks noGrp="1"/>
          </p:cNvSpPr>
          <p:nvPr>
            <p:ph idx="1"/>
          </p:nvPr>
        </p:nvSpPr>
        <p:spPr>
          <a:xfrm>
            <a:off x="457200" y="1066800"/>
            <a:ext cx="8229600" cy="5562600"/>
          </a:xfrm>
        </p:spPr>
        <p:txBody>
          <a:bodyPr>
            <a:normAutofit/>
          </a:bodyPr>
          <a:lstStyle/>
          <a:p>
            <a:pPr marL="0" indent="0">
              <a:buNone/>
            </a:pPr>
            <a:endParaRPr lang="en-US" sz="3500" dirty="0"/>
          </a:p>
          <a:p>
            <a:pPr marL="0" indent="0">
              <a:buNone/>
            </a:pPr>
            <a:r>
              <a:rPr lang="en-US" sz="3500" dirty="0"/>
              <a:t>1.   List 3 things you are good at when you 	are at school.</a:t>
            </a:r>
          </a:p>
          <a:p>
            <a:pPr marL="0" indent="0">
              <a:buNone/>
            </a:pPr>
            <a:r>
              <a:rPr lang="en-US" sz="3500" dirty="0"/>
              <a:t>2. List 3 things you need help with when you 	are at school.</a:t>
            </a:r>
          </a:p>
          <a:p>
            <a:pPr marL="0" lvl="0" indent="0">
              <a:buNone/>
            </a:pPr>
            <a:r>
              <a:rPr lang="en-US" sz="3500" dirty="0"/>
              <a:t>3. List 3 things you are good at when you</a:t>
            </a:r>
          </a:p>
          <a:p>
            <a:pPr marL="0" lvl="0" indent="0">
              <a:buNone/>
            </a:pPr>
            <a:r>
              <a:rPr lang="en-US" sz="3500" dirty="0"/>
              <a:t>          are somewhere other than school.</a:t>
            </a:r>
          </a:p>
          <a:p>
            <a:pPr marL="0" indent="0">
              <a:buNone/>
            </a:pPr>
            <a:r>
              <a:rPr lang="en-US" sz="3500" dirty="0"/>
              <a:t>4. List 3 things you need help with when you 	are somewhere other than school.</a:t>
            </a:r>
            <a:r>
              <a:rPr lang="en-US" sz="3600" dirty="0"/>
              <a:t> </a:t>
            </a:r>
          </a:p>
          <a:p>
            <a:pPr marL="0" lvl="0" indent="0">
              <a:buNone/>
            </a:pPr>
            <a:endParaRPr lang="en-US" sz="3500" dirty="0"/>
          </a:p>
          <a:p>
            <a:pPr marL="0" lvl="0" indent="0">
              <a:buNone/>
            </a:pPr>
            <a:endParaRPr lang="en-US" sz="3500" dirty="0"/>
          </a:p>
          <a:p>
            <a:pPr marL="0" indent="0">
              <a:buNone/>
            </a:pPr>
            <a:endParaRPr lang="en-US" dirty="0"/>
          </a:p>
        </p:txBody>
      </p:sp>
    </p:spTree>
    <p:extLst>
      <p:ext uri="{BB962C8B-B14F-4D97-AF65-F5344CB8AC3E}">
        <p14:creationId xmlns:p14="http://schemas.microsoft.com/office/powerpoint/2010/main" val="4245453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p>
        </p:txBody>
      </p:sp>
      <p:sp>
        <p:nvSpPr>
          <p:cNvPr id="3" name="Content Placeholder 2"/>
          <p:cNvSpPr>
            <a:spLocks noGrp="1"/>
          </p:cNvSpPr>
          <p:nvPr>
            <p:ph idx="1"/>
          </p:nvPr>
        </p:nvSpPr>
        <p:spPr>
          <a:xfrm>
            <a:off x="457200" y="1828800"/>
            <a:ext cx="8229600" cy="4297363"/>
          </a:xfrm>
        </p:spPr>
        <p:txBody>
          <a:bodyPr>
            <a:normAutofit lnSpcReduction="10000"/>
          </a:bodyPr>
          <a:lstStyle/>
          <a:p>
            <a:pPr marL="0" indent="0" algn="ctr">
              <a:buNone/>
            </a:pPr>
            <a:r>
              <a:rPr lang="en-US" sz="4000" dirty="0"/>
              <a:t>Brainstorm ways you can include your parents, friends, family and school staff to help you improve on your areas of need at school. You can make a list, a web, an outline or any other brainstorming method that works best for you.</a:t>
            </a:r>
          </a:p>
          <a:p>
            <a:endParaRPr lang="en-US" dirty="0"/>
          </a:p>
        </p:txBody>
      </p:sp>
    </p:spTree>
    <p:extLst>
      <p:ext uri="{BB962C8B-B14F-4D97-AF65-F5344CB8AC3E}">
        <p14:creationId xmlns:p14="http://schemas.microsoft.com/office/powerpoint/2010/main" val="246595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 AWARENSS</a:t>
            </a:r>
          </a:p>
        </p:txBody>
      </p:sp>
      <p:sp>
        <p:nvSpPr>
          <p:cNvPr id="3" name="Content Placeholder 2"/>
          <p:cNvSpPr>
            <a:spLocks noGrp="1"/>
          </p:cNvSpPr>
          <p:nvPr>
            <p:ph idx="1"/>
          </p:nvPr>
        </p:nvSpPr>
        <p:spPr/>
        <p:txBody>
          <a:bodyPr>
            <a:normAutofit/>
          </a:bodyPr>
          <a:lstStyle/>
          <a:p>
            <a:pPr marL="0" indent="0" algn="ctr">
              <a:buNone/>
            </a:pPr>
            <a:r>
              <a:rPr lang="en-US" sz="5400" dirty="0"/>
              <a:t>What is your biggest fear about life after high school?  What are 3 things you can do to avoid this situation from happening.</a:t>
            </a:r>
          </a:p>
        </p:txBody>
      </p:sp>
    </p:spTree>
    <p:extLst>
      <p:ext uri="{BB962C8B-B14F-4D97-AF65-F5344CB8AC3E}">
        <p14:creationId xmlns:p14="http://schemas.microsoft.com/office/powerpoint/2010/main" val="1681189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sz="4000" dirty="0"/>
              <a:t>Do you think most people have some form of a disability that affects their daily living?</a:t>
            </a:r>
          </a:p>
          <a:p>
            <a:pPr marL="0" indent="0" algn="ctr">
              <a:buNone/>
            </a:pPr>
            <a:r>
              <a:rPr lang="en-US" sz="4000" dirty="0"/>
              <a:t>List as many people as possible you know that have a disability (this can include famous people).</a:t>
            </a:r>
          </a:p>
          <a:p>
            <a:pPr marL="0" indent="0">
              <a:buNone/>
            </a:pPr>
            <a:endParaRPr lang="en-US" dirty="0"/>
          </a:p>
          <a:p>
            <a:pPr marL="0" indent="0">
              <a:buNone/>
            </a:pPr>
            <a:r>
              <a:rPr lang="en-US" sz="1700" dirty="0">
                <a:hlinkClick r:id="rId2"/>
              </a:rPr>
              <a:t>http://www.disabled-world.com/artman/publish/article_0060.shtml</a:t>
            </a:r>
            <a:endParaRPr lang="en-US" sz="1700" dirty="0"/>
          </a:p>
          <a:p>
            <a:pPr marL="0" indent="0">
              <a:buNone/>
            </a:pPr>
            <a:endParaRPr lang="en-US" dirty="0"/>
          </a:p>
        </p:txBody>
      </p:sp>
    </p:spTree>
    <p:extLst>
      <p:ext uri="{BB962C8B-B14F-4D97-AF65-F5344CB8AC3E}">
        <p14:creationId xmlns:p14="http://schemas.microsoft.com/office/powerpoint/2010/main" val="920777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p>
        </p:txBody>
      </p:sp>
      <p:sp>
        <p:nvSpPr>
          <p:cNvPr id="3" name="Content Placeholder 2"/>
          <p:cNvSpPr>
            <a:spLocks noGrp="1"/>
          </p:cNvSpPr>
          <p:nvPr>
            <p:ph idx="1"/>
          </p:nvPr>
        </p:nvSpPr>
        <p:spPr/>
        <p:txBody>
          <a:bodyPr/>
          <a:lstStyle/>
          <a:p>
            <a:pPr>
              <a:buFontTx/>
              <a:buChar char="-"/>
            </a:pPr>
            <a:r>
              <a:rPr lang="en-US" sz="5400" dirty="0"/>
              <a:t>Describe what the term “disability” means to you.</a:t>
            </a:r>
          </a:p>
          <a:p>
            <a:pPr marL="0" indent="0">
              <a:buNone/>
            </a:pPr>
            <a:endParaRPr lang="en-US" sz="5400" dirty="0"/>
          </a:p>
          <a:p>
            <a:pPr marL="0" indent="0">
              <a:buNone/>
            </a:pPr>
            <a:r>
              <a:rPr lang="en-US" sz="5400" dirty="0"/>
              <a:t>-Describe your disability.</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77768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p>
        </p:txBody>
      </p:sp>
      <p:sp>
        <p:nvSpPr>
          <p:cNvPr id="3" name="Content Placeholder 2"/>
          <p:cNvSpPr>
            <a:spLocks noGrp="1"/>
          </p:cNvSpPr>
          <p:nvPr>
            <p:ph idx="1"/>
          </p:nvPr>
        </p:nvSpPr>
        <p:spPr/>
        <p:txBody>
          <a:bodyPr>
            <a:normAutofit/>
          </a:bodyPr>
          <a:lstStyle/>
          <a:p>
            <a:r>
              <a:rPr lang="en-US" sz="4400" dirty="0"/>
              <a:t>How does you disability affect you in school?</a:t>
            </a:r>
          </a:p>
          <a:p>
            <a:pPr marL="0" indent="0">
              <a:buNone/>
            </a:pPr>
            <a:endParaRPr lang="en-US" sz="4400" dirty="0"/>
          </a:p>
          <a:p>
            <a:r>
              <a:rPr lang="en-US" sz="4400" dirty="0"/>
              <a:t>What things help you  to overcome your disability?</a:t>
            </a:r>
          </a:p>
        </p:txBody>
      </p:sp>
    </p:spTree>
    <p:extLst>
      <p:ext uri="{BB962C8B-B14F-4D97-AF65-F5344CB8AC3E}">
        <p14:creationId xmlns:p14="http://schemas.microsoft.com/office/powerpoint/2010/main" val="2131436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DISABILITY AWARENESS</a:t>
            </a:r>
          </a:p>
        </p:txBody>
      </p:sp>
      <p:sp>
        <p:nvSpPr>
          <p:cNvPr id="3" name="Content Placeholder 2"/>
          <p:cNvSpPr>
            <a:spLocks noGrp="1"/>
          </p:cNvSpPr>
          <p:nvPr>
            <p:ph idx="1"/>
          </p:nvPr>
        </p:nvSpPr>
        <p:spPr/>
        <p:txBody>
          <a:bodyPr>
            <a:normAutofit lnSpcReduction="10000"/>
          </a:bodyPr>
          <a:lstStyle/>
          <a:p>
            <a:pPr marL="0" indent="0" algn="ctr">
              <a:buNone/>
            </a:pPr>
            <a:r>
              <a:rPr lang="en-US" sz="4400" dirty="0"/>
              <a:t>What are the current accommodations or modifications </a:t>
            </a:r>
            <a:r>
              <a:rPr lang="en-US" sz="4400" b="1" u="sng" dirty="0"/>
              <a:t>you</a:t>
            </a:r>
            <a:r>
              <a:rPr lang="en-US" sz="4400" dirty="0"/>
              <a:t> are allowed on assignments and testing?</a:t>
            </a:r>
          </a:p>
          <a:p>
            <a:pPr marL="0" indent="0" algn="ctr">
              <a:buNone/>
            </a:pPr>
            <a:r>
              <a:rPr lang="en-US" dirty="0"/>
              <a:t>Are there other accommodations/modifications that you are not currently receiving that you feel would benefit you?  If so, explain.</a:t>
            </a:r>
          </a:p>
          <a:p>
            <a:pPr marL="0" indent="0" algn="ctr">
              <a:buNone/>
            </a:pPr>
            <a:r>
              <a:rPr lang="en-US" dirty="0"/>
              <a:t>	</a:t>
            </a:r>
          </a:p>
        </p:txBody>
      </p:sp>
    </p:spTree>
    <p:extLst>
      <p:ext uri="{BB962C8B-B14F-4D97-AF65-F5344CB8AC3E}">
        <p14:creationId xmlns:p14="http://schemas.microsoft.com/office/powerpoint/2010/main" val="3523507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4000" u="sng" dirty="0"/>
              <a:t>Scenario</a:t>
            </a:r>
            <a:r>
              <a:rPr lang="en-US" sz="4000" dirty="0"/>
              <a:t>- </a:t>
            </a:r>
            <a:r>
              <a:rPr lang="en-US" sz="4000" i="1" dirty="0"/>
              <a:t>Your IEP calls for the teacher to provide you with a copy of the class notes.  Your history teachers has never provided you with a copy of notes. </a:t>
            </a:r>
          </a:p>
          <a:p>
            <a:pPr marL="0" indent="0">
              <a:buNone/>
            </a:pPr>
            <a:endParaRPr lang="en-US" sz="4000" i="1" dirty="0"/>
          </a:p>
          <a:p>
            <a:pPr marL="0" indent="0">
              <a:buNone/>
            </a:pPr>
            <a:r>
              <a:rPr lang="en-US" sz="4000" b="1" dirty="0"/>
              <a:t>How should you appropriately deal with this situation?</a:t>
            </a:r>
          </a:p>
          <a:p>
            <a:endParaRPr lang="en-US" dirty="0"/>
          </a:p>
        </p:txBody>
      </p:sp>
    </p:spTree>
    <p:extLst>
      <p:ext uri="{BB962C8B-B14F-4D97-AF65-F5344CB8AC3E}">
        <p14:creationId xmlns:p14="http://schemas.microsoft.com/office/powerpoint/2010/main" val="1324560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p>
        </p:txBody>
      </p:sp>
      <p:sp>
        <p:nvSpPr>
          <p:cNvPr id="3" name="Content Placeholder 2"/>
          <p:cNvSpPr>
            <a:spLocks noGrp="1"/>
          </p:cNvSpPr>
          <p:nvPr>
            <p:ph idx="1"/>
          </p:nvPr>
        </p:nvSpPr>
        <p:spPr/>
        <p:txBody>
          <a:bodyPr>
            <a:normAutofit lnSpcReduction="10000"/>
          </a:bodyPr>
          <a:lstStyle/>
          <a:p>
            <a:pPr marL="0" indent="0">
              <a:buNone/>
            </a:pPr>
            <a:r>
              <a:rPr lang="en-US" dirty="0"/>
              <a:t> </a:t>
            </a:r>
            <a:r>
              <a:rPr lang="en-US" sz="3600" dirty="0"/>
              <a:t>Does it embarrassed you to have a disability?  Explain why or why not.</a:t>
            </a:r>
          </a:p>
          <a:p>
            <a:pPr marL="0" indent="0">
              <a:buNone/>
            </a:pPr>
            <a:endParaRPr lang="en-US" sz="3600" dirty="0"/>
          </a:p>
          <a:p>
            <a:pPr marL="0" indent="0">
              <a:buNone/>
            </a:pPr>
            <a:r>
              <a:rPr lang="en-US" sz="3600" dirty="0"/>
              <a:t>Do you think everyone with disabilities are embarrassed?</a:t>
            </a:r>
          </a:p>
          <a:p>
            <a:pPr marL="0" indent="0">
              <a:buNone/>
            </a:pPr>
            <a:endParaRPr lang="en-US" sz="3600" dirty="0"/>
          </a:p>
          <a:p>
            <a:pPr marL="0" indent="0">
              <a:buNone/>
            </a:pPr>
            <a:r>
              <a:rPr lang="en-US" sz="3600" dirty="0"/>
              <a:t>What can you do to allow yourself to deal with or overcome the embarrassment?</a:t>
            </a:r>
          </a:p>
        </p:txBody>
      </p:sp>
    </p:spTree>
    <p:extLst>
      <p:ext uri="{BB962C8B-B14F-4D97-AF65-F5344CB8AC3E}">
        <p14:creationId xmlns:p14="http://schemas.microsoft.com/office/powerpoint/2010/main" val="1374116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p>
        </p:txBody>
      </p:sp>
      <p:sp>
        <p:nvSpPr>
          <p:cNvPr id="3" name="Content Placeholder 2"/>
          <p:cNvSpPr>
            <a:spLocks noGrp="1"/>
          </p:cNvSpPr>
          <p:nvPr>
            <p:ph idx="1"/>
          </p:nvPr>
        </p:nvSpPr>
        <p:spPr/>
        <p:txBody>
          <a:bodyPr/>
          <a:lstStyle/>
          <a:p>
            <a:pPr marL="0" indent="0" algn="ctr">
              <a:buNone/>
            </a:pPr>
            <a:endParaRPr lang="en-US" sz="2000" b="1" dirty="0"/>
          </a:p>
          <a:p>
            <a:pPr marL="0" indent="0" algn="ctr">
              <a:buNone/>
            </a:pPr>
            <a:r>
              <a:rPr lang="en-US" sz="6600" b="1" dirty="0"/>
              <a:t>In your own words, what do you think self-awareness is?  </a:t>
            </a:r>
            <a:endParaRPr lang="en-US" sz="6600" dirty="0"/>
          </a:p>
          <a:p>
            <a:endParaRPr lang="en-US" dirty="0"/>
          </a:p>
        </p:txBody>
      </p:sp>
    </p:spTree>
    <p:extLst>
      <p:ext uri="{BB962C8B-B14F-4D97-AF65-F5344CB8AC3E}">
        <p14:creationId xmlns:p14="http://schemas.microsoft.com/office/powerpoint/2010/main" val="3228067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p>
        </p:txBody>
      </p:sp>
      <p:sp>
        <p:nvSpPr>
          <p:cNvPr id="3" name="Content Placeholder 2"/>
          <p:cNvSpPr>
            <a:spLocks noGrp="1"/>
          </p:cNvSpPr>
          <p:nvPr>
            <p:ph idx="1"/>
          </p:nvPr>
        </p:nvSpPr>
        <p:spPr/>
        <p:txBody>
          <a:bodyPr/>
          <a:lstStyle/>
          <a:p>
            <a:pPr marL="0" indent="0">
              <a:buNone/>
            </a:pPr>
            <a:r>
              <a:rPr lang="en-US" b="1" dirty="0"/>
              <a:t>Describe how your disability may affect you after high school in the following areas?</a:t>
            </a:r>
          </a:p>
          <a:p>
            <a:pPr marL="0" indent="0">
              <a:buNone/>
            </a:pPr>
            <a:r>
              <a:rPr lang="en-US" dirty="0"/>
              <a:t>-Where and how you live?</a:t>
            </a:r>
          </a:p>
          <a:p>
            <a:pPr marL="0" indent="0">
              <a:buNone/>
            </a:pPr>
            <a:r>
              <a:rPr lang="en-US" dirty="0"/>
              <a:t>-Your work performance?</a:t>
            </a:r>
          </a:p>
          <a:p>
            <a:pPr marL="0" indent="0">
              <a:buNone/>
            </a:pPr>
            <a:r>
              <a:rPr lang="en-US" dirty="0"/>
              <a:t>-Getting more education or going to college?</a:t>
            </a:r>
          </a:p>
          <a:p>
            <a:pPr marL="0" indent="0">
              <a:buNone/>
            </a:pPr>
            <a:r>
              <a:rPr lang="en-US" dirty="0"/>
              <a:t>-What other ways might your disability affect you after high school?</a:t>
            </a:r>
          </a:p>
        </p:txBody>
      </p:sp>
    </p:spTree>
    <p:extLst>
      <p:ext uri="{BB962C8B-B14F-4D97-AF65-F5344CB8AC3E}">
        <p14:creationId xmlns:p14="http://schemas.microsoft.com/office/powerpoint/2010/main" val="3211141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p>
        </p:txBody>
      </p:sp>
      <p:sp>
        <p:nvSpPr>
          <p:cNvPr id="3" name="Content Placeholder 2"/>
          <p:cNvSpPr>
            <a:spLocks noGrp="1"/>
          </p:cNvSpPr>
          <p:nvPr>
            <p:ph idx="1"/>
          </p:nvPr>
        </p:nvSpPr>
        <p:spPr/>
        <p:txBody>
          <a:bodyPr>
            <a:normAutofit/>
          </a:bodyPr>
          <a:lstStyle/>
          <a:p>
            <a:pPr marL="0" indent="0">
              <a:buNone/>
            </a:pPr>
            <a:r>
              <a:rPr lang="en-US" sz="6600" dirty="0"/>
              <a:t>What help or support will you need in college or on the job?</a:t>
            </a:r>
          </a:p>
        </p:txBody>
      </p:sp>
    </p:spTree>
    <p:extLst>
      <p:ext uri="{BB962C8B-B14F-4D97-AF65-F5344CB8AC3E}">
        <p14:creationId xmlns:p14="http://schemas.microsoft.com/office/powerpoint/2010/main" val="3751270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endParaRPr lang="en-US" dirty="0"/>
          </a:p>
        </p:txBody>
      </p:sp>
      <p:sp>
        <p:nvSpPr>
          <p:cNvPr id="3" name="Content Placeholder 2"/>
          <p:cNvSpPr>
            <a:spLocks noGrp="1"/>
          </p:cNvSpPr>
          <p:nvPr>
            <p:ph idx="1"/>
          </p:nvPr>
        </p:nvSpPr>
        <p:spPr/>
        <p:txBody>
          <a:bodyPr>
            <a:normAutofit/>
          </a:bodyPr>
          <a:lstStyle/>
          <a:p>
            <a:pPr marL="0" indent="0" algn="ctr">
              <a:buNone/>
            </a:pPr>
            <a:r>
              <a:rPr lang="en-US" sz="5400" dirty="0"/>
              <a:t>If you are having problems at school and need help, who do you feel the most comfortable talking to and why?</a:t>
            </a:r>
          </a:p>
        </p:txBody>
      </p:sp>
    </p:spTree>
    <p:extLst>
      <p:ext uri="{BB962C8B-B14F-4D97-AF65-F5344CB8AC3E}">
        <p14:creationId xmlns:p14="http://schemas.microsoft.com/office/powerpoint/2010/main" val="213830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DISABILITY AWARENESS</a:t>
            </a:r>
            <a:endParaRPr lang="en-US" dirty="0"/>
          </a:p>
        </p:txBody>
      </p:sp>
      <p:sp>
        <p:nvSpPr>
          <p:cNvPr id="3" name="Content Placeholder 2"/>
          <p:cNvSpPr>
            <a:spLocks noGrp="1"/>
          </p:cNvSpPr>
          <p:nvPr>
            <p:ph idx="1"/>
          </p:nvPr>
        </p:nvSpPr>
        <p:spPr/>
        <p:txBody>
          <a:bodyPr/>
          <a:lstStyle/>
          <a:p>
            <a:pPr marL="0" indent="0" algn="ctr">
              <a:buNone/>
            </a:pPr>
            <a:r>
              <a:rPr lang="en-US" dirty="0"/>
              <a:t> </a:t>
            </a:r>
            <a:r>
              <a:rPr lang="en-US" u="sng" dirty="0"/>
              <a:t>Scenario</a:t>
            </a:r>
            <a:r>
              <a:rPr lang="en-US" dirty="0"/>
              <a:t>- </a:t>
            </a:r>
            <a:r>
              <a:rPr lang="en-US" i="1" dirty="0"/>
              <a:t>You have a personal goal to pass all classes this semester.  However, you were absent one day over the maximum absences and learned you will fail your art class for the semester.  </a:t>
            </a:r>
          </a:p>
          <a:p>
            <a:pPr marL="0" indent="0" algn="ctr">
              <a:buNone/>
            </a:pPr>
            <a:r>
              <a:rPr lang="en-US" b="1" dirty="0"/>
              <a:t>How would you deal with this set-back and move on from it?  How could you have prevented it from happening?</a:t>
            </a:r>
          </a:p>
          <a:p>
            <a:pPr marL="0" indent="0">
              <a:buNone/>
            </a:pPr>
            <a:endParaRPr lang="en-US" dirty="0"/>
          </a:p>
        </p:txBody>
      </p:sp>
    </p:spTree>
    <p:extLst>
      <p:ext uri="{BB962C8B-B14F-4D97-AF65-F5344CB8AC3E}">
        <p14:creationId xmlns:p14="http://schemas.microsoft.com/office/powerpoint/2010/main" val="430334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POSTSECONDARY GOALS</a:t>
            </a:r>
          </a:p>
        </p:txBody>
      </p:sp>
      <p:sp>
        <p:nvSpPr>
          <p:cNvPr id="3" name="Content Placeholder 2"/>
          <p:cNvSpPr>
            <a:spLocks noGrp="1"/>
          </p:cNvSpPr>
          <p:nvPr>
            <p:ph idx="1"/>
          </p:nvPr>
        </p:nvSpPr>
        <p:spPr/>
        <p:txBody>
          <a:bodyPr>
            <a:noAutofit/>
          </a:bodyPr>
          <a:lstStyle/>
          <a:p>
            <a:pPr marL="0" indent="0" algn="ctr">
              <a:buNone/>
            </a:pPr>
            <a:r>
              <a:rPr lang="en-US" sz="8000" dirty="0"/>
              <a:t> </a:t>
            </a:r>
            <a:r>
              <a:rPr lang="en-US" sz="7200" dirty="0"/>
              <a:t>Where</a:t>
            </a:r>
            <a:r>
              <a:rPr lang="en-US" sz="8000" dirty="0"/>
              <a:t> do you see yourself 5, 10, and 25 years from now?  </a:t>
            </a:r>
          </a:p>
        </p:txBody>
      </p:sp>
    </p:spTree>
    <p:extLst>
      <p:ext uri="{BB962C8B-B14F-4D97-AF65-F5344CB8AC3E}">
        <p14:creationId xmlns:p14="http://schemas.microsoft.com/office/powerpoint/2010/main" val="3926907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POSTSECONDARY GOALS</a:t>
            </a:r>
          </a:p>
        </p:txBody>
      </p:sp>
      <p:sp>
        <p:nvSpPr>
          <p:cNvPr id="3" name="Content Placeholder 2"/>
          <p:cNvSpPr>
            <a:spLocks noGrp="1"/>
          </p:cNvSpPr>
          <p:nvPr>
            <p:ph idx="1"/>
          </p:nvPr>
        </p:nvSpPr>
        <p:spPr/>
        <p:txBody>
          <a:bodyPr>
            <a:normAutofit fontScale="92500"/>
          </a:bodyPr>
          <a:lstStyle/>
          <a:p>
            <a:pPr marL="0" indent="0" algn="ctr">
              <a:buNone/>
            </a:pPr>
            <a:r>
              <a:rPr lang="en-US" b="1" dirty="0"/>
              <a:t>What are my GOALS for life after high school?</a:t>
            </a:r>
            <a:endParaRPr lang="en-US" dirty="0"/>
          </a:p>
          <a:p>
            <a:r>
              <a:rPr lang="en-US" dirty="0"/>
              <a:t> </a:t>
            </a:r>
            <a:r>
              <a:rPr lang="en-US" u="sng" dirty="0"/>
              <a:t>Where do you want to live? </a:t>
            </a:r>
            <a:r>
              <a:rPr lang="en-US" dirty="0"/>
              <a:t>Do you want to live in an apartment, in the dorms, or in a house?  Do you want to live alone or with roommates? </a:t>
            </a:r>
          </a:p>
          <a:p>
            <a:r>
              <a:rPr lang="en-US" u="sng" dirty="0"/>
              <a:t>Do you want to further your education?  </a:t>
            </a:r>
            <a:r>
              <a:rPr lang="en-US" dirty="0"/>
              <a:t>Do you want to get on the job training (apprenticeship), go to a vo-tech, go to a jr. college, or go to a four year university?</a:t>
            </a:r>
          </a:p>
          <a:p>
            <a:r>
              <a:rPr lang="en-US" u="sng" dirty="0"/>
              <a:t>Where do you want to work after high school? </a:t>
            </a:r>
          </a:p>
          <a:p>
            <a:endParaRPr lang="en-US" dirty="0"/>
          </a:p>
        </p:txBody>
      </p:sp>
    </p:spTree>
    <p:extLst>
      <p:ext uri="{BB962C8B-B14F-4D97-AF65-F5344CB8AC3E}">
        <p14:creationId xmlns:p14="http://schemas.microsoft.com/office/powerpoint/2010/main" val="10979016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POSTSECONDARY GOAL</a:t>
            </a:r>
          </a:p>
        </p:txBody>
      </p:sp>
      <p:sp>
        <p:nvSpPr>
          <p:cNvPr id="3" name="Content Placeholder 2"/>
          <p:cNvSpPr>
            <a:spLocks noGrp="1"/>
          </p:cNvSpPr>
          <p:nvPr>
            <p:ph idx="1"/>
          </p:nvPr>
        </p:nvSpPr>
        <p:spPr/>
        <p:txBody>
          <a:bodyPr>
            <a:normAutofit fontScale="85000" lnSpcReduction="10000"/>
          </a:bodyPr>
          <a:lstStyle/>
          <a:p>
            <a:pPr marL="0" indent="0">
              <a:buNone/>
            </a:pPr>
            <a:r>
              <a:rPr lang="en-US" sz="3900" b="1" dirty="0"/>
              <a:t>If you were financially independent, what kind of work would you gladly do for free?</a:t>
            </a:r>
            <a:br>
              <a:rPr lang="en-US" dirty="0"/>
            </a:br>
            <a:r>
              <a:rPr lang="en-US" dirty="0"/>
              <a:t>-What are three aspects of this work that you really like?</a:t>
            </a:r>
            <a:br>
              <a:rPr lang="en-US" dirty="0"/>
            </a:br>
            <a:r>
              <a:rPr lang="en-US" dirty="0"/>
              <a:t>-How do you feel when you do this type of work?</a:t>
            </a:r>
            <a:br>
              <a:rPr lang="en-US" dirty="0"/>
            </a:br>
            <a:r>
              <a:rPr lang="en-US" dirty="0"/>
              <a:t>-What single action could you take to head towards this type of work?</a:t>
            </a:r>
            <a:br>
              <a:rPr lang="en-US" dirty="0"/>
            </a:br>
            <a:r>
              <a:rPr lang="en-US" dirty="0"/>
              <a:t>-How do you feel when you imagine yourself taking that action?</a:t>
            </a:r>
            <a:br>
              <a:rPr lang="en-US" dirty="0"/>
            </a:br>
            <a:r>
              <a:rPr lang="en-US" dirty="0"/>
              <a:t>-If good, will you take that action?</a:t>
            </a:r>
            <a:br>
              <a:rPr lang="en-US" dirty="0"/>
            </a:br>
            <a:r>
              <a:rPr lang="en-US" dirty="0"/>
              <a:t>-If bad, what are you most afraid will happen if you did</a:t>
            </a:r>
          </a:p>
        </p:txBody>
      </p:sp>
    </p:spTree>
    <p:extLst>
      <p:ext uri="{BB962C8B-B14F-4D97-AF65-F5344CB8AC3E}">
        <p14:creationId xmlns:p14="http://schemas.microsoft.com/office/powerpoint/2010/main" val="1587390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POSTSECONDARY GOALS</a:t>
            </a:r>
            <a:endParaRPr lang="en-US" dirty="0"/>
          </a:p>
        </p:txBody>
      </p:sp>
      <p:sp>
        <p:nvSpPr>
          <p:cNvPr id="3" name="Content Placeholder 2"/>
          <p:cNvSpPr>
            <a:spLocks noGrp="1"/>
          </p:cNvSpPr>
          <p:nvPr>
            <p:ph idx="1"/>
          </p:nvPr>
        </p:nvSpPr>
        <p:spPr/>
        <p:txBody>
          <a:bodyPr>
            <a:normAutofit/>
          </a:bodyPr>
          <a:lstStyle/>
          <a:p>
            <a:pPr marL="0" indent="0" algn="ctr">
              <a:buNone/>
            </a:pPr>
            <a:r>
              <a:rPr lang="en-US" sz="4800" dirty="0"/>
              <a:t>In your opinion, do people with training after high school make more money?  Explain why you think this.</a:t>
            </a:r>
          </a:p>
          <a:p>
            <a:pPr marL="0" indent="0">
              <a:buNone/>
            </a:pPr>
            <a:endParaRPr lang="en-US" dirty="0"/>
          </a:p>
          <a:p>
            <a:pPr marL="0" indent="0">
              <a:buNone/>
            </a:pPr>
            <a:r>
              <a:rPr lang="en-US" dirty="0">
                <a:hlinkClick r:id="rId2"/>
              </a:rPr>
              <a:t>http://www.bls.gov/emp/ep_chart_001.htm</a:t>
            </a:r>
            <a:endParaRPr lang="en-US" dirty="0"/>
          </a:p>
          <a:p>
            <a:pPr marL="0" indent="0">
              <a:buNone/>
            </a:pPr>
            <a:endParaRPr lang="en-US" dirty="0"/>
          </a:p>
        </p:txBody>
      </p:sp>
    </p:spTree>
    <p:extLst>
      <p:ext uri="{BB962C8B-B14F-4D97-AF65-F5344CB8AC3E}">
        <p14:creationId xmlns:p14="http://schemas.microsoft.com/office/powerpoint/2010/main" val="7208683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POSTSECONDARY GOALS</a:t>
            </a:r>
          </a:p>
        </p:txBody>
      </p:sp>
      <p:sp>
        <p:nvSpPr>
          <p:cNvPr id="3" name="Content Placeholder 2"/>
          <p:cNvSpPr>
            <a:spLocks noGrp="1"/>
          </p:cNvSpPr>
          <p:nvPr>
            <p:ph idx="1"/>
          </p:nvPr>
        </p:nvSpPr>
        <p:spPr/>
        <p:txBody>
          <a:bodyPr>
            <a:normAutofit fontScale="92500" lnSpcReduction="20000"/>
          </a:bodyPr>
          <a:lstStyle/>
          <a:p>
            <a:pPr marL="457200" lvl="1" indent="0" algn="ctr">
              <a:buNone/>
            </a:pPr>
            <a:r>
              <a:rPr lang="en-US" sz="4400" dirty="0"/>
              <a:t>What is one goal you would like to accomplish that involves your education or training after you graduate?</a:t>
            </a:r>
          </a:p>
          <a:p>
            <a:pPr marL="457200" lvl="1" indent="0" algn="ctr">
              <a:buNone/>
            </a:pPr>
            <a:endParaRPr lang="en-US" sz="3600" dirty="0"/>
          </a:p>
          <a:p>
            <a:pPr marL="457200" lvl="1" indent="0" algn="ctr">
              <a:buNone/>
            </a:pPr>
            <a:r>
              <a:rPr lang="en-US" sz="3600" dirty="0"/>
              <a:t>What are three steps you can focus on this year for reaching your educational and/or training goal?</a:t>
            </a:r>
          </a:p>
          <a:p>
            <a:pPr marL="0" indent="0">
              <a:buNone/>
            </a:pPr>
            <a:r>
              <a:rPr lang="en-US" sz="3600" dirty="0"/>
              <a:t> </a:t>
            </a:r>
          </a:p>
          <a:p>
            <a:endParaRPr lang="en-US" dirty="0"/>
          </a:p>
        </p:txBody>
      </p:sp>
    </p:spTree>
    <p:extLst>
      <p:ext uri="{BB962C8B-B14F-4D97-AF65-F5344CB8AC3E}">
        <p14:creationId xmlns:p14="http://schemas.microsoft.com/office/powerpoint/2010/main" val="34935815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POSTSECONDARY GOAL </a:t>
            </a:r>
          </a:p>
        </p:txBody>
      </p:sp>
      <p:sp>
        <p:nvSpPr>
          <p:cNvPr id="3" name="Content Placeholder 2"/>
          <p:cNvSpPr>
            <a:spLocks noGrp="1"/>
          </p:cNvSpPr>
          <p:nvPr>
            <p:ph idx="1"/>
          </p:nvPr>
        </p:nvSpPr>
        <p:spPr/>
        <p:txBody>
          <a:bodyPr>
            <a:normAutofit/>
          </a:bodyPr>
          <a:lstStyle/>
          <a:p>
            <a:pPr marL="457200" lvl="1" indent="0" algn="ctr">
              <a:buNone/>
            </a:pPr>
            <a:r>
              <a:rPr lang="en-US" sz="4400" dirty="0"/>
              <a:t>What is one goal you would like to accomplish that involves your career after you graduate?</a:t>
            </a:r>
          </a:p>
          <a:p>
            <a:pPr marL="457200" lvl="1" indent="0" algn="ctr">
              <a:buNone/>
            </a:pPr>
            <a:endParaRPr lang="en-US" sz="3600" dirty="0"/>
          </a:p>
          <a:p>
            <a:pPr marL="457200" lvl="1" indent="0" algn="ctr">
              <a:buNone/>
            </a:pPr>
            <a:r>
              <a:rPr lang="en-US" sz="3600" dirty="0"/>
              <a:t>What are three steps you can focus on this year for reaching your career goal?</a:t>
            </a:r>
          </a:p>
          <a:p>
            <a:endParaRPr lang="en-US" dirty="0"/>
          </a:p>
        </p:txBody>
      </p:sp>
    </p:spTree>
    <p:extLst>
      <p:ext uri="{BB962C8B-B14F-4D97-AF65-F5344CB8AC3E}">
        <p14:creationId xmlns:p14="http://schemas.microsoft.com/office/powerpoint/2010/main" val="4239667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p>
        </p:txBody>
      </p:sp>
      <p:sp>
        <p:nvSpPr>
          <p:cNvPr id="3" name="Content Placeholder 2"/>
          <p:cNvSpPr>
            <a:spLocks noGrp="1"/>
          </p:cNvSpPr>
          <p:nvPr>
            <p:ph idx="1"/>
          </p:nvPr>
        </p:nvSpPr>
        <p:spPr/>
        <p:txBody>
          <a:bodyPr>
            <a:normAutofit fontScale="92500"/>
          </a:bodyPr>
          <a:lstStyle/>
          <a:p>
            <a:pPr marL="0" indent="0" algn="ctr">
              <a:buNone/>
            </a:pPr>
            <a:r>
              <a:rPr lang="en-US" sz="6600" b="1" dirty="0"/>
              <a:t>Use a dictionary and/or the internet to determine the meaning of self-awareness.  </a:t>
            </a:r>
            <a:endParaRPr lang="en-US" sz="6600" dirty="0"/>
          </a:p>
          <a:p>
            <a:endParaRPr lang="en-US" dirty="0"/>
          </a:p>
        </p:txBody>
      </p:sp>
    </p:spTree>
    <p:extLst>
      <p:ext uri="{BB962C8B-B14F-4D97-AF65-F5344CB8AC3E}">
        <p14:creationId xmlns:p14="http://schemas.microsoft.com/office/powerpoint/2010/main" val="2279264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POSTSECONDARY GOALS</a:t>
            </a:r>
          </a:p>
        </p:txBody>
      </p:sp>
      <p:sp>
        <p:nvSpPr>
          <p:cNvPr id="3" name="Content Placeholder 2"/>
          <p:cNvSpPr>
            <a:spLocks noGrp="1"/>
          </p:cNvSpPr>
          <p:nvPr>
            <p:ph idx="1"/>
          </p:nvPr>
        </p:nvSpPr>
        <p:spPr/>
        <p:txBody>
          <a:bodyPr>
            <a:normAutofit fontScale="92500" lnSpcReduction="10000"/>
          </a:bodyPr>
          <a:lstStyle/>
          <a:p>
            <a:pPr marL="457200" lvl="1" indent="0" algn="ctr">
              <a:buNone/>
            </a:pPr>
            <a:r>
              <a:rPr lang="en-US" sz="4400" dirty="0"/>
              <a:t>What is one goal you would like to accomplish that involves your independent living conditions after you graduate?</a:t>
            </a:r>
          </a:p>
          <a:p>
            <a:pPr marL="457200" lvl="1" indent="0" algn="ctr">
              <a:buNone/>
            </a:pPr>
            <a:endParaRPr lang="en-US" sz="3600" dirty="0"/>
          </a:p>
          <a:p>
            <a:pPr marL="457200" lvl="1" indent="0" algn="ctr">
              <a:buNone/>
            </a:pPr>
            <a:r>
              <a:rPr lang="en-US" sz="3600" dirty="0"/>
              <a:t>What are three steps you can focus on this year for reaching your independent living goal?</a:t>
            </a:r>
          </a:p>
          <a:p>
            <a:endParaRPr lang="en-US" dirty="0"/>
          </a:p>
        </p:txBody>
      </p:sp>
    </p:spTree>
    <p:extLst>
      <p:ext uri="{BB962C8B-B14F-4D97-AF65-F5344CB8AC3E}">
        <p14:creationId xmlns:p14="http://schemas.microsoft.com/office/powerpoint/2010/main" val="701496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SELF-DIRECTED IEP</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-In your own words describe an IEP and how it affects you.</a:t>
            </a:r>
          </a:p>
          <a:p>
            <a:pPr marL="0" indent="0">
              <a:buNone/>
            </a:pPr>
            <a:endParaRPr lang="en-US" dirty="0"/>
          </a:p>
          <a:p>
            <a:pPr marL="0" indent="0">
              <a:buNone/>
            </a:pPr>
            <a:r>
              <a:rPr lang="en-US" dirty="0"/>
              <a:t>-What is the most important part of an IEP?</a:t>
            </a:r>
          </a:p>
          <a:p>
            <a:pPr marL="0" indent="0">
              <a:buNone/>
            </a:pPr>
            <a:endParaRPr lang="en-US" dirty="0"/>
          </a:p>
          <a:p>
            <a:pPr marL="0" indent="0">
              <a:buNone/>
            </a:pPr>
            <a:r>
              <a:rPr lang="en-US" dirty="0"/>
              <a:t>-Does your IEP reflect who you are and does it have plans to help you reach your goals for the future?</a:t>
            </a:r>
          </a:p>
          <a:p>
            <a:pPr marL="0" indent="0">
              <a:buNone/>
            </a:pPr>
            <a:endParaRPr lang="en-US" dirty="0"/>
          </a:p>
          <a:p>
            <a:pPr marL="0" indent="0">
              <a:buNone/>
            </a:pPr>
            <a:r>
              <a:rPr lang="en-US" dirty="0"/>
              <a:t>-Who is your IEP teacher/case manger?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685906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SELF-DIRECTED IEP</a:t>
            </a:r>
            <a:endParaRPr lang="en-US" dirty="0"/>
          </a:p>
        </p:txBody>
      </p:sp>
      <p:sp>
        <p:nvSpPr>
          <p:cNvPr id="3" name="Content Placeholder 2"/>
          <p:cNvSpPr>
            <a:spLocks noGrp="1"/>
          </p:cNvSpPr>
          <p:nvPr>
            <p:ph idx="1"/>
          </p:nvPr>
        </p:nvSpPr>
        <p:spPr/>
        <p:txBody>
          <a:bodyPr>
            <a:normAutofit/>
          </a:bodyPr>
          <a:lstStyle/>
          <a:p>
            <a:pPr marL="0" indent="0" algn="ctr">
              <a:buNone/>
            </a:pPr>
            <a:r>
              <a:rPr lang="en-US" sz="6000" dirty="0"/>
              <a:t>If you could invite anyone you wanted to your IEP, who would it be and why?</a:t>
            </a:r>
          </a:p>
        </p:txBody>
      </p:sp>
    </p:spTree>
    <p:extLst>
      <p:ext uri="{BB962C8B-B14F-4D97-AF65-F5344CB8AC3E}">
        <p14:creationId xmlns:p14="http://schemas.microsoft.com/office/powerpoint/2010/main" val="18387223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Self-Directed IEP</a:t>
            </a:r>
          </a:p>
        </p:txBody>
      </p:sp>
      <p:sp>
        <p:nvSpPr>
          <p:cNvPr id="3" name="Content Placeholder 2"/>
          <p:cNvSpPr>
            <a:spLocks noGrp="1"/>
          </p:cNvSpPr>
          <p:nvPr>
            <p:ph idx="1"/>
          </p:nvPr>
        </p:nvSpPr>
        <p:spPr/>
        <p:txBody>
          <a:bodyPr>
            <a:normAutofit fontScale="92500"/>
          </a:bodyPr>
          <a:lstStyle/>
          <a:p>
            <a:pPr marL="0" indent="0">
              <a:buNone/>
            </a:pPr>
            <a:r>
              <a:rPr lang="en-US" sz="4400" dirty="0"/>
              <a:t>What is the main thing you would like your IEP to address in your education and why?</a:t>
            </a:r>
          </a:p>
          <a:p>
            <a:pPr marL="0" indent="0">
              <a:buNone/>
            </a:pPr>
            <a:r>
              <a:rPr lang="en-US" dirty="0"/>
              <a:t>Examples:  I would like my IEP to address my reading disability because it is the hardest thing for me do in school.  Another one, I would like my IEP to address how I am going to get to college because I worry if I will be able to meet the requirements.</a:t>
            </a:r>
          </a:p>
        </p:txBody>
      </p:sp>
    </p:spTree>
    <p:extLst>
      <p:ext uri="{BB962C8B-B14F-4D97-AF65-F5344CB8AC3E}">
        <p14:creationId xmlns:p14="http://schemas.microsoft.com/office/powerpoint/2010/main" val="1445999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dirty="0">
                <a:solidFill>
                  <a:srgbClr val="FF0000"/>
                </a:solidFill>
              </a:rPr>
              <a:t>SELF-DIRECTED IEP-Present Levels</a:t>
            </a:r>
          </a:p>
        </p:txBody>
      </p:sp>
      <p:sp>
        <p:nvSpPr>
          <p:cNvPr id="3" name="Content Placeholder 2"/>
          <p:cNvSpPr>
            <a:spLocks noGrp="1"/>
          </p:cNvSpPr>
          <p:nvPr>
            <p:ph idx="1"/>
          </p:nvPr>
        </p:nvSpPr>
        <p:spPr/>
        <p:txBody>
          <a:bodyPr>
            <a:normAutofit fontScale="92500"/>
          </a:bodyPr>
          <a:lstStyle/>
          <a:p>
            <a:pPr marL="0" indent="0">
              <a:buNone/>
            </a:pPr>
            <a:r>
              <a:rPr lang="en-US" sz="4300" dirty="0"/>
              <a:t>Write one paragraph the describes you and your current levels at school. </a:t>
            </a:r>
          </a:p>
          <a:p>
            <a:pPr marL="0" indent="0">
              <a:buNone/>
            </a:pPr>
            <a:r>
              <a:rPr lang="en-US" dirty="0"/>
              <a:t>Example:  My name is John and I am currently a junior at FHS.  I enjoy my math class but I have a hard time in my English class.  I currently attend lab classes for English and Reading.  Having information read aloud to me is a huge help.  I get along well with my peers….</a:t>
            </a:r>
          </a:p>
        </p:txBody>
      </p:sp>
    </p:spTree>
    <p:extLst>
      <p:ext uri="{BB962C8B-B14F-4D97-AF65-F5344CB8AC3E}">
        <p14:creationId xmlns:p14="http://schemas.microsoft.com/office/powerpoint/2010/main" val="3229075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SELF-DIRECTED IEP-Strengths</a:t>
            </a:r>
          </a:p>
        </p:txBody>
      </p:sp>
      <p:sp>
        <p:nvSpPr>
          <p:cNvPr id="3" name="Content Placeholder 2"/>
          <p:cNvSpPr>
            <a:spLocks noGrp="1"/>
          </p:cNvSpPr>
          <p:nvPr>
            <p:ph idx="1"/>
          </p:nvPr>
        </p:nvSpPr>
        <p:spPr/>
        <p:txBody>
          <a:bodyPr>
            <a:normAutofit/>
          </a:bodyPr>
          <a:lstStyle/>
          <a:p>
            <a:r>
              <a:rPr lang="en-US" sz="4000" dirty="0"/>
              <a:t>What are three strengths that should be listed on your IEP?</a:t>
            </a:r>
          </a:p>
          <a:p>
            <a:pPr marL="0" indent="0" algn="ctr">
              <a:buNone/>
            </a:pPr>
            <a:endParaRPr lang="en-US" sz="4000" dirty="0"/>
          </a:p>
          <a:p>
            <a:r>
              <a:rPr lang="en-US" sz="4000" dirty="0"/>
              <a:t>What additional supports in education do you think your IEP team should focus on?</a:t>
            </a:r>
          </a:p>
        </p:txBody>
      </p:sp>
    </p:spTree>
    <p:extLst>
      <p:ext uri="{BB962C8B-B14F-4D97-AF65-F5344CB8AC3E}">
        <p14:creationId xmlns:p14="http://schemas.microsoft.com/office/powerpoint/2010/main" val="19525308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IEP-Anticipated Effects</a:t>
            </a:r>
          </a:p>
        </p:txBody>
      </p:sp>
      <p:sp>
        <p:nvSpPr>
          <p:cNvPr id="3" name="Content Placeholder 2"/>
          <p:cNvSpPr>
            <a:spLocks noGrp="1"/>
          </p:cNvSpPr>
          <p:nvPr>
            <p:ph idx="1"/>
          </p:nvPr>
        </p:nvSpPr>
        <p:spPr>
          <a:xfrm>
            <a:off x="457200" y="2133600"/>
            <a:ext cx="8229600" cy="3992563"/>
          </a:xfrm>
        </p:spPr>
        <p:txBody>
          <a:bodyPr>
            <a:normAutofit/>
          </a:bodyPr>
          <a:lstStyle/>
          <a:p>
            <a:pPr marL="0" indent="0" algn="ctr">
              <a:buNone/>
            </a:pPr>
            <a:r>
              <a:rPr lang="en-US" sz="6000" dirty="0"/>
              <a:t>How does your disability affect you in your general education classes.</a:t>
            </a:r>
          </a:p>
        </p:txBody>
      </p:sp>
    </p:spTree>
    <p:extLst>
      <p:ext uri="{BB962C8B-B14F-4D97-AF65-F5344CB8AC3E}">
        <p14:creationId xmlns:p14="http://schemas.microsoft.com/office/powerpoint/2010/main" val="42795526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IEP-Educational Needs</a:t>
            </a:r>
          </a:p>
        </p:txBody>
      </p:sp>
      <p:sp>
        <p:nvSpPr>
          <p:cNvPr id="3" name="Content Placeholder 2"/>
          <p:cNvSpPr>
            <a:spLocks noGrp="1"/>
          </p:cNvSpPr>
          <p:nvPr>
            <p:ph idx="1"/>
          </p:nvPr>
        </p:nvSpPr>
        <p:spPr/>
        <p:txBody>
          <a:bodyPr>
            <a:normAutofit/>
          </a:bodyPr>
          <a:lstStyle/>
          <a:p>
            <a:pPr marL="0" indent="0" algn="ctr">
              <a:buNone/>
            </a:pPr>
            <a:r>
              <a:rPr lang="en-US" sz="6000" dirty="0"/>
              <a:t>What things are harder for you at school or skills that you need to work on developing.</a:t>
            </a:r>
          </a:p>
        </p:txBody>
      </p:sp>
    </p:spTree>
    <p:extLst>
      <p:ext uri="{BB962C8B-B14F-4D97-AF65-F5344CB8AC3E}">
        <p14:creationId xmlns:p14="http://schemas.microsoft.com/office/powerpoint/2010/main" val="37205640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IEP-Amount of Time</a:t>
            </a:r>
          </a:p>
        </p:txBody>
      </p:sp>
      <p:sp>
        <p:nvSpPr>
          <p:cNvPr id="3" name="Content Placeholder 2"/>
          <p:cNvSpPr>
            <a:spLocks noGrp="1"/>
          </p:cNvSpPr>
          <p:nvPr>
            <p:ph idx="1"/>
          </p:nvPr>
        </p:nvSpPr>
        <p:spPr>
          <a:xfrm>
            <a:off x="457200" y="1417638"/>
            <a:ext cx="8229600" cy="5211762"/>
          </a:xfrm>
        </p:spPr>
        <p:txBody>
          <a:bodyPr>
            <a:noAutofit/>
          </a:bodyPr>
          <a:lstStyle/>
          <a:p>
            <a:pPr marL="0" indent="0" algn="just">
              <a:buNone/>
            </a:pPr>
            <a:r>
              <a:rPr lang="en-US" sz="3000" dirty="0"/>
              <a:t>-How many hours are you in general education classes?</a:t>
            </a:r>
          </a:p>
          <a:p>
            <a:pPr marL="0" indent="0" algn="just">
              <a:buNone/>
            </a:pPr>
            <a:endParaRPr lang="en-US" sz="3000" dirty="0"/>
          </a:p>
          <a:p>
            <a:pPr marL="0" indent="0">
              <a:buNone/>
            </a:pPr>
            <a:r>
              <a:rPr lang="en-US" sz="3000" dirty="0"/>
              <a:t>-If you are not in general education classes all day, why do you need a different environment?</a:t>
            </a:r>
          </a:p>
          <a:p>
            <a:pPr marL="0" indent="0">
              <a:buNone/>
            </a:pPr>
            <a:endParaRPr lang="en-US" sz="3000" dirty="0"/>
          </a:p>
          <a:p>
            <a:pPr marL="0" indent="0">
              <a:buNone/>
            </a:pPr>
            <a:r>
              <a:rPr lang="en-US" sz="3000" dirty="0"/>
              <a:t>-Would you like attend more general education classes?</a:t>
            </a:r>
          </a:p>
          <a:p>
            <a:pPr marL="0" indent="0">
              <a:buNone/>
            </a:pPr>
            <a:endParaRPr lang="en-US" sz="3000" dirty="0"/>
          </a:p>
          <a:p>
            <a:pPr marL="0" indent="0">
              <a:buNone/>
            </a:pPr>
            <a:r>
              <a:rPr lang="en-US" sz="3000" dirty="0"/>
              <a:t>-What can you do to reach that goal?</a:t>
            </a:r>
          </a:p>
        </p:txBody>
      </p:sp>
    </p:spTree>
    <p:extLst>
      <p:ext uri="{BB962C8B-B14F-4D97-AF65-F5344CB8AC3E}">
        <p14:creationId xmlns:p14="http://schemas.microsoft.com/office/powerpoint/2010/main" val="34494060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t>
            </a:r>
            <a:br>
              <a:rPr lang="en-US" dirty="0">
                <a:solidFill>
                  <a:srgbClr val="FF0000"/>
                </a:solidFill>
              </a:rPr>
            </a:br>
            <a:r>
              <a:rPr lang="en-US" dirty="0">
                <a:solidFill>
                  <a:srgbClr val="FF0000"/>
                </a:solidFill>
              </a:rPr>
              <a:t>Program Modifications</a:t>
            </a:r>
          </a:p>
        </p:txBody>
      </p:sp>
      <p:sp>
        <p:nvSpPr>
          <p:cNvPr id="3" name="Content Placeholder 2"/>
          <p:cNvSpPr>
            <a:spLocks noGrp="1"/>
          </p:cNvSpPr>
          <p:nvPr>
            <p:ph idx="1"/>
          </p:nvPr>
        </p:nvSpPr>
        <p:spPr>
          <a:xfrm>
            <a:off x="457200" y="1752600"/>
            <a:ext cx="8229600" cy="4373563"/>
          </a:xfrm>
        </p:spPr>
        <p:txBody>
          <a:bodyPr>
            <a:normAutofit/>
          </a:bodyPr>
          <a:lstStyle/>
          <a:p>
            <a:pPr marL="0" indent="0" algn="ctr">
              <a:buNone/>
            </a:pPr>
            <a:r>
              <a:rPr lang="en-US" sz="5400" dirty="0"/>
              <a:t>List what modifications and/or accommodations  you need in school and how they help you succeed.</a:t>
            </a:r>
          </a:p>
        </p:txBody>
      </p:sp>
    </p:spTree>
    <p:extLst>
      <p:ext uri="{BB962C8B-B14F-4D97-AF65-F5344CB8AC3E}">
        <p14:creationId xmlns:p14="http://schemas.microsoft.com/office/powerpoint/2010/main" val="176160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p>
        </p:txBody>
      </p:sp>
      <p:sp>
        <p:nvSpPr>
          <p:cNvPr id="3" name="Content Placeholder 2"/>
          <p:cNvSpPr>
            <a:spLocks noGrp="1"/>
          </p:cNvSpPr>
          <p:nvPr>
            <p:ph idx="1"/>
          </p:nvPr>
        </p:nvSpPr>
        <p:spPr>
          <a:xfrm>
            <a:off x="457200" y="1905000"/>
            <a:ext cx="8229600" cy="4221163"/>
          </a:xfrm>
        </p:spPr>
        <p:txBody>
          <a:bodyPr>
            <a:normAutofit/>
          </a:bodyPr>
          <a:lstStyle/>
          <a:p>
            <a:pPr marL="0" indent="0" algn="ctr">
              <a:buNone/>
            </a:pPr>
            <a:r>
              <a:rPr lang="en-US" sz="6600" b="1" dirty="0"/>
              <a:t>List 10 words or phrases that others may say about you.</a:t>
            </a:r>
            <a:endParaRPr lang="en-US" sz="6600" dirty="0"/>
          </a:p>
          <a:p>
            <a:endParaRPr lang="en-US" dirty="0"/>
          </a:p>
        </p:txBody>
      </p:sp>
    </p:spTree>
    <p:extLst>
      <p:ext uri="{BB962C8B-B14F-4D97-AF65-F5344CB8AC3E}">
        <p14:creationId xmlns:p14="http://schemas.microsoft.com/office/powerpoint/2010/main" val="33215652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t>
            </a:r>
            <a:br>
              <a:rPr lang="en-US" dirty="0">
                <a:solidFill>
                  <a:srgbClr val="FF0000"/>
                </a:solidFill>
              </a:rPr>
            </a:br>
            <a:r>
              <a:rPr lang="en-US" dirty="0">
                <a:solidFill>
                  <a:srgbClr val="FF0000"/>
                </a:solidFill>
              </a:rPr>
              <a:t>Goals and Objectives</a:t>
            </a:r>
            <a:endParaRPr lang="en-US" dirty="0"/>
          </a:p>
        </p:txBody>
      </p:sp>
      <p:sp>
        <p:nvSpPr>
          <p:cNvPr id="3" name="Content Placeholder 2"/>
          <p:cNvSpPr>
            <a:spLocks noGrp="1"/>
          </p:cNvSpPr>
          <p:nvPr>
            <p:ph idx="1"/>
          </p:nvPr>
        </p:nvSpPr>
        <p:spPr/>
        <p:txBody>
          <a:bodyPr>
            <a:normAutofit/>
          </a:bodyPr>
          <a:lstStyle/>
          <a:p>
            <a:pPr marL="0" indent="0" algn="ctr">
              <a:buNone/>
            </a:pPr>
            <a:r>
              <a:rPr lang="en-US" sz="6600" dirty="0"/>
              <a:t>What specific skills would you like to learn over the next year?</a:t>
            </a:r>
          </a:p>
          <a:p>
            <a:pPr marL="0" indent="0" algn="ctr">
              <a:buNone/>
            </a:pPr>
            <a:r>
              <a:rPr lang="en-US" dirty="0"/>
              <a:t> (can include academic or behavior)</a:t>
            </a:r>
          </a:p>
        </p:txBody>
      </p:sp>
    </p:spTree>
    <p:extLst>
      <p:ext uri="{BB962C8B-B14F-4D97-AF65-F5344CB8AC3E}">
        <p14:creationId xmlns:p14="http://schemas.microsoft.com/office/powerpoint/2010/main" val="14866576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t>
            </a:r>
            <a:br>
              <a:rPr lang="en-US" dirty="0">
                <a:solidFill>
                  <a:srgbClr val="FF0000"/>
                </a:solidFill>
              </a:rPr>
            </a:br>
            <a:r>
              <a:rPr lang="en-US" dirty="0">
                <a:solidFill>
                  <a:srgbClr val="FF0000"/>
                </a:solidFill>
              </a:rPr>
              <a:t>Postsecondary Goals</a:t>
            </a:r>
            <a:endParaRPr lang="en-US" dirty="0"/>
          </a:p>
        </p:txBody>
      </p:sp>
      <p:sp>
        <p:nvSpPr>
          <p:cNvPr id="3" name="Content Placeholder 2"/>
          <p:cNvSpPr>
            <a:spLocks noGrp="1"/>
          </p:cNvSpPr>
          <p:nvPr>
            <p:ph idx="1"/>
          </p:nvPr>
        </p:nvSpPr>
        <p:spPr/>
        <p:txBody>
          <a:bodyPr/>
          <a:lstStyle/>
          <a:p>
            <a:pPr marL="0" indent="0">
              <a:buNone/>
            </a:pPr>
            <a:r>
              <a:rPr lang="en-US" sz="4800" b="1" dirty="0"/>
              <a:t>What are your goals after high school in the following areas?</a:t>
            </a:r>
          </a:p>
          <a:p>
            <a:pPr marL="0" indent="0">
              <a:buNone/>
            </a:pPr>
            <a:r>
              <a:rPr lang="en-US" sz="5400" dirty="0"/>
              <a:t>   - </a:t>
            </a:r>
            <a:r>
              <a:rPr lang="en-US" sz="4800" dirty="0"/>
              <a:t>Independent Living</a:t>
            </a:r>
          </a:p>
          <a:p>
            <a:pPr marL="0" indent="0">
              <a:buNone/>
            </a:pPr>
            <a:r>
              <a:rPr lang="en-US" sz="4800" dirty="0"/>
              <a:t>   - Educational/Training</a:t>
            </a:r>
          </a:p>
          <a:p>
            <a:pPr marL="0" indent="0">
              <a:buNone/>
            </a:pPr>
            <a:r>
              <a:rPr lang="en-US" sz="4800" dirty="0"/>
              <a:t>   - Employment</a:t>
            </a:r>
          </a:p>
        </p:txBody>
      </p:sp>
    </p:spTree>
    <p:extLst>
      <p:ext uri="{BB962C8B-B14F-4D97-AF65-F5344CB8AC3E}">
        <p14:creationId xmlns:p14="http://schemas.microsoft.com/office/powerpoint/2010/main" val="32717285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SELF-DIRECTED IEP-Course of Study</a:t>
            </a:r>
            <a:endParaRPr lang="en-US" dirty="0"/>
          </a:p>
        </p:txBody>
      </p:sp>
      <p:sp>
        <p:nvSpPr>
          <p:cNvPr id="3" name="Content Placeholder 2"/>
          <p:cNvSpPr>
            <a:spLocks noGrp="1"/>
          </p:cNvSpPr>
          <p:nvPr>
            <p:ph idx="1"/>
          </p:nvPr>
        </p:nvSpPr>
        <p:spPr>
          <a:xfrm>
            <a:off x="457200" y="2209801"/>
            <a:ext cx="8229600" cy="3581400"/>
          </a:xfrm>
        </p:spPr>
        <p:txBody>
          <a:bodyPr>
            <a:normAutofit/>
          </a:bodyPr>
          <a:lstStyle/>
          <a:p>
            <a:pPr marL="0" indent="0" algn="ctr">
              <a:buNone/>
            </a:pPr>
            <a:r>
              <a:rPr lang="en-US" sz="4800" dirty="0"/>
              <a:t>What are the specific classes you need to take for graduation, also include electives that will benefit you in the future.</a:t>
            </a:r>
          </a:p>
        </p:txBody>
      </p:sp>
    </p:spTree>
    <p:extLst>
      <p:ext uri="{BB962C8B-B14F-4D97-AF65-F5344CB8AC3E}">
        <p14:creationId xmlns:p14="http://schemas.microsoft.com/office/powerpoint/2010/main" val="9732845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SELF-DIRECTED IEP-Services</a:t>
            </a:r>
            <a:endParaRPr lang="en-US" dirty="0"/>
          </a:p>
        </p:txBody>
      </p:sp>
      <p:sp>
        <p:nvSpPr>
          <p:cNvPr id="3" name="Content Placeholder 2"/>
          <p:cNvSpPr>
            <a:spLocks noGrp="1"/>
          </p:cNvSpPr>
          <p:nvPr>
            <p:ph idx="1"/>
          </p:nvPr>
        </p:nvSpPr>
        <p:spPr/>
        <p:txBody>
          <a:bodyPr/>
          <a:lstStyle/>
          <a:p>
            <a:r>
              <a:rPr lang="en-US" dirty="0"/>
              <a:t>What date should you graduate?</a:t>
            </a:r>
          </a:p>
          <a:p>
            <a:r>
              <a:rPr lang="en-US" dirty="0"/>
              <a:t>Have you received information about </a:t>
            </a:r>
            <a:r>
              <a:rPr lang="en-US" dirty="0">
                <a:solidFill>
                  <a:srgbClr val="FFFF00"/>
                </a:solidFill>
              </a:rPr>
              <a:t>Vocational Education </a:t>
            </a:r>
            <a:r>
              <a:rPr lang="en-US" dirty="0"/>
              <a:t>while in high school, if so how and when?</a:t>
            </a:r>
          </a:p>
          <a:p>
            <a:r>
              <a:rPr lang="en-US" dirty="0"/>
              <a:t>At what age are your parents no longer able to sign off on your IEP if there are no extenuating circumstances (this is called age of majority)?  </a:t>
            </a:r>
          </a:p>
          <a:p>
            <a:endParaRPr lang="en-US" dirty="0"/>
          </a:p>
        </p:txBody>
      </p:sp>
    </p:spTree>
    <p:extLst>
      <p:ext uri="{BB962C8B-B14F-4D97-AF65-F5344CB8AC3E}">
        <p14:creationId xmlns:p14="http://schemas.microsoft.com/office/powerpoint/2010/main" val="19648494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IEP-Vocational Rehabilitation Counselor</a:t>
            </a:r>
            <a:endParaRPr lang="en-US" dirty="0"/>
          </a:p>
        </p:txBody>
      </p:sp>
      <p:sp>
        <p:nvSpPr>
          <p:cNvPr id="3" name="Content Placeholder 2"/>
          <p:cNvSpPr>
            <a:spLocks noGrp="1"/>
          </p:cNvSpPr>
          <p:nvPr>
            <p:ph idx="1"/>
          </p:nvPr>
        </p:nvSpPr>
        <p:spPr/>
        <p:txBody>
          <a:bodyPr>
            <a:normAutofit/>
          </a:bodyPr>
          <a:lstStyle/>
          <a:p>
            <a:pPr marL="0" indent="0" algn="ctr">
              <a:buNone/>
            </a:pPr>
            <a:r>
              <a:rPr lang="en-US" sz="5400" dirty="0"/>
              <a:t>Have you ever met with your vocational rehabilitation counselor and do you know what services they can provide?</a:t>
            </a:r>
          </a:p>
        </p:txBody>
      </p:sp>
    </p:spTree>
    <p:extLst>
      <p:ext uri="{BB962C8B-B14F-4D97-AF65-F5344CB8AC3E}">
        <p14:creationId xmlns:p14="http://schemas.microsoft.com/office/powerpoint/2010/main" val="6889908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IEP-State and District Assessment Program</a:t>
            </a:r>
            <a:endParaRPr lang="en-US" dirty="0"/>
          </a:p>
        </p:txBody>
      </p:sp>
      <p:sp>
        <p:nvSpPr>
          <p:cNvPr id="3" name="Content Placeholder 2"/>
          <p:cNvSpPr>
            <a:spLocks noGrp="1"/>
          </p:cNvSpPr>
          <p:nvPr>
            <p:ph idx="1"/>
          </p:nvPr>
        </p:nvSpPr>
        <p:spPr/>
        <p:txBody>
          <a:bodyPr>
            <a:normAutofit fontScale="92500" lnSpcReduction="10000"/>
          </a:bodyPr>
          <a:lstStyle/>
          <a:p>
            <a:pPr algn="ctr"/>
            <a:r>
              <a:rPr lang="en-US" sz="4800" dirty="0"/>
              <a:t>What major exams do you take and what accommodations do you receive on these exams?  Are there things that are not currently being done when you test that you think would benefit you?</a:t>
            </a:r>
          </a:p>
        </p:txBody>
      </p:sp>
    </p:spTree>
    <p:extLst>
      <p:ext uri="{BB962C8B-B14F-4D97-AF65-F5344CB8AC3E}">
        <p14:creationId xmlns:p14="http://schemas.microsoft.com/office/powerpoint/2010/main" val="35378672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SELF-DIRECTED IEP-LRE</a:t>
            </a:r>
            <a:endParaRPr lang="en-US" dirty="0"/>
          </a:p>
        </p:txBody>
      </p:sp>
      <p:sp>
        <p:nvSpPr>
          <p:cNvPr id="3" name="Content Placeholder 2"/>
          <p:cNvSpPr>
            <a:spLocks noGrp="1"/>
          </p:cNvSpPr>
          <p:nvPr>
            <p:ph idx="1"/>
          </p:nvPr>
        </p:nvSpPr>
        <p:spPr/>
        <p:txBody>
          <a:bodyPr>
            <a:normAutofit fontScale="92500" lnSpcReduction="10000"/>
          </a:bodyPr>
          <a:lstStyle/>
          <a:p>
            <a:r>
              <a:rPr lang="en-US" sz="3500" dirty="0"/>
              <a:t>LRE- Stands for Least Restrictive Environment</a:t>
            </a:r>
          </a:p>
          <a:p>
            <a:pPr marL="0" indent="0" algn="ctr">
              <a:buNone/>
            </a:pPr>
            <a:endParaRPr lang="en-US" sz="4400" dirty="0"/>
          </a:p>
          <a:p>
            <a:pPr marL="0" indent="0" algn="ctr">
              <a:buNone/>
            </a:pPr>
            <a:r>
              <a:rPr lang="en-US" sz="4400" dirty="0"/>
              <a:t>Do you feel you are currently in the correct placement (general education classes vs special education classes) that best meets your individual needs to succeed?</a:t>
            </a:r>
          </a:p>
        </p:txBody>
      </p:sp>
    </p:spTree>
    <p:extLst>
      <p:ext uri="{BB962C8B-B14F-4D97-AF65-F5344CB8AC3E}">
        <p14:creationId xmlns:p14="http://schemas.microsoft.com/office/powerpoint/2010/main" val="40305251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t>
            </a:r>
            <a:br>
              <a:rPr lang="en-US" dirty="0">
                <a:solidFill>
                  <a:srgbClr val="FF0000"/>
                </a:solidFill>
              </a:rPr>
            </a:br>
            <a:r>
              <a:rPr lang="en-US" dirty="0">
                <a:solidFill>
                  <a:srgbClr val="FF0000"/>
                </a:solidFill>
              </a:rPr>
              <a:t>Conducting the Meeting</a:t>
            </a:r>
          </a:p>
        </p:txBody>
      </p:sp>
      <p:sp>
        <p:nvSpPr>
          <p:cNvPr id="3" name="Content Placeholder 2"/>
          <p:cNvSpPr>
            <a:spLocks noGrp="1"/>
          </p:cNvSpPr>
          <p:nvPr>
            <p:ph idx="1"/>
          </p:nvPr>
        </p:nvSpPr>
        <p:spPr/>
        <p:txBody>
          <a:bodyPr/>
          <a:lstStyle/>
          <a:p>
            <a:pPr marL="0" indent="0" algn="ctr">
              <a:buNone/>
            </a:pPr>
            <a:r>
              <a:rPr lang="en-US" sz="6000" dirty="0"/>
              <a:t>In your opinion who should be the person to run your IEP meeting?  </a:t>
            </a:r>
            <a:r>
              <a:rPr lang="en-US" dirty="0"/>
              <a:t>Explain why you chose this person.  Also, who knows you and your needs the best?</a:t>
            </a:r>
          </a:p>
        </p:txBody>
      </p:sp>
    </p:spTree>
    <p:extLst>
      <p:ext uri="{BB962C8B-B14F-4D97-AF65-F5344CB8AC3E}">
        <p14:creationId xmlns:p14="http://schemas.microsoft.com/office/powerpoint/2010/main" val="10372575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t>
            </a:r>
            <a:br>
              <a:rPr lang="en-US" dirty="0">
                <a:solidFill>
                  <a:srgbClr val="FF0000"/>
                </a:solidFill>
              </a:rPr>
            </a:br>
            <a:r>
              <a:rPr lang="en-US" dirty="0">
                <a:solidFill>
                  <a:srgbClr val="FF0000"/>
                </a:solidFill>
              </a:rPr>
              <a:t>Conducting the Meeting</a:t>
            </a:r>
            <a:endParaRPr lang="en-US" dirty="0"/>
          </a:p>
        </p:txBody>
      </p:sp>
      <p:sp>
        <p:nvSpPr>
          <p:cNvPr id="3" name="Content Placeholder 2"/>
          <p:cNvSpPr>
            <a:spLocks noGrp="1"/>
          </p:cNvSpPr>
          <p:nvPr>
            <p:ph idx="1"/>
          </p:nvPr>
        </p:nvSpPr>
        <p:spPr/>
        <p:txBody>
          <a:bodyPr>
            <a:normAutofit/>
          </a:bodyPr>
          <a:lstStyle/>
          <a:p>
            <a:pPr marL="0" indent="0">
              <a:buNone/>
            </a:pPr>
            <a:r>
              <a:rPr lang="en-US" sz="6000" dirty="0"/>
              <a:t>Who all should you invite to your IEP meeting?</a:t>
            </a:r>
          </a:p>
          <a:p>
            <a:pPr marL="0" indent="0">
              <a:buNone/>
            </a:pPr>
            <a:r>
              <a:rPr lang="en-US" sz="6000" dirty="0"/>
              <a:t>Explain the role of each person at the meeting.</a:t>
            </a:r>
          </a:p>
        </p:txBody>
      </p:sp>
    </p:spTree>
    <p:extLst>
      <p:ext uri="{BB962C8B-B14F-4D97-AF65-F5344CB8AC3E}">
        <p14:creationId xmlns:p14="http://schemas.microsoft.com/office/powerpoint/2010/main" val="24795295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t>
            </a:r>
            <a:br>
              <a:rPr lang="en-US" dirty="0">
                <a:solidFill>
                  <a:srgbClr val="FF0000"/>
                </a:solidFill>
              </a:rPr>
            </a:br>
            <a:r>
              <a:rPr lang="en-US" dirty="0">
                <a:solidFill>
                  <a:srgbClr val="FF0000"/>
                </a:solidFill>
              </a:rPr>
              <a:t>Conducting the Meeting</a:t>
            </a:r>
            <a:endParaRPr lang="en-US" dirty="0"/>
          </a:p>
        </p:txBody>
      </p:sp>
      <p:sp>
        <p:nvSpPr>
          <p:cNvPr id="3" name="Content Placeholder 2"/>
          <p:cNvSpPr>
            <a:spLocks noGrp="1"/>
          </p:cNvSpPr>
          <p:nvPr>
            <p:ph idx="1"/>
          </p:nvPr>
        </p:nvSpPr>
        <p:spPr/>
        <p:txBody>
          <a:bodyPr>
            <a:normAutofit/>
          </a:bodyPr>
          <a:lstStyle/>
          <a:p>
            <a:pPr marL="0" indent="0" algn="ctr">
              <a:buNone/>
            </a:pPr>
            <a:r>
              <a:rPr lang="en-US" sz="3600" u="sng" dirty="0"/>
              <a:t>Scenario</a:t>
            </a:r>
            <a:r>
              <a:rPr lang="en-US" sz="3600" dirty="0"/>
              <a:t>- </a:t>
            </a:r>
            <a:r>
              <a:rPr lang="en-US" sz="3600" i="1" dirty="0"/>
              <a:t>Your IEP calls for the teacher to provide you with a copy of the class notes.  Your English teachers feels this is inappropriate and you do not need this.  However, you and your mother feel you still need the accommodations.  </a:t>
            </a:r>
            <a:r>
              <a:rPr lang="en-US" sz="3600" b="1" dirty="0"/>
              <a:t>How would you deal with the difference of opinions during the IEP meeting?</a:t>
            </a:r>
          </a:p>
        </p:txBody>
      </p:sp>
    </p:spTree>
    <p:extLst>
      <p:ext uri="{BB962C8B-B14F-4D97-AF65-F5344CB8AC3E}">
        <p14:creationId xmlns:p14="http://schemas.microsoft.com/office/powerpoint/2010/main" val="2913706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 AWARNESS</a:t>
            </a:r>
          </a:p>
        </p:txBody>
      </p:sp>
      <p:sp>
        <p:nvSpPr>
          <p:cNvPr id="3" name="Content Placeholder 2"/>
          <p:cNvSpPr>
            <a:spLocks noGrp="1"/>
          </p:cNvSpPr>
          <p:nvPr>
            <p:ph idx="1"/>
          </p:nvPr>
        </p:nvSpPr>
        <p:spPr/>
        <p:txBody>
          <a:bodyPr/>
          <a:lstStyle/>
          <a:p>
            <a:pPr marL="0" indent="0" algn="ctr">
              <a:buNone/>
            </a:pPr>
            <a:r>
              <a:rPr lang="en-US" sz="6600" dirty="0"/>
              <a:t>Use 10 words or phrases to describe the person you admire the most.</a:t>
            </a:r>
          </a:p>
          <a:p>
            <a:pPr marL="0" indent="0">
              <a:buNone/>
            </a:pPr>
            <a:endParaRPr lang="en-US" dirty="0"/>
          </a:p>
        </p:txBody>
      </p:sp>
    </p:spTree>
    <p:extLst>
      <p:ext uri="{BB962C8B-B14F-4D97-AF65-F5344CB8AC3E}">
        <p14:creationId xmlns:p14="http://schemas.microsoft.com/office/powerpoint/2010/main" val="6324047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SELF-DIRECTED IEP-</a:t>
            </a:r>
            <a:br>
              <a:rPr lang="en-US" dirty="0">
                <a:solidFill>
                  <a:srgbClr val="FF0000"/>
                </a:solidFill>
              </a:rPr>
            </a:br>
            <a:r>
              <a:rPr lang="en-US" dirty="0">
                <a:solidFill>
                  <a:srgbClr val="FF0000"/>
                </a:solidFill>
              </a:rPr>
              <a:t>Conducting the Meeting</a:t>
            </a:r>
            <a:endParaRPr lang="en-US" dirty="0"/>
          </a:p>
        </p:txBody>
      </p:sp>
      <p:sp>
        <p:nvSpPr>
          <p:cNvPr id="3" name="Content Placeholder 2"/>
          <p:cNvSpPr>
            <a:spLocks noGrp="1"/>
          </p:cNvSpPr>
          <p:nvPr>
            <p:ph idx="1"/>
          </p:nvPr>
        </p:nvSpPr>
        <p:spPr/>
        <p:txBody>
          <a:bodyPr/>
          <a:lstStyle/>
          <a:p>
            <a:pPr marL="0" indent="0" algn="ctr">
              <a:buNone/>
            </a:pPr>
            <a:r>
              <a:rPr lang="en-US" dirty="0"/>
              <a:t> </a:t>
            </a:r>
            <a:r>
              <a:rPr lang="en-US" sz="5400" dirty="0"/>
              <a:t>In one paragraph explain how you would end your IEP meeting and the knowledge and feelings you want everyone to walk away with.</a:t>
            </a:r>
          </a:p>
        </p:txBody>
      </p:sp>
    </p:spTree>
    <p:extLst>
      <p:ext uri="{BB962C8B-B14F-4D97-AF65-F5344CB8AC3E}">
        <p14:creationId xmlns:p14="http://schemas.microsoft.com/office/powerpoint/2010/main" val="1278743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p>
        </p:txBody>
      </p:sp>
      <p:sp>
        <p:nvSpPr>
          <p:cNvPr id="3" name="Content Placeholder 2"/>
          <p:cNvSpPr>
            <a:spLocks noGrp="1"/>
          </p:cNvSpPr>
          <p:nvPr>
            <p:ph idx="1"/>
          </p:nvPr>
        </p:nvSpPr>
        <p:spPr/>
        <p:txBody>
          <a:bodyPr>
            <a:normAutofit/>
          </a:bodyPr>
          <a:lstStyle/>
          <a:p>
            <a:pPr lvl="0"/>
            <a:r>
              <a:rPr lang="en-US" dirty="0"/>
              <a:t>What do you do well? </a:t>
            </a:r>
          </a:p>
          <a:p>
            <a:pPr lvl="0"/>
            <a:r>
              <a:rPr lang="en-US" dirty="0"/>
              <a:t>What do you need to work on improving? </a:t>
            </a:r>
          </a:p>
          <a:p>
            <a:pPr lvl="0"/>
            <a:r>
              <a:rPr lang="en-US" dirty="0"/>
              <a:t>What are things you enjoy doing? Why do you like these things? </a:t>
            </a:r>
          </a:p>
          <a:p>
            <a:pPr lvl="0"/>
            <a:r>
              <a:rPr lang="en-US" dirty="0"/>
              <a:t>What are things you dislike doing? Why do you dislike these things?</a:t>
            </a:r>
          </a:p>
          <a:p>
            <a:pPr lvl="0"/>
            <a:r>
              <a:rPr lang="en-US" dirty="0"/>
              <a:t>What motivates you and makes you happy? </a:t>
            </a:r>
          </a:p>
        </p:txBody>
      </p:sp>
    </p:spTree>
    <p:extLst>
      <p:ext uri="{BB962C8B-B14F-4D97-AF65-F5344CB8AC3E}">
        <p14:creationId xmlns:p14="http://schemas.microsoft.com/office/powerpoint/2010/main" val="3627236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SELF-AWARENESS</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“We search for happiness everywhere, but we are like Tolstoy's fabled beggar who spent his life sitting on a pot of gold, under him the whole time. Your treasure--your perfection--is within you already. But to claim it, you must leave behind the commotion of the mind and abandon the desires of the ego and enter into the silence of the heart.” </a:t>
            </a:r>
            <a:br>
              <a:rPr lang="en-US" dirty="0"/>
            </a:br>
            <a:r>
              <a:rPr lang="en-US" dirty="0"/>
              <a:t>- </a:t>
            </a:r>
            <a:r>
              <a:rPr lang="en-US" u="sng" dirty="0">
                <a:hlinkClick r:id="rId2"/>
              </a:rPr>
              <a:t>Elizabeth Gilbert</a:t>
            </a:r>
            <a:r>
              <a:rPr lang="en-US" dirty="0"/>
              <a:t>, </a:t>
            </a:r>
            <a:r>
              <a:rPr lang="en-US" i="1" u="sng" dirty="0">
                <a:hlinkClick r:id="rId3"/>
              </a:rPr>
              <a:t>Eat, Pray, Love: One Woman's Search for Everything Across Italy, India and Indonesia</a:t>
            </a:r>
            <a:r>
              <a:rPr lang="en-US" i="1" dirty="0"/>
              <a:t> </a:t>
            </a:r>
            <a:endParaRPr lang="en-US" dirty="0"/>
          </a:p>
          <a:p>
            <a:pPr marL="0" indent="0">
              <a:buNone/>
            </a:pPr>
            <a:r>
              <a:rPr lang="en-US" b="1" dirty="0"/>
              <a:t> </a:t>
            </a:r>
            <a:endParaRPr lang="en-US" dirty="0"/>
          </a:p>
          <a:p>
            <a:pPr marL="0" indent="0" algn="ctr">
              <a:buNone/>
            </a:pPr>
            <a:r>
              <a:rPr lang="en-US" sz="5600" b="1" dirty="0"/>
              <a:t>In your opinion, what is meant by this quote?</a:t>
            </a:r>
            <a:endParaRPr lang="en-US" sz="5600" dirty="0"/>
          </a:p>
          <a:p>
            <a:endParaRPr lang="en-US" dirty="0"/>
          </a:p>
        </p:txBody>
      </p:sp>
    </p:spTree>
    <p:extLst>
      <p:ext uri="{BB962C8B-B14F-4D97-AF65-F5344CB8AC3E}">
        <p14:creationId xmlns:p14="http://schemas.microsoft.com/office/powerpoint/2010/main" val="1321128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srgbClr val="FF0000"/>
                </a:solidFill>
              </a:rPr>
              <a:t>PICK  3 OR MORE ITEMS THAT WOULD HELP YOU BECOME A BETTER STUDENT</a:t>
            </a:r>
            <a:br>
              <a:rPr lang="en-US" sz="3600" dirty="0">
                <a:solidFill>
                  <a:srgbClr val="FF0000"/>
                </a:solidFill>
              </a:rPr>
            </a:br>
            <a:r>
              <a:rPr lang="en-US" sz="3600" dirty="0">
                <a:solidFill>
                  <a:srgbClr val="FF0000"/>
                </a:solidFill>
              </a:rPr>
              <a:t>AND EXPLAIN WHY</a:t>
            </a:r>
          </a:p>
        </p:txBody>
      </p:sp>
      <p:sp>
        <p:nvSpPr>
          <p:cNvPr id="3" name="Content Placeholder 2"/>
          <p:cNvSpPr>
            <a:spLocks noGrp="1"/>
          </p:cNvSpPr>
          <p:nvPr>
            <p:ph idx="1"/>
          </p:nvPr>
        </p:nvSpPr>
        <p:spPr>
          <a:xfrm>
            <a:off x="457200" y="1600200"/>
            <a:ext cx="8229600" cy="5029200"/>
          </a:xfrm>
        </p:spPr>
        <p:txBody>
          <a:bodyPr>
            <a:normAutofit fontScale="32500" lnSpcReduction="20000"/>
          </a:bodyPr>
          <a:lstStyle/>
          <a:p>
            <a:pPr lvl="0"/>
            <a:r>
              <a:rPr lang="en-US" sz="6200" dirty="0"/>
              <a:t>Sit in quiet area </a:t>
            </a:r>
          </a:p>
          <a:p>
            <a:pPr lvl="0"/>
            <a:r>
              <a:rPr lang="en-US" sz="6200" dirty="0"/>
              <a:t>Sit near a good role model </a:t>
            </a:r>
          </a:p>
          <a:p>
            <a:pPr lvl="0"/>
            <a:r>
              <a:rPr lang="en-US" sz="6200" dirty="0"/>
              <a:t>Sit near "study buddy" </a:t>
            </a:r>
          </a:p>
          <a:p>
            <a:pPr lvl="0"/>
            <a:r>
              <a:rPr lang="en-US" sz="6200" dirty="0"/>
              <a:t>Increase distance between desks </a:t>
            </a:r>
          </a:p>
          <a:p>
            <a:pPr lvl="0"/>
            <a:r>
              <a:rPr lang="en-US" sz="6200" dirty="0"/>
              <a:t>Allowed  extra time to complete assigned work </a:t>
            </a:r>
          </a:p>
          <a:p>
            <a:pPr lvl="0"/>
            <a:r>
              <a:rPr lang="en-US" sz="6200" dirty="0"/>
              <a:t>Shorten assignments or work periods to coincide with span of attention; use timer </a:t>
            </a:r>
          </a:p>
          <a:p>
            <a:pPr lvl="0"/>
            <a:r>
              <a:rPr lang="en-US" sz="6200" dirty="0"/>
              <a:t>Break long assignments into smaller parts so student can see end to work </a:t>
            </a:r>
          </a:p>
          <a:p>
            <a:pPr lvl="0"/>
            <a:r>
              <a:rPr lang="en-US" sz="6200" dirty="0"/>
              <a:t>Getting assignments one at a time to avoid work overload </a:t>
            </a:r>
          </a:p>
          <a:p>
            <a:pPr lvl="0"/>
            <a:r>
              <a:rPr lang="en-US" sz="6200" dirty="0"/>
              <a:t>Reduced amount of homework </a:t>
            </a:r>
          </a:p>
          <a:p>
            <a:pPr lvl="0"/>
            <a:r>
              <a:rPr lang="en-US" sz="6200" dirty="0"/>
              <a:t>Learn self-monitoring cueing</a:t>
            </a:r>
          </a:p>
          <a:p>
            <a:pPr lvl="0"/>
            <a:r>
              <a:rPr lang="en-US" sz="6200" dirty="0"/>
              <a:t>If teacher will pair written instructions with oral instructions </a:t>
            </a:r>
          </a:p>
          <a:p>
            <a:pPr lvl="0"/>
            <a:r>
              <a:rPr lang="en-US" sz="6200" dirty="0"/>
              <a:t>Have peer assistance in note taking </a:t>
            </a:r>
          </a:p>
          <a:p>
            <a:pPr lvl="0"/>
            <a:r>
              <a:rPr lang="en-US" sz="6200" dirty="0"/>
              <a:t>Teacher must give clear, concise instructions </a:t>
            </a:r>
          </a:p>
          <a:p>
            <a:pPr lvl="0"/>
            <a:r>
              <a:rPr lang="en-US" sz="6200" dirty="0"/>
              <a:t>Get cues from the teacher to stay on task, i.e. private signal </a:t>
            </a:r>
          </a:p>
          <a:p>
            <a:endParaRPr lang="en-US" dirty="0"/>
          </a:p>
        </p:txBody>
      </p:sp>
    </p:spTree>
    <p:extLst>
      <p:ext uri="{BB962C8B-B14F-4D97-AF65-F5344CB8AC3E}">
        <p14:creationId xmlns:p14="http://schemas.microsoft.com/office/powerpoint/2010/main" val="3406304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	SELF-AWARENESS</a:t>
            </a:r>
          </a:p>
        </p:txBody>
      </p:sp>
      <p:sp>
        <p:nvSpPr>
          <p:cNvPr id="3" name="Content Placeholder 2"/>
          <p:cNvSpPr>
            <a:spLocks noGrp="1"/>
          </p:cNvSpPr>
          <p:nvPr>
            <p:ph idx="1"/>
          </p:nvPr>
        </p:nvSpPr>
        <p:spPr/>
        <p:txBody>
          <a:bodyPr/>
          <a:lstStyle/>
          <a:p>
            <a:pPr marL="0" indent="0">
              <a:buNone/>
            </a:pPr>
            <a:r>
              <a:rPr lang="en-US" sz="4400" b="1" dirty="0"/>
              <a:t>What are three things you believe you need in order to have a great life?</a:t>
            </a:r>
            <a:br>
              <a:rPr lang="en-US" dirty="0"/>
            </a:br>
            <a:r>
              <a:rPr lang="en-US" dirty="0"/>
              <a:t>    Why are those three things significant to you?</a:t>
            </a:r>
            <a:br>
              <a:rPr lang="en-US" dirty="0"/>
            </a:br>
            <a:r>
              <a:rPr lang="en-US" dirty="0"/>
              <a:t>    Do you believe you can have those three</a:t>
            </a:r>
          </a:p>
          <a:p>
            <a:pPr marL="0" indent="0">
              <a:buNone/>
            </a:pPr>
            <a:r>
              <a:rPr lang="en-US" dirty="0"/>
              <a:t>         things now?</a:t>
            </a:r>
            <a:br>
              <a:rPr lang="en-US" dirty="0"/>
            </a:br>
            <a:r>
              <a:rPr lang="en-US" dirty="0"/>
              <a:t>    Why or why not?</a:t>
            </a:r>
          </a:p>
          <a:p>
            <a:endParaRPr lang="en-US" dirty="0"/>
          </a:p>
        </p:txBody>
      </p:sp>
    </p:spTree>
    <p:extLst>
      <p:ext uri="{BB962C8B-B14F-4D97-AF65-F5344CB8AC3E}">
        <p14:creationId xmlns:p14="http://schemas.microsoft.com/office/powerpoint/2010/main" val="528538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1213</TotalTime>
  <Words>1727</Words>
  <Application>Microsoft Office PowerPoint</Application>
  <PresentationFormat>On-screen Show (4:3)</PresentationFormat>
  <Paragraphs>187</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TRANSITION BELL WORK</vt:lpstr>
      <vt:lpstr>SELF-AWARENESS</vt:lpstr>
      <vt:lpstr>SELF-AWARENESS</vt:lpstr>
      <vt:lpstr>SELF-AWARENESS</vt:lpstr>
      <vt:lpstr>SELF AWARNESS</vt:lpstr>
      <vt:lpstr>SELF-AWARENESS</vt:lpstr>
      <vt:lpstr>SELF-AWARENESS</vt:lpstr>
      <vt:lpstr>PICK  3 OR MORE ITEMS THAT WOULD HELP YOU BECOME A BETTER STUDENT AND EXPLAIN WHY</vt:lpstr>
      <vt:lpstr> SELF-AWARENESS</vt:lpstr>
      <vt:lpstr>SELF-AWARENESS</vt:lpstr>
      <vt:lpstr>SELF-AWARENESS</vt:lpstr>
      <vt:lpstr>SELF-AWARENESS</vt:lpstr>
      <vt:lpstr>SELF AWARENSS</vt:lpstr>
      <vt:lpstr>DISABILITY AWARENESS</vt:lpstr>
      <vt:lpstr>DISABILITY AWARENESS</vt:lpstr>
      <vt:lpstr>DISABILITY AWARENESS</vt:lpstr>
      <vt:lpstr>DISABILITY AWARENESS</vt:lpstr>
      <vt:lpstr>DISABILITY AWARENESS</vt:lpstr>
      <vt:lpstr>DISABILITY AWARENESS</vt:lpstr>
      <vt:lpstr>DISABILITY AWARENESS</vt:lpstr>
      <vt:lpstr>DISABILITY AWARENESS</vt:lpstr>
      <vt:lpstr>DISABILITY AWARENESS</vt:lpstr>
      <vt:lpstr>DISABILITY AWARENESS</vt:lpstr>
      <vt:lpstr>POSTSECONDARY GOALS</vt:lpstr>
      <vt:lpstr>POSTSECONDARY GOALS</vt:lpstr>
      <vt:lpstr>POSTSECONDARY GOAL</vt:lpstr>
      <vt:lpstr>POSTSECONDARY GOALS</vt:lpstr>
      <vt:lpstr>POSTSECONDARY GOALS</vt:lpstr>
      <vt:lpstr>POSTSECONDARY GOAL </vt:lpstr>
      <vt:lpstr>POSTSECONDARY GOALS</vt:lpstr>
      <vt:lpstr>SELF-DIRECTED IEP</vt:lpstr>
      <vt:lpstr>SELF-DIRECTED IEP</vt:lpstr>
      <vt:lpstr>Self-Directed IEP</vt:lpstr>
      <vt:lpstr>SELF-DIRECTED IEP-Present Levels</vt:lpstr>
      <vt:lpstr>SELF-DIRECTED IEP-Strengths</vt:lpstr>
      <vt:lpstr>SELF-DIRECTED IEP-Anticipated Effects</vt:lpstr>
      <vt:lpstr>SELF-DIRECTED IEP-Educational Needs</vt:lpstr>
      <vt:lpstr>SELF-DIRECTED IEP-Amount of Time</vt:lpstr>
      <vt:lpstr>SELF-DIRECTED IEP- Program Modifications</vt:lpstr>
      <vt:lpstr>SELF-DIRECTED IEP- Goals and Objectives</vt:lpstr>
      <vt:lpstr>SELF-DIRECTED IEP- Postsecondary Goals</vt:lpstr>
      <vt:lpstr>SELF-DIRECTED IEP-Course of Study</vt:lpstr>
      <vt:lpstr>SELF-DIRECTED IEP-Services</vt:lpstr>
      <vt:lpstr>SELF-DIRECTED IEP-Vocational Rehabilitation Counselor</vt:lpstr>
      <vt:lpstr>SELF-DIRECTED IEP-State and District Assessment Program</vt:lpstr>
      <vt:lpstr>SELF-DIRECTED IEP-LRE</vt:lpstr>
      <vt:lpstr>SELF-DIRECTED IEP- Conducting the Meeting</vt:lpstr>
      <vt:lpstr>SELF-DIRECTED IEP- Conducting the Meeting</vt:lpstr>
      <vt:lpstr>SELF-DIRECTED IEP- Conducting the Meeting</vt:lpstr>
      <vt:lpstr>SELF-DIRECTED IEP- Conducting the Meeting</vt:lpstr>
    </vt:vector>
  </TitlesOfParts>
  <Company>Moore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 BELL WORK</dc:title>
  <dc:creator>MPS</dc:creator>
  <cp:lastModifiedBy>Lingo, Mindy E.</cp:lastModifiedBy>
  <cp:revision>60</cp:revision>
  <cp:lastPrinted>2013-01-14T20:25:39Z</cp:lastPrinted>
  <dcterms:created xsi:type="dcterms:W3CDTF">2013-01-14T16:57:58Z</dcterms:created>
  <dcterms:modified xsi:type="dcterms:W3CDTF">2016-08-22T15:23:56Z</dcterms:modified>
</cp:coreProperties>
</file>