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1" d="100"/>
          <a:sy n="111" d="100"/>
        </p:scale>
        <p:origin x="-112" y="-1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en-US"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005BDF-EB1B-5045-A7F6-8F6A54BFA1D1}" type="datetimeFigureOut">
              <a:rPr lang="en-US" smtClean="0"/>
              <a:t>9/15/14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A8393-9F4D-5440-9BF4-D837936011CF}"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9005BDF-EB1B-5045-A7F6-8F6A54BFA1D1}" type="datetimeFigureOut">
              <a:rPr lang="en-US" smtClean="0"/>
              <a:t>9/15/14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CA8393-9F4D-5440-9BF4-D837936011CF}"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9005BDF-EB1B-5045-A7F6-8F6A54BFA1D1}" type="datetimeFigureOut">
              <a:rPr lang="en-US" smtClean="0"/>
              <a:t>9/15/14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CA8393-9F4D-5440-9BF4-D837936011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05BDF-EB1B-5045-A7F6-8F6A54BFA1D1}" type="datetimeFigureOut">
              <a:rPr lang="en-US" smtClean="0"/>
              <a:t>9/15/14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CA8393-9F4D-5440-9BF4-D837936011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05BDF-EB1B-5045-A7F6-8F6A54BFA1D1}" type="datetimeFigureOut">
              <a:rPr lang="en-US" smtClean="0"/>
              <a:t>9/15/14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A8393-9F4D-5440-9BF4-D837936011CF}"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B9005BDF-EB1B-5045-A7F6-8F6A54BFA1D1}" type="datetimeFigureOut">
              <a:rPr lang="en-US" smtClean="0"/>
              <a:t>9/15/14</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FCA8393-9F4D-5440-9BF4-D837936011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4:</a:t>
            </a:r>
            <a:endParaRPr lang="en-US" dirty="0"/>
          </a:p>
        </p:txBody>
      </p:sp>
      <p:sp>
        <p:nvSpPr>
          <p:cNvPr id="3" name="Subtitle 2"/>
          <p:cNvSpPr>
            <a:spLocks noGrp="1"/>
          </p:cNvSpPr>
          <p:nvPr>
            <p:ph type="subTitle" idx="1"/>
          </p:nvPr>
        </p:nvSpPr>
        <p:spPr/>
        <p:txBody>
          <a:bodyPr/>
          <a:lstStyle/>
          <a:p>
            <a:r>
              <a:rPr lang="en-US" dirty="0" smtClean="0"/>
              <a:t>Understanding my Rights and Responsibilities</a:t>
            </a:r>
            <a:endParaRPr lang="en-US" dirty="0"/>
          </a:p>
        </p:txBody>
      </p:sp>
    </p:spTree>
    <p:extLst>
      <p:ext uri="{BB962C8B-B14F-4D97-AF65-F5344CB8AC3E}">
        <p14:creationId xmlns:p14="http://schemas.microsoft.com/office/powerpoint/2010/main" val="103777132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9</a:t>
            </a:r>
            <a:endParaRPr lang="en-US" dirty="0"/>
          </a:p>
        </p:txBody>
      </p:sp>
      <p:sp>
        <p:nvSpPr>
          <p:cNvPr id="3" name="Content Placeholder 2"/>
          <p:cNvSpPr>
            <a:spLocks noGrp="1"/>
          </p:cNvSpPr>
          <p:nvPr>
            <p:ph idx="1"/>
          </p:nvPr>
        </p:nvSpPr>
        <p:spPr/>
        <p:txBody>
          <a:bodyPr>
            <a:normAutofit/>
          </a:bodyPr>
          <a:lstStyle/>
          <a:p>
            <a:r>
              <a:rPr lang="en-US" dirty="0" smtClean="0"/>
              <a:t>Do students in college have rights to </a:t>
            </a:r>
            <a:r>
              <a:rPr lang="en-US" b="1" dirty="0" smtClean="0"/>
              <a:t>modifications</a:t>
            </a:r>
            <a:r>
              <a:rPr lang="en-US" dirty="0" smtClean="0"/>
              <a:t>?</a:t>
            </a:r>
          </a:p>
          <a:p>
            <a:r>
              <a:rPr lang="en-US" dirty="0" smtClean="0"/>
              <a:t>Do workers at a job have rights to </a:t>
            </a:r>
            <a:r>
              <a:rPr lang="en-US" b="1" dirty="0" smtClean="0"/>
              <a:t>modifications</a:t>
            </a:r>
            <a:r>
              <a:rPr lang="en-US" dirty="0" smtClean="0"/>
              <a:t>?</a:t>
            </a:r>
          </a:p>
          <a:p>
            <a:endParaRPr lang="en-US" dirty="0" smtClean="0"/>
          </a:p>
          <a:p>
            <a:r>
              <a:rPr lang="en-US" dirty="0" smtClean="0"/>
              <a:t>Do </a:t>
            </a:r>
            <a:r>
              <a:rPr lang="en-US" dirty="0"/>
              <a:t>students in college have rights to </a:t>
            </a:r>
            <a:r>
              <a:rPr lang="en-US" b="1" dirty="0" smtClean="0"/>
              <a:t>accommodations</a:t>
            </a:r>
            <a:r>
              <a:rPr lang="en-US" dirty="0" smtClean="0"/>
              <a:t>?</a:t>
            </a:r>
          </a:p>
          <a:p>
            <a:r>
              <a:rPr lang="en-US" dirty="0"/>
              <a:t>Do workers at a job have rights to </a:t>
            </a:r>
            <a:r>
              <a:rPr lang="en-US" b="1" dirty="0" smtClean="0"/>
              <a:t>accommodations</a:t>
            </a:r>
            <a:r>
              <a:rPr lang="en-US" dirty="0" smtClean="0"/>
              <a:t>?</a:t>
            </a:r>
          </a:p>
          <a:p>
            <a:endParaRPr lang="en-US" dirty="0"/>
          </a:p>
        </p:txBody>
      </p:sp>
    </p:spTree>
    <p:extLst>
      <p:ext uri="{BB962C8B-B14F-4D97-AF65-F5344CB8AC3E}">
        <p14:creationId xmlns:p14="http://schemas.microsoft.com/office/powerpoint/2010/main" val="164281678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Bell Ringer Activity </a:t>
            </a:r>
            <a:r>
              <a:rPr lang="en-US" dirty="0" smtClean="0"/>
              <a:t>10</a:t>
            </a:r>
            <a:br>
              <a:rPr lang="en-US" dirty="0" smtClean="0"/>
            </a:br>
            <a:endParaRPr lang="en-US" sz="2800" dirty="0"/>
          </a:p>
        </p:txBody>
      </p:sp>
      <p:sp>
        <p:nvSpPr>
          <p:cNvPr id="10" name="Content Placeholder 9"/>
          <p:cNvSpPr>
            <a:spLocks noGrp="1"/>
          </p:cNvSpPr>
          <p:nvPr>
            <p:ph sz="half" idx="1"/>
          </p:nvPr>
        </p:nvSpPr>
        <p:spPr>
          <a:xfrm>
            <a:off x="571500" y="2424331"/>
            <a:ext cx="3749040" cy="4102100"/>
          </a:xfrm>
        </p:spPr>
        <p:txBody>
          <a:bodyPr/>
          <a:lstStyle/>
          <a:p>
            <a:pPr algn="ctr"/>
            <a:r>
              <a:rPr lang="en-US" dirty="0" smtClean="0"/>
              <a:t>High School</a:t>
            </a:r>
            <a:endParaRPr lang="en-US" dirty="0"/>
          </a:p>
        </p:txBody>
      </p:sp>
      <p:sp>
        <p:nvSpPr>
          <p:cNvPr id="11" name="Content Placeholder 10"/>
          <p:cNvSpPr>
            <a:spLocks noGrp="1"/>
          </p:cNvSpPr>
          <p:nvPr>
            <p:ph sz="half" idx="2"/>
          </p:nvPr>
        </p:nvSpPr>
        <p:spPr>
          <a:xfrm>
            <a:off x="4823460" y="2424331"/>
            <a:ext cx="3749040" cy="4102100"/>
          </a:xfrm>
        </p:spPr>
        <p:txBody>
          <a:bodyPr/>
          <a:lstStyle/>
          <a:p>
            <a:r>
              <a:rPr lang="en-US" dirty="0" smtClean="0"/>
              <a:t>College</a:t>
            </a:r>
            <a:endParaRPr lang="en-US" dirty="0"/>
          </a:p>
        </p:txBody>
      </p:sp>
      <p:sp>
        <p:nvSpPr>
          <p:cNvPr id="3" name="TextBox 2"/>
          <p:cNvSpPr txBox="1"/>
          <p:nvPr/>
        </p:nvSpPr>
        <p:spPr>
          <a:xfrm>
            <a:off x="213360" y="1899920"/>
            <a:ext cx="8717526" cy="677108"/>
          </a:xfrm>
          <a:prstGeom prst="rect">
            <a:avLst/>
          </a:prstGeom>
          <a:noFill/>
        </p:spPr>
        <p:txBody>
          <a:bodyPr wrap="none" rtlCol="0">
            <a:spAutoFit/>
          </a:bodyPr>
          <a:lstStyle/>
          <a:p>
            <a:r>
              <a:rPr lang="en-US" sz="2000" dirty="0" smtClean="0"/>
              <a:t>List some differences </a:t>
            </a:r>
            <a:r>
              <a:rPr lang="en-US" sz="2000" dirty="0"/>
              <a:t>between accommodations in high school and in </a:t>
            </a:r>
            <a:r>
              <a:rPr lang="en-US" sz="2000" dirty="0" smtClean="0"/>
              <a:t>college:</a:t>
            </a:r>
          </a:p>
          <a:p>
            <a:endParaRPr lang="en-US" dirty="0"/>
          </a:p>
        </p:txBody>
      </p:sp>
    </p:spTree>
    <p:extLst>
      <p:ext uri="{BB962C8B-B14F-4D97-AF65-F5344CB8AC3E}">
        <p14:creationId xmlns:p14="http://schemas.microsoft.com/office/powerpoint/2010/main" val="25836395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11</a:t>
            </a:r>
            <a:endParaRPr lang="en-US" dirty="0"/>
          </a:p>
        </p:txBody>
      </p:sp>
      <p:sp>
        <p:nvSpPr>
          <p:cNvPr id="5" name="Content Placeholder 4"/>
          <p:cNvSpPr>
            <a:spLocks noGrp="1"/>
          </p:cNvSpPr>
          <p:nvPr>
            <p:ph idx="1"/>
          </p:nvPr>
        </p:nvSpPr>
        <p:spPr/>
        <p:txBody>
          <a:bodyPr>
            <a:normAutofit/>
          </a:bodyPr>
          <a:lstStyle/>
          <a:p>
            <a:r>
              <a:rPr lang="en-US" dirty="0" smtClean="0"/>
              <a:t>Name at least 3 people in high school that you could talk to about your disability and getting help</a:t>
            </a:r>
          </a:p>
          <a:p>
            <a:endParaRPr lang="en-US" dirty="0"/>
          </a:p>
          <a:p>
            <a:r>
              <a:rPr lang="en-US" dirty="0" smtClean="0"/>
              <a:t>Name at least 3 people in college you think you can talk to about your disability and getting help</a:t>
            </a:r>
          </a:p>
          <a:p>
            <a:endParaRPr lang="en-US" dirty="0"/>
          </a:p>
          <a:p>
            <a:r>
              <a:rPr lang="en-US" dirty="0" smtClean="0"/>
              <a:t>Name at least 3 people at a job that you could talk to about your disability and getting help</a:t>
            </a:r>
            <a:endParaRPr lang="en-US" dirty="0"/>
          </a:p>
        </p:txBody>
      </p:sp>
    </p:spTree>
    <p:extLst>
      <p:ext uri="{BB962C8B-B14F-4D97-AF65-F5344CB8AC3E}">
        <p14:creationId xmlns:p14="http://schemas.microsoft.com/office/powerpoint/2010/main" val="124923970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12</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information do you need to tell people about your disability?</a:t>
            </a:r>
          </a:p>
          <a:p>
            <a:endParaRPr lang="en-US" dirty="0"/>
          </a:p>
          <a:p>
            <a:r>
              <a:rPr lang="en-US" dirty="0" smtClean="0"/>
              <a:t>Fill in these 4 blanks:</a:t>
            </a:r>
          </a:p>
          <a:p>
            <a:r>
              <a:rPr lang="en-US" dirty="0" smtClean="0"/>
              <a:t>1. Name of your disability</a:t>
            </a:r>
          </a:p>
          <a:p>
            <a:r>
              <a:rPr lang="en-US" dirty="0" smtClean="0"/>
              <a:t>2. How your disability affects your learning</a:t>
            </a:r>
          </a:p>
          <a:p>
            <a:r>
              <a:rPr lang="en-US" dirty="0" smtClean="0"/>
              <a:t>3. The accommodations you need for school</a:t>
            </a:r>
          </a:p>
          <a:p>
            <a:r>
              <a:rPr lang="en-US" dirty="0" smtClean="0"/>
              <a:t>4. What forms you could use to show proof</a:t>
            </a:r>
          </a:p>
        </p:txBody>
      </p:sp>
    </p:spTree>
    <p:extLst>
      <p:ext uri="{BB962C8B-B14F-4D97-AF65-F5344CB8AC3E}">
        <p14:creationId xmlns:p14="http://schemas.microsoft.com/office/powerpoint/2010/main" val="54085585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xmlns:p14="http://schemas.microsoft.com/office/powerpoint/2010/main" spd="slow">
        <p:checker/>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13</a:t>
            </a:r>
            <a:endParaRPr lang="en-US" dirty="0"/>
          </a:p>
        </p:txBody>
      </p:sp>
      <p:sp>
        <p:nvSpPr>
          <p:cNvPr id="3" name="Content Placeholder 2"/>
          <p:cNvSpPr>
            <a:spLocks noGrp="1"/>
          </p:cNvSpPr>
          <p:nvPr>
            <p:ph idx="1"/>
          </p:nvPr>
        </p:nvSpPr>
        <p:spPr/>
        <p:txBody>
          <a:bodyPr/>
          <a:lstStyle/>
          <a:p>
            <a:r>
              <a:rPr lang="en-US" dirty="0" smtClean="0"/>
              <a:t>Where do you want to </a:t>
            </a:r>
            <a:r>
              <a:rPr lang="en-US" b="1" dirty="0" smtClean="0"/>
              <a:t>live</a:t>
            </a:r>
            <a:r>
              <a:rPr lang="en-US" dirty="0" smtClean="0"/>
              <a:t> two years after high school?</a:t>
            </a:r>
          </a:p>
          <a:p>
            <a:endParaRPr lang="en-US" dirty="0"/>
          </a:p>
          <a:p>
            <a:r>
              <a:rPr lang="en-US" dirty="0" smtClean="0"/>
              <a:t>Where do you want to be </a:t>
            </a:r>
            <a:r>
              <a:rPr lang="en-US" b="1" dirty="0" smtClean="0"/>
              <a:t>working</a:t>
            </a:r>
            <a:r>
              <a:rPr lang="en-US" dirty="0" smtClean="0"/>
              <a:t> two years after high school?</a:t>
            </a:r>
          </a:p>
          <a:p>
            <a:endParaRPr lang="en-US" dirty="0"/>
          </a:p>
          <a:p>
            <a:r>
              <a:rPr lang="en-US" dirty="0" smtClean="0"/>
              <a:t>Where do you want to be </a:t>
            </a:r>
            <a:r>
              <a:rPr lang="en-US" b="1" dirty="0" smtClean="0"/>
              <a:t>learning</a:t>
            </a:r>
            <a:r>
              <a:rPr lang="en-US" dirty="0" smtClean="0"/>
              <a:t> two years after high school?</a:t>
            </a:r>
            <a:endParaRPr lang="en-US" dirty="0"/>
          </a:p>
        </p:txBody>
      </p:sp>
    </p:spTree>
    <p:extLst>
      <p:ext uri="{BB962C8B-B14F-4D97-AF65-F5344CB8AC3E}">
        <p14:creationId xmlns:p14="http://schemas.microsoft.com/office/powerpoint/2010/main" val="1202498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14</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Go back to that story we looked at earlier this month:</a:t>
            </a:r>
          </a:p>
          <a:p>
            <a:r>
              <a:rPr lang="en-US" i="1" dirty="0"/>
              <a:t>You have just started your first semester </a:t>
            </a:r>
            <a:r>
              <a:rPr lang="en-US" i="1" dirty="0" smtClean="0"/>
              <a:t>at </a:t>
            </a:r>
            <a:r>
              <a:rPr lang="en-US" i="1" dirty="0"/>
              <a:t>the University of Oklahoma and are very excited about all of the fun things that go along with being a college student. Three weeks into the first semester, you fail your History exam and do poorly on </a:t>
            </a:r>
            <a:r>
              <a:rPr lang="en-US" i="1" dirty="0" smtClean="0"/>
              <a:t>your </a:t>
            </a:r>
            <a:r>
              <a:rPr lang="en-US" i="1" dirty="0"/>
              <a:t>Algebra test. You are concerned about your GPA and you know you need some accommodations on your exams. You are confused because there are no special education teachers at college and none of your professors are asking you if you need help. </a:t>
            </a:r>
            <a:endParaRPr lang="en-US" i="1" dirty="0" smtClean="0"/>
          </a:p>
          <a:p>
            <a:r>
              <a:rPr lang="en-US" dirty="0" smtClean="0"/>
              <a:t>What </a:t>
            </a:r>
            <a:r>
              <a:rPr lang="en-US" dirty="0"/>
              <a:t>do you do</a:t>
            </a:r>
            <a:r>
              <a:rPr lang="en-US" dirty="0" smtClean="0"/>
              <a:t>? What things can you ask for? Who do you talk to?</a:t>
            </a:r>
            <a:endParaRPr lang="en-US" dirty="0"/>
          </a:p>
          <a:p>
            <a:endParaRPr lang="en-US" dirty="0"/>
          </a:p>
        </p:txBody>
      </p:sp>
    </p:spTree>
    <p:extLst>
      <p:ext uri="{BB962C8B-B14F-4D97-AF65-F5344CB8AC3E}">
        <p14:creationId xmlns:p14="http://schemas.microsoft.com/office/powerpoint/2010/main" val="2551582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Bell Ringer Activity </a:t>
            </a:r>
            <a:r>
              <a:rPr lang="en-US" smtClean="0"/>
              <a:t>15</a:t>
            </a:r>
            <a:endParaRPr lang="en-US" dirty="0"/>
          </a:p>
        </p:txBody>
      </p:sp>
      <p:sp>
        <p:nvSpPr>
          <p:cNvPr id="3" name="Content Placeholder 2"/>
          <p:cNvSpPr>
            <a:spLocks noGrp="1"/>
          </p:cNvSpPr>
          <p:nvPr>
            <p:ph idx="1"/>
          </p:nvPr>
        </p:nvSpPr>
        <p:spPr/>
        <p:txBody>
          <a:bodyPr/>
          <a:lstStyle/>
          <a:p>
            <a:r>
              <a:rPr lang="en-US" dirty="0" smtClean="0"/>
              <a:t>Turn your paper horizontally.</a:t>
            </a:r>
          </a:p>
          <a:p>
            <a:r>
              <a:rPr lang="en-US" dirty="0" smtClean="0"/>
              <a:t>I want you to draw 3 circles:</a:t>
            </a:r>
          </a:p>
          <a:p>
            <a:endParaRPr lang="en-US" dirty="0"/>
          </a:p>
          <a:p>
            <a:endParaRPr lang="en-US" dirty="0" smtClean="0"/>
          </a:p>
          <a:p>
            <a:pPr marL="0" indent="0">
              <a:buNone/>
            </a:pPr>
            <a:r>
              <a:rPr lang="en-US" dirty="0" smtClean="0"/>
              <a:t>In the first circle, I want you to draw a representation of your life NOW, then in the middle circle draw in 5 Years and in the last circle in 10 Years.</a:t>
            </a:r>
          </a:p>
          <a:p>
            <a:endParaRPr lang="en-US" dirty="0"/>
          </a:p>
        </p:txBody>
      </p:sp>
      <p:sp>
        <p:nvSpPr>
          <p:cNvPr id="4" name="Oval 3"/>
          <p:cNvSpPr/>
          <p:nvPr/>
        </p:nvSpPr>
        <p:spPr>
          <a:xfrm>
            <a:off x="1229360" y="3220720"/>
            <a:ext cx="1280160" cy="99543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Oval 4"/>
          <p:cNvSpPr/>
          <p:nvPr/>
        </p:nvSpPr>
        <p:spPr>
          <a:xfrm>
            <a:off x="3287100" y="3220720"/>
            <a:ext cx="1274740" cy="99963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5384800" y="3220720"/>
            <a:ext cx="1269834" cy="102245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p:cNvCxnSpPr>
            <a:stCxn id="4" idx="6"/>
            <a:endCxn id="5" idx="2"/>
          </p:cNvCxnSpPr>
          <p:nvPr/>
        </p:nvCxnSpPr>
        <p:spPr>
          <a:xfrm>
            <a:off x="2509520" y="3718435"/>
            <a:ext cx="777580" cy="2103"/>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a:stCxn id="5" idx="6"/>
          </p:cNvCxnSpPr>
          <p:nvPr/>
        </p:nvCxnSpPr>
        <p:spPr>
          <a:xfrm>
            <a:off x="4561840" y="3720538"/>
            <a:ext cx="822960" cy="1141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17183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31.03 PM.png"/>
          <p:cNvPicPr>
            <a:picLocks noGrp="1" noChangeAspect="1"/>
          </p:cNvPicPr>
          <p:nvPr>
            <p:ph idx="1"/>
          </p:nvPr>
        </p:nvPicPr>
        <p:blipFill>
          <a:blip r:embed="rId2">
            <a:extLst>
              <a:ext uri="{28A0092B-C50C-407E-A947-70E740481C1C}">
                <a14:useLocalDpi xmlns:a14="http://schemas.microsoft.com/office/drawing/2010/main" val="0"/>
              </a:ext>
            </a:extLst>
          </a:blip>
          <a:srcRect l="-64379" r="-64379"/>
          <a:stretch>
            <a:fillRect/>
          </a:stretch>
        </p:blipFill>
        <p:spPr/>
      </p:pic>
      <p:sp>
        <p:nvSpPr>
          <p:cNvPr id="3" name="Title 2"/>
          <p:cNvSpPr>
            <a:spLocks noGrp="1"/>
          </p:cNvSpPr>
          <p:nvPr>
            <p:ph type="title"/>
          </p:nvPr>
        </p:nvSpPr>
        <p:spPr/>
        <p:txBody>
          <a:bodyPr/>
          <a:lstStyle/>
          <a:p>
            <a:r>
              <a:rPr lang="en-US" dirty="0"/>
              <a:t>Unit </a:t>
            </a:r>
            <a:r>
              <a:rPr lang="en-US" dirty="0" smtClean="0"/>
              <a:t>4 Quiz</a:t>
            </a:r>
            <a:endParaRPr lang="en-US" dirty="0"/>
          </a:p>
        </p:txBody>
      </p:sp>
    </p:spTree>
    <p:extLst>
      <p:ext uri="{BB962C8B-B14F-4D97-AF65-F5344CB8AC3E}">
        <p14:creationId xmlns:p14="http://schemas.microsoft.com/office/powerpoint/2010/main" val="124857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2.31.49 PM.png"/>
          <p:cNvPicPr>
            <a:picLocks noGrp="1" noChangeAspect="1"/>
          </p:cNvPicPr>
          <p:nvPr>
            <p:ph idx="1"/>
          </p:nvPr>
        </p:nvPicPr>
        <p:blipFill>
          <a:blip r:embed="rId2">
            <a:extLst>
              <a:ext uri="{28A0092B-C50C-407E-A947-70E740481C1C}">
                <a14:useLocalDpi xmlns:a14="http://schemas.microsoft.com/office/drawing/2010/main" val="0"/>
              </a:ext>
            </a:extLst>
          </a:blip>
          <a:srcRect l="-65170" r="-65170"/>
          <a:stretch>
            <a:fillRect/>
          </a:stretch>
        </p:blipFill>
        <p:spPr/>
      </p:pic>
      <p:sp>
        <p:nvSpPr>
          <p:cNvPr id="3" name="Title 2"/>
          <p:cNvSpPr>
            <a:spLocks noGrp="1"/>
          </p:cNvSpPr>
          <p:nvPr>
            <p:ph type="title"/>
          </p:nvPr>
        </p:nvSpPr>
        <p:spPr/>
        <p:txBody>
          <a:bodyPr/>
          <a:lstStyle/>
          <a:p>
            <a:r>
              <a:rPr lang="en-US" dirty="0"/>
              <a:t>Unit </a:t>
            </a:r>
            <a:r>
              <a:rPr lang="en-US" dirty="0" smtClean="0"/>
              <a:t>4 Answers</a:t>
            </a:r>
            <a:endParaRPr lang="en-US" dirty="0"/>
          </a:p>
        </p:txBody>
      </p:sp>
    </p:spTree>
    <p:extLst>
      <p:ext uri="{BB962C8B-B14F-4D97-AF65-F5344CB8AC3E}">
        <p14:creationId xmlns:p14="http://schemas.microsoft.com/office/powerpoint/2010/main" val="788511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Bell Ringer Activity 1</a:t>
            </a:r>
            <a:endParaRPr lang="en-US" dirty="0"/>
          </a:p>
        </p:txBody>
      </p:sp>
      <p:sp>
        <p:nvSpPr>
          <p:cNvPr id="5" name="Content Placeholder 4"/>
          <p:cNvSpPr>
            <a:spLocks noGrp="1"/>
          </p:cNvSpPr>
          <p:nvPr>
            <p:ph sz="half" idx="1"/>
          </p:nvPr>
        </p:nvSpPr>
        <p:spPr>
          <a:xfrm>
            <a:off x="571500" y="1936750"/>
            <a:ext cx="3749040" cy="4707889"/>
          </a:xfrm>
        </p:spPr>
        <p:txBody>
          <a:bodyPr>
            <a:normAutofit fontScale="92500" lnSpcReduction="20000"/>
          </a:bodyPr>
          <a:lstStyle/>
          <a:p>
            <a:r>
              <a:rPr lang="en-US" dirty="0" smtClean="0"/>
              <a:t>Read the following story:</a:t>
            </a:r>
            <a:endParaRPr lang="en-US" dirty="0"/>
          </a:p>
          <a:p>
            <a:r>
              <a:rPr lang="en-US" sz="2200" i="1" dirty="0"/>
              <a:t>You have just started your first semester at the University of Oklahoma and are very excited about all of the fun things that go along with being a college student. Three weeks into the first semester, you fail your History exam and do poorly on your Algebra test. You are concerned about your GPA and you know you need some accommodations on your exams. You are confused because there are no special education teachers at college and none of your professors are asking you if you need help. </a:t>
            </a:r>
            <a:endParaRPr lang="en-US" sz="2200" dirty="0"/>
          </a:p>
        </p:txBody>
      </p:sp>
      <p:sp>
        <p:nvSpPr>
          <p:cNvPr id="6" name="Content Placeholder 5"/>
          <p:cNvSpPr>
            <a:spLocks noGrp="1"/>
          </p:cNvSpPr>
          <p:nvPr>
            <p:ph sz="half" idx="2"/>
          </p:nvPr>
        </p:nvSpPr>
        <p:spPr/>
        <p:txBody>
          <a:bodyPr>
            <a:normAutofit fontScale="92500" lnSpcReduction="20000"/>
          </a:bodyPr>
          <a:lstStyle/>
          <a:p>
            <a:r>
              <a:rPr lang="en-US" dirty="0" smtClean="0"/>
              <a:t>What are some problems you are facing in this story?</a:t>
            </a:r>
          </a:p>
          <a:p>
            <a:r>
              <a:rPr lang="en-US" dirty="0" smtClean="0"/>
              <a:t>What are some solutions that can be done to improve your situation?</a:t>
            </a:r>
          </a:p>
          <a:p>
            <a:r>
              <a:rPr lang="en-US" dirty="0" smtClean="0"/>
              <a:t>Why are the professors not helping you?</a:t>
            </a:r>
            <a:endParaRPr lang="en-US" dirty="0"/>
          </a:p>
        </p:txBody>
      </p:sp>
    </p:spTree>
    <p:extLst>
      <p:ext uri="{BB962C8B-B14F-4D97-AF65-F5344CB8AC3E}">
        <p14:creationId xmlns:p14="http://schemas.microsoft.com/office/powerpoint/2010/main" val="36574657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2</a:t>
            </a:r>
            <a:endParaRPr lang="en-US" dirty="0"/>
          </a:p>
        </p:txBody>
      </p:sp>
      <p:sp>
        <p:nvSpPr>
          <p:cNvPr id="5" name="Content Placeholder 4"/>
          <p:cNvSpPr>
            <a:spLocks noGrp="1"/>
          </p:cNvSpPr>
          <p:nvPr>
            <p:ph idx="1"/>
          </p:nvPr>
        </p:nvSpPr>
        <p:spPr/>
        <p:txBody>
          <a:bodyPr/>
          <a:lstStyle/>
          <a:p>
            <a:r>
              <a:rPr lang="en-US" dirty="0" smtClean="0"/>
              <a:t>What does the word IDEA mean?</a:t>
            </a:r>
          </a:p>
          <a:p>
            <a:r>
              <a:rPr lang="en-US" dirty="0" smtClean="0"/>
              <a:t>There is a law called the Individuals with Disabilities Education Act.  What do you think it does?</a:t>
            </a:r>
          </a:p>
          <a:p>
            <a:r>
              <a:rPr lang="en-US" dirty="0" smtClean="0"/>
              <a:t>Do you think this is important to you?</a:t>
            </a:r>
            <a:endParaRPr lang="en-US" dirty="0"/>
          </a:p>
        </p:txBody>
      </p:sp>
    </p:spTree>
    <p:extLst>
      <p:ext uri="{BB962C8B-B14F-4D97-AF65-F5344CB8AC3E}">
        <p14:creationId xmlns:p14="http://schemas.microsoft.com/office/powerpoint/2010/main" val="370831687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3</a:t>
            </a:r>
            <a:endParaRPr lang="en-US" dirty="0"/>
          </a:p>
        </p:txBody>
      </p:sp>
      <p:sp>
        <p:nvSpPr>
          <p:cNvPr id="3" name="Content Placeholder 2"/>
          <p:cNvSpPr>
            <a:spLocks noGrp="1"/>
          </p:cNvSpPr>
          <p:nvPr>
            <p:ph idx="1"/>
          </p:nvPr>
        </p:nvSpPr>
        <p:spPr/>
        <p:txBody>
          <a:bodyPr/>
          <a:lstStyle/>
          <a:p>
            <a:r>
              <a:rPr lang="en-US" dirty="0" smtClean="0"/>
              <a:t>Define the following terms in your own words:</a:t>
            </a:r>
          </a:p>
          <a:p>
            <a:r>
              <a:rPr lang="en-US" dirty="0" smtClean="0"/>
              <a:t>Rights</a:t>
            </a:r>
          </a:p>
          <a:p>
            <a:r>
              <a:rPr lang="en-US" dirty="0" smtClean="0"/>
              <a:t>Responsibilities </a:t>
            </a:r>
          </a:p>
          <a:p>
            <a:endParaRPr lang="en-US" dirty="0"/>
          </a:p>
          <a:p>
            <a:r>
              <a:rPr lang="en-US" dirty="0" smtClean="0"/>
              <a:t>What are some behaviors specific to “Responsible” people?</a:t>
            </a:r>
          </a:p>
          <a:p>
            <a:r>
              <a:rPr lang="en-US" dirty="0" smtClean="0"/>
              <a:t>What are some behaviors that are not responsible?</a:t>
            </a:r>
            <a:endParaRPr lang="en-US" dirty="0"/>
          </a:p>
        </p:txBody>
      </p:sp>
    </p:spTree>
    <p:extLst>
      <p:ext uri="{BB962C8B-B14F-4D97-AF65-F5344CB8AC3E}">
        <p14:creationId xmlns:p14="http://schemas.microsoft.com/office/powerpoint/2010/main" val="19531185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4</a:t>
            </a:r>
            <a:endParaRPr lang="en-US" dirty="0"/>
          </a:p>
        </p:txBody>
      </p:sp>
      <p:sp>
        <p:nvSpPr>
          <p:cNvPr id="3" name="Content Placeholder 2"/>
          <p:cNvSpPr>
            <a:spLocks noGrp="1"/>
          </p:cNvSpPr>
          <p:nvPr>
            <p:ph idx="1"/>
          </p:nvPr>
        </p:nvSpPr>
        <p:spPr/>
        <p:txBody>
          <a:bodyPr/>
          <a:lstStyle/>
          <a:p>
            <a:r>
              <a:rPr lang="en-US" dirty="0" smtClean="0"/>
              <a:t>What are some reasons that it is important to take responsibility for yourself?</a:t>
            </a:r>
          </a:p>
          <a:p>
            <a:r>
              <a:rPr lang="en-US" dirty="0" smtClean="0"/>
              <a:t>What are some responsibilities that you have right now?</a:t>
            </a:r>
          </a:p>
          <a:p>
            <a:r>
              <a:rPr lang="en-US" dirty="0" smtClean="0"/>
              <a:t>What are some </a:t>
            </a:r>
            <a:r>
              <a:rPr lang="en-US" b="1" dirty="0" smtClean="0"/>
              <a:t>consequences </a:t>
            </a:r>
            <a:r>
              <a:rPr lang="en-US" dirty="0" smtClean="0"/>
              <a:t>of not following through with your responsibilities?</a:t>
            </a:r>
            <a:endParaRPr lang="en-US" dirty="0"/>
          </a:p>
        </p:txBody>
      </p:sp>
    </p:spTree>
    <p:extLst>
      <p:ext uri="{BB962C8B-B14F-4D97-AF65-F5344CB8AC3E}">
        <p14:creationId xmlns:p14="http://schemas.microsoft.com/office/powerpoint/2010/main" val="11816401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5</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Write down the definitions of the following Special Education Laws:</a:t>
            </a:r>
          </a:p>
          <a:p>
            <a:r>
              <a:rPr lang="en-US" i="1" dirty="0"/>
              <a:t>The </a:t>
            </a:r>
            <a:r>
              <a:rPr lang="en-US" b="1" i="1" dirty="0"/>
              <a:t>IDEA</a:t>
            </a:r>
            <a:r>
              <a:rPr lang="en-US" i="1" dirty="0"/>
              <a:t> is the law that outlines the rights of students in special education. It describes how schools must provide special education to students during elementary, middle, and high school. </a:t>
            </a:r>
            <a:endParaRPr lang="en-US" i="1" dirty="0" smtClean="0"/>
          </a:p>
          <a:p>
            <a:r>
              <a:rPr lang="en-US" b="1" i="1" dirty="0"/>
              <a:t>Child Find </a:t>
            </a:r>
            <a:r>
              <a:rPr lang="en-US" i="1" dirty="0"/>
              <a:t>is the part of IDEA that states that school districts are responsible for identifying students with disabilities. If the school believes that a student has a disability, they test the student. If the student is found to have a </a:t>
            </a:r>
            <a:r>
              <a:rPr lang="en-US" i="1" dirty="0" smtClean="0"/>
              <a:t>disability, </a:t>
            </a:r>
            <a:r>
              <a:rPr lang="en-US" i="1" dirty="0"/>
              <a:t>the school must provide special education</a:t>
            </a:r>
            <a:r>
              <a:rPr lang="en-US" dirty="0"/>
              <a:t> </a:t>
            </a:r>
            <a:endParaRPr lang="en-US" dirty="0" smtClean="0"/>
          </a:p>
          <a:p>
            <a:pPr lvl="0"/>
            <a:r>
              <a:rPr lang="en-US" i="1" dirty="0"/>
              <a:t>The acronym </a:t>
            </a:r>
            <a:r>
              <a:rPr lang="en-US" b="1" i="1" dirty="0"/>
              <a:t>FAPE</a:t>
            </a:r>
            <a:r>
              <a:rPr lang="en-US" i="1" dirty="0"/>
              <a:t> stands for Free Appropriate Public Education. It means that schools must provide students with disabilities an education. Sometimes special education services can be very expensive, but because of FAPE, schools cannot make families pay for special education.</a:t>
            </a:r>
            <a:endParaRPr lang="en-US" dirty="0"/>
          </a:p>
          <a:p>
            <a:endParaRPr lang="en-US" dirty="0"/>
          </a:p>
        </p:txBody>
      </p:sp>
    </p:spTree>
    <p:extLst>
      <p:ext uri="{BB962C8B-B14F-4D97-AF65-F5344CB8AC3E}">
        <p14:creationId xmlns:p14="http://schemas.microsoft.com/office/powerpoint/2010/main" val="396405295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6</a:t>
            </a:r>
            <a:endParaRPr lang="en-US" dirty="0"/>
          </a:p>
        </p:txBody>
      </p:sp>
      <p:sp>
        <p:nvSpPr>
          <p:cNvPr id="3" name="Content Placeholder 2"/>
          <p:cNvSpPr>
            <a:spLocks noGrp="1"/>
          </p:cNvSpPr>
          <p:nvPr>
            <p:ph idx="1"/>
          </p:nvPr>
        </p:nvSpPr>
        <p:spPr/>
        <p:txBody>
          <a:bodyPr/>
          <a:lstStyle/>
          <a:p>
            <a:r>
              <a:rPr lang="en-US" dirty="0" smtClean="0"/>
              <a:t>Fill out the following chart (See example)</a:t>
            </a:r>
          </a:p>
          <a:p>
            <a:endParaRPr lang="en-US" dirty="0"/>
          </a:p>
        </p:txBody>
      </p:sp>
      <p:pic>
        <p:nvPicPr>
          <p:cNvPr id="4" name="Picture 3" descr="Screen Shot 2014-07-01 at 11.36.09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4700" y="2413000"/>
            <a:ext cx="5041900" cy="4445000"/>
          </a:xfrm>
          <a:prstGeom prst="rect">
            <a:avLst/>
          </a:prstGeom>
        </p:spPr>
      </p:pic>
    </p:spTree>
    <p:extLst>
      <p:ext uri="{BB962C8B-B14F-4D97-AF65-F5344CB8AC3E}">
        <p14:creationId xmlns:p14="http://schemas.microsoft.com/office/powerpoint/2010/main" val="235428023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7</a:t>
            </a:r>
            <a:endParaRPr lang="en-US" dirty="0"/>
          </a:p>
        </p:txBody>
      </p:sp>
      <p:sp>
        <p:nvSpPr>
          <p:cNvPr id="3" name="Content Placeholder 2"/>
          <p:cNvSpPr>
            <a:spLocks noGrp="1"/>
          </p:cNvSpPr>
          <p:nvPr>
            <p:ph idx="1"/>
          </p:nvPr>
        </p:nvSpPr>
        <p:spPr/>
        <p:txBody>
          <a:bodyPr>
            <a:normAutofit lnSpcReduction="10000"/>
          </a:bodyPr>
          <a:lstStyle/>
          <a:p>
            <a:r>
              <a:rPr lang="en-US" dirty="0" smtClean="0"/>
              <a:t>Define the following terms *GO back in your notebook*</a:t>
            </a:r>
          </a:p>
          <a:p>
            <a:r>
              <a:rPr lang="en-US" dirty="0" smtClean="0"/>
              <a:t>FAPE</a:t>
            </a:r>
          </a:p>
          <a:p>
            <a:r>
              <a:rPr lang="en-US" dirty="0" smtClean="0"/>
              <a:t>Child Find</a:t>
            </a:r>
          </a:p>
          <a:p>
            <a:r>
              <a:rPr lang="en-US" dirty="0" smtClean="0"/>
              <a:t>Accommodations</a:t>
            </a:r>
          </a:p>
          <a:p>
            <a:r>
              <a:rPr lang="en-US" dirty="0" smtClean="0"/>
              <a:t>Modifications</a:t>
            </a:r>
          </a:p>
          <a:p>
            <a:r>
              <a:rPr lang="en-US" dirty="0" smtClean="0"/>
              <a:t>Discrimination</a:t>
            </a:r>
          </a:p>
          <a:p>
            <a:r>
              <a:rPr lang="en-US" dirty="0" smtClean="0"/>
              <a:t>Why are these important to you?</a:t>
            </a:r>
            <a:endParaRPr lang="en-US" dirty="0"/>
          </a:p>
        </p:txBody>
      </p:sp>
    </p:spTree>
    <p:extLst>
      <p:ext uri="{BB962C8B-B14F-4D97-AF65-F5344CB8AC3E}">
        <p14:creationId xmlns:p14="http://schemas.microsoft.com/office/powerpoint/2010/main" val="327635370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Bell Ringer Activity </a:t>
            </a:r>
            <a:r>
              <a:rPr lang="en-US" dirty="0" smtClean="0"/>
              <a:t>8</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Write down the following two </a:t>
            </a:r>
            <a:r>
              <a:rPr lang="en-US" b="1" dirty="0" smtClean="0"/>
              <a:t>Anti-Discrimination </a:t>
            </a:r>
            <a:r>
              <a:rPr lang="en-US" dirty="0" smtClean="0"/>
              <a:t>laws</a:t>
            </a:r>
          </a:p>
          <a:p>
            <a:r>
              <a:rPr lang="en-US" b="1" i="1" dirty="0"/>
              <a:t>Section 504 </a:t>
            </a:r>
            <a:r>
              <a:rPr lang="en-US" i="1" dirty="0"/>
              <a:t>is an anti-discrimination law. That means that schools cannot discriminate against students for having a disability. Schools must provide students with disabilities access to education.</a:t>
            </a:r>
            <a:r>
              <a:rPr lang="en-US" dirty="0"/>
              <a:t> </a:t>
            </a:r>
            <a:r>
              <a:rPr lang="en-US" dirty="0" smtClean="0"/>
              <a:t> (For example: wheelchair ramps, Braille, handicap accessible bathrooms.)</a:t>
            </a:r>
          </a:p>
          <a:p>
            <a:pPr lvl="0"/>
            <a:r>
              <a:rPr lang="en-US" b="1" i="1" dirty="0"/>
              <a:t>ADA</a:t>
            </a:r>
            <a:r>
              <a:rPr lang="en-US" i="1" dirty="0"/>
              <a:t> is a civil rights law that protects people with disabilities by requiring places to be accessible to people with disabilities. ADA is different than Section 504 because it applies to more places, such as transportation (public buses</a:t>
            </a:r>
            <a:r>
              <a:rPr lang="en-US" i="1" dirty="0" smtClean="0"/>
              <a:t>), </a:t>
            </a:r>
            <a:r>
              <a:rPr lang="en-US" i="1" dirty="0"/>
              <a:t>telecommunication, as well as schools.</a:t>
            </a:r>
            <a:endParaRPr lang="en-US" dirty="0"/>
          </a:p>
          <a:p>
            <a:endParaRPr lang="en-US" dirty="0"/>
          </a:p>
        </p:txBody>
      </p:sp>
    </p:spTree>
    <p:extLst>
      <p:ext uri="{BB962C8B-B14F-4D97-AF65-F5344CB8AC3E}">
        <p14:creationId xmlns:p14="http://schemas.microsoft.com/office/powerpoint/2010/main" val="92809212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29</TotalTime>
  <Words>955</Words>
  <Application>Microsoft Macintosh PowerPoint</Application>
  <PresentationFormat>On-screen Show (4:3)</PresentationFormat>
  <Paragraphs>84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Travelogue</vt:lpstr>
      <vt:lpstr>Unit 4:</vt:lpstr>
      <vt:lpstr>Bell Ringer Activity 1</vt:lpstr>
      <vt:lpstr>Bell Ringer Activity 2</vt:lpstr>
      <vt:lpstr>Bell Ringer Activity 3</vt:lpstr>
      <vt:lpstr>Bell Ringer Activity 4</vt:lpstr>
      <vt:lpstr>Bell Ringer Activity 5</vt:lpstr>
      <vt:lpstr>Bell Ringer Activity 6</vt:lpstr>
      <vt:lpstr>Bell Ringer Activity 7</vt:lpstr>
      <vt:lpstr>Bell Ringer Activity 8</vt:lpstr>
      <vt:lpstr>Bell Ringer Activity 9</vt:lpstr>
      <vt:lpstr>Bell Ringer Activity 10 </vt:lpstr>
      <vt:lpstr>Bell Ringer Activity 11</vt:lpstr>
      <vt:lpstr>Bell Ringer Activity 12</vt:lpstr>
      <vt:lpstr>Bell Ringer Activity 13</vt:lpstr>
      <vt:lpstr>Bell Ringer Activity 14</vt:lpstr>
      <vt:lpstr>Bell Ringer Activity 15</vt:lpstr>
      <vt:lpstr>Unit 4 Quiz</vt:lpstr>
      <vt:lpstr>Unit 4 Answers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4:</dc:title>
  <dc:creator>Zarrow</dc:creator>
  <cp:lastModifiedBy>Donna Willis</cp:lastModifiedBy>
  <cp:revision>5</cp:revision>
  <dcterms:created xsi:type="dcterms:W3CDTF">2014-07-29T16:12:43Z</dcterms:created>
  <dcterms:modified xsi:type="dcterms:W3CDTF">2014-09-15T19:44:55Z</dcterms:modified>
</cp:coreProperties>
</file>