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arrow"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67" autoAdjust="0"/>
    <p:restoredTop sz="94660"/>
  </p:normalViewPr>
  <p:slideViewPr>
    <p:cSldViewPr snapToGrid="0" snapToObjects="1">
      <p:cViewPr varScale="1">
        <p:scale>
          <a:sx n="99" d="100"/>
          <a:sy n="99" d="100"/>
        </p:scale>
        <p:origin x="-120" y="-3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commentAuthors" Target="commentAuthors.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E3FC272F-0F44-3848-8170-F79B3822E013}" type="datetimeFigureOut">
              <a:rPr lang="en-US" smtClean="0"/>
              <a:t>2/29/16</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04FD324-E860-E945-9E1A-BA5A88089709}"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FC272F-0F44-3848-8170-F79B3822E013}"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FD324-E860-E945-9E1A-BA5A880897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FC272F-0F44-3848-8170-F79B3822E013}"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04FD324-E860-E945-9E1A-BA5A880897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FC272F-0F44-3848-8170-F79B3822E013}" type="datetimeFigureOut">
              <a:rPr lang="en-US" smtClean="0"/>
              <a:t>2/29/16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FD324-E860-E945-9E1A-BA5A88089709}"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E3FC272F-0F44-3848-8170-F79B3822E013}" type="datetimeFigureOut">
              <a:rPr lang="en-US" smtClean="0"/>
              <a:t>2/29/16</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04FD324-E860-E945-9E1A-BA5A88089709}"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3FC272F-0F44-3848-8170-F79B3822E013}"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FD324-E860-E945-9E1A-BA5A8808970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3FC272F-0F44-3848-8170-F79B3822E013}" type="datetimeFigureOut">
              <a:rPr lang="en-US" smtClean="0"/>
              <a:t>2/29/16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4FD324-E860-E945-9E1A-BA5A8808970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3FC272F-0F44-3848-8170-F79B3822E013}" type="datetimeFigureOut">
              <a:rPr lang="en-US" smtClean="0"/>
              <a:t>2/29/16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4FD324-E860-E945-9E1A-BA5A88089709}"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3FC272F-0F44-3848-8170-F79B3822E013}" type="datetimeFigureOut">
              <a:rPr lang="en-US" smtClean="0"/>
              <a:t>2/29/16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4FD324-E860-E945-9E1A-BA5A880897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C272F-0F44-3848-8170-F79B3822E013}"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04FD324-E860-E945-9E1A-BA5A88089709}"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FC272F-0F44-3848-8170-F79B3822E013}" type="datetimeFigureOut">
              <a:rPr lang="en-US" smtClean="0"/>
              <a:t>2/29/16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FD324-E860-E945-9E1A-BA5A88089709}"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3FC272F-0F44-3848-8170-F79B3822E013}" type="datetimeFigureOut">
              <a:rPr lang="en-US" smtClean="0"/>
              <a:t>2/29/16</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04FD324-E860-E945-9E1A-BA5A880897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JbB3Azlil38"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J9aHT-syZx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q2XlAWcMAUk"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xoeZAXUZbqQ"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B-4Y6CC4m88&amp;list=PLafqcnKm6ZMo8LNAxFMLLASj8ZS5B44Db"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OhKlZWLiPS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4611042"/>
            <a:ext cx="6400800" cy="1027758"/>
          </a:xfrm>
        </p:spPr>
        <p:txBody>
          <a:bodyPr/>
          <a:lstStyle/>
          <a:p>
            <a:pPr algn="ctr"/>
            <a:r>
              <a:rPr lang="en-US" dirty="0" smtClean="0"/>
              <a:t>Understanding the IEP Process</a:t>
            </a:r>
            <a:endParaRPr lang="en-US" dirty="0"/>
          </a:p>
        </p:txBody>
      </p:sp>
      <p:sp>
        <p:nvSpPr>
          <p:cNvPr id="3" name="Title 2"/>
          <p:cNvSpPr>
            <a:spLocks noGrp="1"/>
          </p:cNvSpPr>
          <p:nvPr>
            <p:ph type="title"/>
          </p:nvPr>
        </p:nvSpPr>
        <p:spPr>
          <a:xfrm>
            <a:off x="457200" y="2052960"/>
            <a:ext cx="6324600" cy="2780004"/>
          </a:xfrm>
        </p:spPr>
        <p:txBody>
          <a:bodyPr/>
          <a:lstStyle/>
          <a:p>
            <a:r>
              <a:rPr lang="en-US" dirty="0" smtClean="0"/>
              <a:t>Unit 2:</a:t>
            </a:r>
            <a:br>
              <a:rPr lang="en-US" dirty="0" smtClean="0"/>
            </a:br>
            <a:r>
              <a:rPr lang="en-US" dirty="0" smtClean="0"/>
              <a:t>Learning About Special Education</a:t>
            </a:r>
            <a:br>
              <a:rPr lang="en-US" dirty="0" smtClean="0"/>
            </a:br>
            <a:endParaRPr lang="en-US" dirty="0"/>
          </a:p>
        </p:txBody>
      </p:sp>
    </p:spTree>
    <p:extLst>
      <p:ext uri="{BB962C8B-B14F-4D97-AF65-F5344CB8AC3E}">
        <p14:creationId xmlns:p14="http://schemas.microsoft.com/office/powerpoint/2010/main" val="578978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i="1" dirty="0"/>
              <a:t>Since the </a:t>
            </a:r>
            <a:r>
              <a:rPr lang="en-US" i="1" dirty="0" smtClean="0"/>
              <a:t>1970</a:t>
            </a:r>
            <a:r>
              <a:rPr lang="en-US" i="1" dirty="0"/>
              <a:t>’s, </a:t>
            </a:r>
            <a:r>
              <a:rPr lang="en-US" i="1" dirty="0" smtClean="0"/>
              <a:t>other important </a:t>
            </a:r>
            <a:r>
              <a:rPr lang="en-US" i="1" dirty="0"/>
              <a:t>legislation has been passed that has helped improve the lives of people with disabilities. Legislation that has impacted education includes:</a:t>
            </a:r>
            <a:endParaRPr lang="en-US" dirty="0"/>
          </a:p>
          <a:p>
            <a:pPr lvl="1"/>
            <a:r>
              <a:rPr lang="en-US" i="1" dirty="0"/>
              <a:t>Individuals with Disabilities Education Act</a:t>
            </a:r>
            <a:endParaRPr lang="en-US" dirty="0"/>
          </a:p>
          <a:p>
            <a:pPr lvl="1"/>
            <a:r>
              <a:rPr lang="en-US" i="1" dirty="0"/>
              <a:t>Americans with Disabilities Act</a:t>
            </a:r>
            <a:endParaRPr lang="en-US" dirty="0"/>
          </a:p>
          <a:p>
            <a:pPr lvl="1"/>
            <a:r>
              <a:rPr lang="en-US" i="1" dirty="0"/>
              <a:t>Rehabilitation Act Section 504</a:t>
            </a:r>
            <a:endParaRPr lang="en-US" dirty="0"/>
          </a:p>
          <a:p>
            <a:endParaRPr lang="en-US" dirty="0" smtClean="0"/>
          </a:p>
          <a:p>
            <a:endParaRPr lang="en-US" dirty="0"/>
          </a:p>
          <a:p>
            <a:r>
              <a:rPr lang="en-US" dirty="0" smtClean="0">
                <a:solidFill>
                  <a:srgbClr val="000000"/>
                </a:solidFill>
                <a:hlinkClick r:id="rId2"/>
              </a:rPr>
              <a:t>Video</a:t>
            </a:r>
            <a:endParaRPr lang="en-US" dirty="0" smtClean="0">
              <a:solidFill>
                <a:srgbClr val="000000"/>
              </a:solidFill>
            </a:endParaRPr>
          </a:p>
          <a:p>
            <a:endParaRPr lang="en-US" dirty="0"/>
          </a:p>
          <a:p>
            <a:r>
              <a:rPr lang="en-US" dirty="0" smtClean="0"/>
              <a:t>Write down 6 facts or ideas from the video</a:t>
            </a:r>
            <a:endParaRPr lang="en-US" dirty="0"/>
          </a:p>
        </p:txBody>
      </p:sp>
      <p:sp>
        <p:nvSpPr>
          <p:cNvPr id="3" name="Title 2"/>
          <p:cNvSpPr>
            <a:spLocks noGrp="1"/>
          </p:cNvSpPr>
          <p:nvPr>
            <p:ph type="title"/>
          </p:nvPr>
        </p:nvSpPr>
        <p:spPr/>
        <p:txBody>
          <a:bodyPr/>
          <a:lstStyle/>
          <a:p>
            <a:r>
              <a:rPr lang="en-US" dirty="0"/>
              <a:t>Bell Ringer Activity </a:t>
            </a:r>
            <a:r>
              <a:rPr lang="en-US" dirty="0" smtClean="0"/>
              <a:t>9</a:t>
            </a:r>
            <a:endParaRPr lang="en-US" dirty="0"/>
          </a:p>
        </p:txBody>
      </p:sp>
    </p:spTree>
    <p:extLst>
      <p:ext uri="{BB962C8B-B14F-4D97-AF65-F5344CB8AC3E}">
        <p14:creationId xmlns:p14="http://schemas.microsoft.com/office/powerpoint/2010/main" val="6236592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hlinkClick r:id="rId2"/>
              </a:rPr>
              <a:t>Video- What can you do?</a:t>
            </a:r>
            <a:endParaRPr lang="en-US" dirty="0" smtClean="0"/>
          </a:p>
          <a:p>
            <a:endParaRPr lang="en-US" dirty="0"/>
          </a:p>
          <a:p>
            <a:r>
              <a:rPr lang="en-US" dirty="0" smtClean="0"/>
              <a:t>In 3 sentences, describe some things that YOU can do well.</a:t>
            </a:r>
          </a:p>
          <a:p>
            <a:endParaRPr lang="en-US" dirty="0"/>
          </a:p>
          <a:p>
            <a:endParaRPr lang="en-US" dirty="0" smtClean="0"/>
          </a:p>
          <a:p>
            <a:r>
              <a:rPr lang="en-US" dirty="0" smtClean="0"/>
              <a:t>Write down the definitions of: </a:t>
            </a:r>
          </a:p>
          <a:p>
            <a:endParaRPr lang="en-US" dirty="0"/>
          </a:p>
          <a:p>
            <a:r>
              <a:rPr lang="en-US" dirty="0" smtClean="0"/>
              <a:t>Barrier</a:t>
            </a:r>
          </a:p>
          <a:p>
            <a:r>
              <a:rPr lang="en-US" dirty="0" smtClean="0"/>
              <a:t>Prejudice</a:t>
            </a:r>
          </a:p>
          <a:p>
            <a:r>
              <a:rPr lang="en-US" dirty="0" smtClean="0"/>
              <a:t>Low Expectation</a:t>
            </a:r>
          </a:p>
        </p:txBody>
      </p:sp>
      <p:sp>
        <p:nvSpPr>
          <p:cNvPr id="3" name="Title 2"/>
          <p:cNvSpPr>
            <a:spLocks noGrp="1"/>
          </p:cNvSpPr>
          <p:nvPr>
            <p:ph type="title"/>
          </p:nvPr>
        </p:nvSpPr>
        <p:spPr/>
        <p:txBody>
          <a:bodyPr/>
          <a:lstStyle/>
          <a:p>
            <a:r>
              <a:rPr lang="en-US" dirty="0"/>
              <a:t>Bell Ringer Activity </a:t>
            </a:r>
            <a:r>
              <a:rPr lang="en-US" dirty="0" smtClean="0"/>
              <a:t>10</a:t>
            </a:r>
            <a:endParaRPr lang="en-US" dirty="0"/>
          </a:p>
        </p:txBody>
      </p:sp>
    </p:spTree>
    <p:extLst>
      <p:ext uri="{BB962C8B-B14F-4D97-AF65-F5344CB8AC3E}">
        <p14:creationId xmlns:p14="http://schemas.microsoft.com/office/powerpoint/2010/main" val="42811575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Define barrier, prejudice, and low expectation</a:t>
            </a:r>
          </a:p>
          <a:p>
            <a:r>
              <a:rPr lang="en-US" dirty="0" smtClean="0"/>
              <a:t>Now what is the definition of the following words *look them up if you need to*:</a:t>
            </a:r>
          </a:p>
          <a:p>
            <a:r>
              <a:rPr lang="en-US" dirty="0" smtClean="0"/>
              <a:t>Acronym-</a:t>
            </a:r>
          </a:p>
          <a:p>
            <a:endParaRPr lang="en-US" dirty="0" smtClean="0"/>
          </a:p>
          <a:p>
            <a:r>
              <a:rPr lang="en-US" dirty="0" smtClean="0"/>
              <a:t>Accommodations-</a:t>
            </a:r>
          </a:p>
          <a:p>
            <a:endParaRPr lang="en-US" dirty="0" smtClean="0"/>
          </a:p>
          <a:p>
            <a:r>
              <a:rPr lang="en-US" dirty="0" smtClean="0"/>
              <a:t>Modifications-</a:t>
            </a:r>
          </a:p>
          <a:p>
            <a:endParaRPr lang="en-US" dirty="0" smtClean="0"/>
          </a:p>
          <a:p>
            <a:r>
              <a:rPr lang="en-US" dirty="0" smtClean="0"/>
              <a:t>Goals-</a:t>
            </a:r>
          </a:p>
          <a:p>
            <a:endParaRPr lang="en-US" dirty="0" smtClean="0"/>
          </a:p>
          <a:p>
            <a:r>
              <a:rPr lang="en-US" dirty="0" smtClean="0"/>
              <a:t>Objectives-</a:t>
            </a:r>
            <a:endParaRPr lang="en-US" dirty="0"/>
          </a:p>
        </p:txBody>
      </p:sp>
      <p:sp>
        <p:nvSpPr>
          <p:cNvPr id="3" name="Title 2"/>
          <p:cNvSpPr>
            <a:spLocks noGrp="1"/>
          </p:cNvSpPr>
          <p:nvPr>
            <p:ph type="title"/>
          </p:nvPr>
        </p:nvSpPr>
        <p:spPr/>
        <p:txBody>
          <a:bodyPr/>
          <a:lstStyle/>
          <a:p>
            <a:r>
              <a:rPr lang="en-US" dirty="0"/>
              <a:t>Bell Ringer Activity </a:t>
            </a:r>
            <a:r>
              <a:rPr lang="en-US" dirty="0" smtClean="0"/>
              <a:t>11</a:t>
            </a:r>
            <a:endParaRPr lang="en-US" b="1" dirty="0"/>
          </a:p>
        </p:txBody>
      </p:sp>
    </p:spTree>
    <p:extLst>
      <p:ext uri="{BB962C8B-B14F-4D97-AF65-F5344CB8AC3E}">
        <p14:creationId xmlns:p14="http://schemas.microsoft.com/office/powerpoint/2010/main" val="306574953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What do you think are the meanings of the following Acronyms</a:t>
            </a:r>
          </a:p>
          <a:p>
            <a:endParaRPr lang="en-US" dirty="0"/>
          </a:p>
          <a:p>
            <a:pPr marL="460375" indent="0">
              <a:buNone/>
            </a:pPr>
            <a:r>
              <a:rPr lang="en-US" dirty="0" smtClean="0"/>
              <a:t>1.  LOL</a:t>
            </a:r>
          </a:p>
          <a:p>
            <a:pPr marL="460375" indent="0">
              <a:buNone/>
            </a:pPr>
            <a:r>
              <a:rPr lang="en-US" dirty="0" smtClean="0"/>
              <a:t>2.  ROFL</a:t>
            </a:r>
          </a:p>
          <a:p>
            <a:pPr marL="460375" indent="0">
              <a:buNone/>
            </a:pPr>
            <a:r>
              <a:rPr lang="en-US" dirty="0" smtClean="0"/>
              <a:t>3.  SMH</a:t>
            </a:r>
          </a:p>
          <a:p>
            <a:pPr marL="460375" indent="0">
              <a:buNone/>
            </a:pPr>
            <a:r>
              <a:rPr lang="en-US" dirty="0" smtClean="0"/>
              <a:t>4.  IDEA</a:t>
            </a:r>
          </a:p>
          <a:p>
            <a:pPr marL="460375" indent="0">
              <a:buNone/>
            </a:pPr>
            <a:r>
              <a:rPr lang="en-US" dirty="0" smtClean="0"/>
              <a:t>5.  IEP</a:t>
            </a:r>
          </a:p>
          <a:p>
            <a:pPr marL="460375" indent="0">
              <a:buNone/>
            </a:pPr>
            <a:r>
              <a:rPr lang="en-US" dirty="0" smtClean="0"/>
              <a:t>6.  ITP</a:t>
            </a:r>
          </a:p>
          <a:p>
            <a:pPr marL="460375" indent="0">
              <a:buNone/>
            </a:pPr>
            <a:r>
              <a:rPr lang="en-US" dirty="0" smtClean="0"/>
              <a:t>7.  ADA</a:t>
            </a:r>
          </a:p>
          <a:p>
            <a:pPr marL="45720" indent="0">
              <a:buNone/>
            </a:pPr>
            <a:endParaRPr lang="en-US" dirty="0" smtClean="0"/>
          </a:p>
        </p:txBody>
      </p:sp>
      <p:sp>
        <p:nvSpPr>
          <p:cNvPr id="3" name="Title 2"/>
          <p:cNvSpPr>
            <a:spLocks noGrp="1"/>
          </p:cNvSpPr>
          <p:nvPr>
            <p:ph type="title"/>
          </p:nvPr>
        </p:nvSpPr>
        <p:spPr/>
        <p:txBody>
          <a:bodyPr/>
          <a:lstStyle/>
          <a:p>
            <a:r>
              <a:rPr lang="en-US" dirty="0"/>
              <a:t>Bell Ringer Activity </a:t>
            </a:r>
            <a:r>
              <a:rPr lang="en-US" dirty="0" smtClean="0"/>
              <a:t>12</a:t>
            </a:r>
            <a:endParaRPr lang="en-US" dirty="0"/>
          </a:p>
        </p:txBody>
      </p:sp>
    </p:spTree>
    <p:extLst>
      <p:ext uri="{BB962C8B-B14F-4D97-AF65-F5344CB8AC3E}">
        <p14:creationId xmlns:p14="http://schemas.microsoft.com/office/powerpoint/2010/main" val="13513553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Screen Shot 2014-06-30 at 10.33.09 AM.png"/>
          <p:cNvPicPr>
            <a:picLocks noGrp="1" noChangeAspect="1"/>
          </p:cNvPicPr>
          <p:nvPr>
            <p:ph idx="1"/>
          </p:nvPr>
        </p:nvPicPr>
        <p:blipFill>
          <a:blip r:embed="rId2">
            <a:extLst>
              <a:ext uri="{28A0092B-C50C-407E-A947-70E740481C1C}">
                <a14:useLocalDpi xmlns:a14="http://schemas.microsoft.com/office/drawing/2010/main" val="0"/>
              </a:ext>
            </a:extLst>
          </a:blip>
          <a:srcRect l="-23268" r="-23268"/>
          <a:stretch>
            <a:fillRect/>
          </a:stretch>
        </p:blipFill>
        <p:spPr>
          <a:xfrm>
            <a:off x="-1437638" y="1646911"/>
            <a:ext cx="9285628" cy="4867516"/>
          </a:xfrm>
        </p:spPr>
      </p:pic>
      <p:sp>
        <p:nvSpPr>
          <p:cNvPr id="3" name="Title 2"/>
          <p:cNvSpPr>
            <a:spLocks noGrp="1"/>
          </p:cNvSpPr>
          <p:nvPr>
            <p:ph type="title"/>
          </p:nvPr>
        </p:nvSpPr>
        <p:spPr/>
        <p:txBody>
          <a:bodyPr/>
          <a:lstStyle/>
          <a:p>
            <a:r>
              <a:rPr lang="en-US" dirty="0"/>
              <a:t>Bell Ringer Activity </a:t>
            </a:r>
            <a:r>
              <a:rPr lang="en-US" dirty="0" smtClean="0"/>
              <a:t>13</a:t>
            </a:r>
            <a:endParaRPr lang="en-US" dirty="0"/>
          </a:p>
        </p:txBody>
      </p:sp>
      <p:sp>
        <p:nvSpPr>
          <p:cNvPr id="8" name="TextBox 7"/>
          <p:cNvSpPr txBox="1"/>
          <p:nvPr/>
        </p:nvSpPr>
        <p:spPr>
          <a:xfrm>
            <a:off x="6383062" y="1681064"/>
            <a:ext cx="2597157" cy="3108544"/>
          </a:xfrm>
          <a:prstGeom prst="rect">
            <a:avLst/>
          </a:prstGeom>
          <a:noFill/>
        </p:spPr>
        <p:txBody>
          <a:bodyPr wrap="square" rtlCol="0">
            <a:spAutoFit/>
          </a:bodyPr>
          <a:lstStyle/>
          <a:p>
            <a:r>
              <a:rPr lang="en-US" sz="1400" dirty="0" smtClean="0"/>
              <a:t>Look at the following graph</a:t>
            </a:r>
          </a:p>
          <a:p>
            <a:endParaRPr lang="en-US" sz="1400" dirty="0"/>
          </a:p>
          <a:p>
            <a:r>
              <a:rPr lang="en-US" sz="1400" dirty="0" smtClean="0"/>
              <a:t>What are the following meetings *in your own words*</a:t>
            </a:r>
          </a:p>
          <a:p>
            <a:endParaRPr lang="en-US" sz="1400" dirty="0"/>
          </a:p>
          <a:p>
            <a:r>
              <a:rPr lang="en-US" sz="1400" dirty="0" smtClean="0"/>
              <a:t>1.  Eligibility Meeting</a:t>
            </a:r>
          </a:p>
          <a:p>
            <a:endParaRPr lang="en-US" sz="1400" dirty="0"/>
          </a:p>
          <a:p>
            <a:r>
              <a:rPr lang="en-US" sz="1400" dirty="0" smtClean="0"/>
              <a:t>2.  Annual Review</a:t>
            </a:r>
          </a:p>
          <a:p>
            <a:endParaRPr lang="en-US" sz="1400" dirty="0"/>
          </a:p>
          <a:p>
            <a:r>
              <a:rPr lang="en-US" sz="1400" dirty="0" smtClean="0"/>
              <a:t>3.  Triennial Meeting</a:t>
            </a:r>
          </a:p>
          <a:p>
            <a:endParaRPr lang="en-US" sz="1400" dirty="0"/>
          </a:p>
          <a:p>
            <a:r>
              <a:rPr lang="en-US" sz="1400" dirty="0" smtClean="0"/>
              <a:t>4.  Transition Meeting</a:t>
            </a:r>
          </a:p>
          <a:p>
            <a:endParaRPr lang="en-US" sz="1400" dirty="0"/>
          </a:p>
          <a:p>
            <a:r>
              <a:rPr lang="en-US" sz="1400" dirty="0" smtClean="0"/>
              <a:t>5.  Exit Meeting</a:t>
            </a:r>
          </a:p>
        </p:txBody>
      </p:sp>
    </p:spTree>
    <p:extLst>
      <p:ext uri="{BB962C8B-B14F-4D97-AF65-F5344CB8AC3E}">
        <p14:creationId xmlns:p14="http://schemas.microsoft.com/office/powerpoint/2010/main" val="198999502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Why do you think you were considered ELIGIBLE (what does that mean?) to receive Specialized Education Services?</a:t>
            </a:r>
          </a:p>
          <a:p>
            <a:endParaRPr lang="en-US" dirty="0"/>
          </a:p>
          <a:p>
            <a:r>
              <a:rPr lang="en-US" dirty="0" smtClean="0"/>
              <a:t>How far back do you remember receiving help in school from Special Education?</a:t>
            </a:r>
          </a:p>
          <a:p>
            <a:endParaRPr lang="en-US" dirty="0"/>
          </a:p>
          <a:p>
            <a:r>
              <a:rPr lang="en-US" dirty="0" smtClean="0"/>
              <a:t>Do you even know what your IEP says? If not, why not?</a:t>
            </a:r>
            <a:endParaRPr lang="en-US" dirty="0"/>
          </a:p>
        </p:txBody>
      </p:sp>
      <p:sp>
        <p:nvSpPr>
          <p:cNvPr id="3" name="Title 2"/>
          <p:cNvSpPr>
            <a:spLocks noGrp="1"/>
          </p:cNvSpPr>
          <p:nvPr>
            <p:ph type="title"/>
          </p:nvPr>
        </p:nvSpPr>
        <p:spPr/>
        <p:txBody>
          <a:bodyPr/>
          <a:lstStyle/>
          <a:p>
            <a:r>
              <a:rPr lang="en-US" dirty="0"/>
              <a:t>Bell Ringer Activity </a:t>
            </a:r>
            <a:r>
              <a:rPr lang="en-US" dirty="0" smtClean="0"/>
              <a:t>14</a:t>
            </a:r>
            <a:endParaRPr lang="en-US" dirty="0"/>
          </a:p>
        </p:txBody>
      </p:sp>
    </p:spTree>
    <p:extLst>
      <p:ext uri="{BB962C8B-B14F-4D97-AF65-F5344CB8AC3E}">
        <p14:creationId xmlns:p14="http://schemas.microsoft.com/office/powerpoint/2010/main" val="425462993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an IEP?</a:t>
            </a:r>
          </a:p>
          <a:p>
            <a:endParaRPr lang="en-US" dirty="0"/>
          </a:p>
          <a:p>
            <a:r>
              <a:rPr lang="en-US" dirty="0" smtClean="0"/>
              <a:t>Take a look at the following </a:t>
            </a:r>
            <a:r>
              <a:rPr lang="en-US" dirty="0" smtClean="0">
                <a:hlinkClick r:id="rId2"/>
              </a:rPr>
              <a:t>*Video*</a:t>
            </a:r>
            <a:r>
              <a:rPr lang="en-US" dirty="0" smtClean="0"/>
              <a:t>.</a:t>
            </a:r>
          </a:p>
          <a:p>
            <a:endParaRPr lang="en-US" dirty="0"/>
          </a:p>
          <a:p>
            <a:r>
              <a:rPr lang="en-US" dirty="0" smtClean="0"/>
              <a:t>List all of the things that you did not know about the IEP as presented in this video.</a:t>
            </a:r>
          </a:p>
        </p:txBody>
      </p:sp>
      <p:sp>
        <p:nvSpPr>
          <p:cNvPr id="3" name="Title 2"/>
          <p:cNvSpPr>
            <a:spLocks noGrp="1"/>
          </p:cNvSpPr>
          <p:nvPr>
            <p:ph type="title"/>
          </p:nvPr>
        </p:nvSpPr>
        <p:spPr/>
        <p:txBody>
          <a:bodyPr/>
          <a:lstStyle/>
          <a:p>
            <a:r>
              <a:rPr lang="en-US" dirty="0"/>
              <a:t>Bell Ringer Activity </a:t>
            </a:r>
            <a:r>
              <a:rPr lang="en-US" dirty="0" smtClean="0"/>
              <a:t>15</a:t>
            </a:r>
            <a:endParaRPr lang="en-US" dirty="0"/>
          </a:p>
        </p:txBody>
      </p:sp>
    </p:spTree>
    <p:extLst>
      <p:ext uri="{BB962C8B-B14F-4D97-AF65-F5344CB8AC3E}">
        <p14:creationId xmlns:p14="http://schemas.microsoft.com/office/powerpoint/2010/main" val="283248926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does it mean to have a disability?</a:t>
            </a:r>
          </a:p>
          <a:p>
            <a:endParaRPr lang="en-US" dirty="0"/>
          </a:p>
          <a:p>
            <a:endParaRPr lang="en-US" dirty="0" smtClean="0"/>
          </a:p>
          <a:p>
            <a:r>
              <a:rPr lang="en-US" dirty="0" smtClean="0"/>
              <a:t>Are you alone? Does anybody become successful with a disability?</a:t>
            </a:r>
          </a:p>
          <a:p>
            <a:endParaRPr lang="en-US" dirty="0"/>
          </a:p>
          <a:p>
            <a:r>
              <a:rPr lang="en-US" dirty="0" smtClean="0">
                <a:hlinkClick r:id="rId2"/>
              </a:rPr>
              <a:t>Here’s your answer</a:t>
            </a:r>
            <a:endParaRPr lang="en-US" dirty="0"/>
          </a:p>
        </p:txBody>
      </p:sp>
      <p:sp>
        <p:nvSpPr>
          <p:cNvPr id="3" name="Title 2"/>
          <p:cNvSpPr>
            <a:spLocks noGrp="1"/>
          </p:cNvSpPr>
          <p:nvPr>
            <p:ph type="title"/>
          </p:nvPr>
        </p:nvSpPr>
        <p:spPr/>
        <p:txBody>
          <a:bodyPr/>
          <a:lstStyle/>
          <a:p>
            <a:r>
              <a:rPr lang="en-US" dirty="0"/>
              <a:t>Bell Ringer Activity </a:t>
            </a:r>
            <a:r>
              <a:rPr lang="en-US" dirty="0" smtClean="0"/>
              <a:t>16</a:t>
            </a:r>
            <a:endParaRPr lang="en-US" dirty="0"/>
          </a:p>
        </p:txBody>
      </p:sp>
    </p:spTree>
    <p:extLst>
      <p:ext uri="{BB962C8B-B14F-4D97-AF65-F5344CB8AC3E}">
        <p14:creationId xmlns:p14="http://schemas.microsoft.com/office/powerpoint/2010/main" val="154003871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Go back in your notebook and find the definitions of the following words and write them down.</a:t>
            </a:r>
          </a:p>
          <a:p>
            <a:endParaRPr lang="en-US" dirty="0"/>
          </a:p>
          <a:p>
            <a:r>
              <a:rPr lang="en-US" dirty="0" smtClean="0"/>
              <a:t>Self-Advocacy</a:t>
            </a:r>
          </a:p>
          <a:p>
            <a:r>
              <a:rPr lang="en-US" dirty="0" smtClean="0"/>
              <a:t>Self-Determination</a:t>
            </a:r>
          </a:p>
          <a:p>
            <a:r>
              <a:rPr lang="en-US" dirty="0" smtClean="0"/>
              <a:t>Self-Awareness</a:t>
            </a:r>
          </a:p>
          <a:p>
            <a:r>
              <a:rPr lang="en-US" dirty="0" smtClean="0"/>
              <a:t>Prejudices</a:t>
            </a:r>
          </a:p>
          <a:p>
            <a:r>
              <a:rPr lang="en-US" dirty="0" smtClean="0"/>
              <a:t>Barriers</a:t>
            </a:r>
          </a:p>
          <a:p>
            <a:r>
              <a:rPr lang="en-US" dirty="0" smtClean="0"/>
              <a:t>IEP</a:t>
            </a:r>
          </a:p>
          <a:p>
            <a:r>
              <a:rPr lang="en-US" dirty="0" smtClean="0"/>
              <a:t>IDEA</a:t>
            </a:r>
          </a:p>
          <a:p>
            <a:r>
              <a:rPr lang="en-US" dirty="0" smtClean="0"/>
              <a:t>Accommodations</a:t>
            </a:r>
          </a:p>
          <a:p>
            <a:r>
              <a:rPr lang="en-US" dirty="0" smtClean="0"/>
              <a:t>Modifications</a:t>
            </a:r>
            <a:endParaRPr lang="en-US" dirty="0"/>
          </a:p>
        </p:txBody>
      </p:sp>
      <p:sp>
        <p:nvSpPr>
          <p:cNvPr id="3" name="Title 2"/>
          <p:cNvSpPr>
            <a:spLocks noGrp="1"/>
          </p:cNvSpPr>
          <p:nvPr>
            <p:ph type="title"/>
          </p:nvPr>
        </p:nvSpPr>
        <p:spPr/>
        <p:txBody>
          <a:bodyPr/>
          <a:lstStyle/>
          <a:p>
            <a:r>
              <a:rPr lang="en-US" dirty="0"/>
              <a:t>Bell Ringer Activity </a:t>
            </a:r>
            <a:r>
              <a:rPr lang="en-US" dirty="0" smtClean="0"/>
              <a:t>17</a:t>
            </a:r>
            <a:endParaRPr lang="en-US" dirty="0"/>
          </a:p>
        </p:txBody>
      </p:sp>
    </p:spTree>
    <p:extLst>
      <p:ext uri="{BB962C8B-B14F-4D97-AF65-F5344CB8AC3E}">
        <p14:creationId xmlns:p14="http://schemas.microsoft.com/office/powerpoint/2010/main" val="20341689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Creating My Story (2-3 sentences per question)</a:t>
            </a:r>
          </a:p>
          <a:p>
            <a:endParaRPr lang="en-US" dirty="0" smtClean="0"/>
          </a:p>
          <a:p>
            <a:endParaRPr lang="en-US" dirty="0"/>
          </a:p>
          <a:p>
            <a:pPr marL="45720" indent="0">
              <a:buNone/>
            </a:pPr>
            <a:endParaRPr lang="en-US" dirty="0"/>
          </a:p>
          <a:p>
            <a:r>
              <a:rPr lang="en-US" dirty="0" smtClean="0"/>
              <a:t>Did you or your parents/guardians know you had a disability before you started school? How did they know?</a:t>
            </a:r>
          </a:p>
          <a:p>
            <a:endParaRPr lang="en-US" dirty="0"/>
          </a:p>
          <a:p>
            <a:r>
              <a:rPr lang="en-US" dirty="0" smtClean="0"/>
              <a:t>What grade were you in when you first realized that you had a difficult time with your schoolwork or being at school?</a:t>
            </a:r>
          </a:p>
          <a:p>
            <a:pPr marL="45720" indent="0">
              <a:buNone/>
            </a:pPr>
            <a:endParaRPr lang="en-US" dirty="0"/>
          </a:p>
        </p:txBody>
      </p:sp>
      <p:sp>
        <p:nvSpPr>
          <p:cNvPr id="3" name="Title 2"/>
          <p:cNvSpPr>
            <a:spLocks noGrp="1"/>
          </p:cNvSpPr>
          <p:nvPr>
            <p:ph type="title"/>
          </p:nvPr>
        </p:nvSpPr>
        <p:spPr/>
        <p:txBody>
          <a:bodyPr/>
          <a:lstStyle/>
          <a:p>
            <a:r>
              <a:rPr lang="en-US" dirty="0"/>
              <a:t>Bell Ringer Activity </a:t>
            </a:r>
            <a:r>
              <a:rPr lang="en-US" dirty="0" smtClean="0"/>
              <a:t>18</a:t>
            </a:r>
            <a:endParaRPr lang="en-US" dirty="0"/>
          </a:p>
        </p:txBody>
      </p:sp>
    </p:spTree>
    <p:extLst>
      <p:ext uri="{BB962C8B-B14F-4D97-AF65-F5344CB8AC3E}">
        <p14:creationId xmlns:p14="http://schemas.microsoft.com/office/powerpoint/2010/main" val="23303309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In your own words answer the following questions in 2 sentences:</a:t>
            </a:r>
          </a:p>
          <a:p>
            <a:endParaRPr lang="en-US" dirty="0" smtClean="0"/>
          </a:p>
          <a:p>
            <a:r>
              <a:rPr lang="en-US" dirty="0" smtClean="0"/>
              <a:t>1:What does the word </a:t>
            </a:r>
            <a:r>
              <a:rPr lang="en-US" b="1" dirty="0" smtClean="0"/>
              <a:t>DISABILITY </a:t>
            </a:r>
            <a:r>
              <a:rPr lang="en-US" dirty="0" smtClean="0"/>
              <a:t>mean?</a:t>
            </a:r>
          </a:p>
          <a:p>
            <a:endParaRPr lang="en-US" dirty="0"/>
          </a:p>
          <a:p>
            <a:r>
              <a:rPr lang="en-US" dirty="0" smtClean="0"/>
              <a:t>2: How do you treat people with </a:t>
            </a:r>
            <a:r>
              <a:rPr lang="en-US" b="1" dirty="0"/>
              <a:t>d</a:t>
            </a:r>
            <a:r>
              <a:rPr lang="en-US" b="1" dirty="0" smtClean="0"/>
              <a:t>isabilities?</a:t>
            </a:r>
          </a:p>
          <a:p>
            <a:endParaRPr lang="en-US" b="1" dirty="0"/>
          </a:p>
          <a:p>
            <a:r>
              <a:rPr lang="en-US" b="1" dirty="0" smtClean="0"/>
              <a:t>3. </a:t>
            </a:r>
            <a:r>
              <a:rPr lang="en-US" dirty="0" smtClean="0"/>
              <a:t>How does society as a whole treat individuals with disabilities?</a:t>
            </a:r>
          </a:p>
          <a:p>
            <a:endParaRPr lang="en-US" dirty="0"/>
          </a:p>
          <a:p>
            <a:r>
              <a:rPr lang="en-US" dirty="0" smtClean="0"/>
              <a:t>4. Do you think over the course of history people with disabilities have been treated better or worse?</a:t>
            </a:r>
          </a:p>
          <a:p>
            <a:endParaRPr lang="en-US" dirty="0"/>
          </a:p>
        </p:txBody>
      </p:sp>
      <p:sp>
        <p:nvSpPr>
          <p:cNvPr id="3" name="Title 2"/>
          <p:cNvSpPr>
            <a:spLocks noGrp="1"/>
          </p:cNvSpPr>
          <p:nvPr>
            <p:ph type="title"/>
          </p:nvPr>
        </p:nvSpPr>
        <p:spPr/>
        <p:txBody>
          <a:bodyPr/>
          <a:lstStyle/>
          <a:p>
            <a:r>
              <a:rPr lang="en-US" dirty="0" smtClean="0"/>
              <a:t>Bell Ringer Activity 1</a:t>
            </a:r>
            <a:endParaRPr lang="en-US" dirty="0"/>
          </a:p>
        </p:txBody>
      </p:sp>
    </p:spTree>
    <p:extLst>
      <p:ext uri="{BB962C8B-B14F-4D97-AF65-F5344CB8AC3E}">
        <p14:creationId xmlns:p14="http://schemas.microsoft.com/office/powerpoint/2010/main" val="3997700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Creating My Story (2-3 sentences per question)</a:t>
            </a:r>
          </a:p>
          <a:p>
            <a:endParaRPr lang="en-US" dirty="0"/>
          </a:p>
          <a:p>
            <a:r>
              <a:rPr lang="en-US" dirty="0" smtClean="0"/>
              <a:t>Who do you believe was the first person to notice you were having a difficult time in school? What do you think they saw that no one else saw?</a:t>
            </a:r>
          </a:p>
          <a:p>
            <a:endParaRPr lang="en-US" dirty="0"/>
          </a:p>
          <a:p>
            <a:r>
              <a:rPr lang="en-US" dirty="0" smtClean="0"/>
              <a:t>Can you remember some of the </a:t>
            </a:r>
            <a:r>
              <a:rPr lang="en-US" b="1" dirty="0" smtClean="0"/>
              <a:t>INTERVENTIONS </a:t>
            </a:r>
            <a:r>
              <a:rPr lang="en-US" dirty="0"/>
              <a:t> </a:t>
            </a:r>
            <a:r>
              <a:rPr lang="en-US" dirty="0" smtClean="0"/>
              <a:t>*look it up*</a:t>
            </a:r>
            <a:r>
              <a:rPr lang="en-US" dirty="0"/>
              <a:t> </a:t>
            </a:r>
            <a:r>
              <a:rPr lang="en-US" dirty="0" smtClean="0"/>
              <a:t>that your teacher used with you before you were tested for Specialized Education?</a:t>
            </a:r>
          </a:p>
        </p:txBody>
      </p:sp>
      <p:sp>
        <p:nvSpPr>
          <p:cNvPr id="3" name="Title 2"/>
          <p:cNvSpPr>
            <a:spLocks noGrp="1"/>
          </p:cNvSpPr>
          <p:nvPr>
            <p:ph type="title"/>
          </p:nvPr>
        </p:nvSpPr>
        <p:spPr/>
        <p:txBody>
          <a:bodyPr/>
          <a:lstStyle/>
          <a:p>
            <a:r>
              <a:rPr lang="en-US" dirty="0"/>
              <a:t>Bell Ringer Activity </a:t>
            </a:r>
            <a:r>
              <a:rPr lang="en-US" dirty="0" smtClean="0"/>
              <a:t>19</a:t>
            </a:r>
            <a:endParaRPr lang="en-US" dirty="0"/>
          </a:p>
        </p:txBody>
      </p:sp>
    </p:spTree>
    <p:extLst>
      <p:ext uri="{BB962C8B-B14F-4D97-AF65-F5344CB8AC3E}">
        <p14:creationId xmlns:p14="http://schemas.microsoft.com/office/powerpoint/2010/main" val="349443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Creating My Story (2-3 sentences per question)</a:t>
            </a:r>
          </a:p>
          <a:p>
            <a:endParaRPr lang="en-US" dirty="0"/>
          </a:p>
          <a:p>
            <a:r>
              <a:rPr lang="en-US" dirty="0" smtClean="0"/>
              <a:t>What are some things you remember in elementary or middle school that could have been the result of being in special education.</a:t>
            </a:r>
          </a:p>
          <a:p>
            <a:pPr lvl="1"/>
            <a:r>
              <a:rPr lang="en-US" dirty="0" smtClean="0"/>
              <a:t>Did you go to a different classroom for part of the day?</a:t>
            </a:r>
          </a:p>
          <a:p>
            <a:pPr lvl="1"/>
            <a:r>
              <a:rPr lang="en-US" dirty="0" smtClean="0"/>
              <a:t>Did a different teacher come into your classroom to help you with work?</a:t>
            </a:r>
          </a:p>
          <a:p>
            <a:pPr lvl="1"/>
            <a:r>
              <a:rPr lang="en-US" dirty="0" smtClean="0"/>
              <a:t>Did you have a different reading or math book than the other students?</a:t>
            </a:r>
          </a:p>
          <a:p>
            <a:pPr marL="547688" lvl="1" indent="-182563"/>
            <a:r>
              <a:rPr lang="en-US" dirty="0" smtClean="0"/>
              <a:t>What </a:t>
            </a:r>
            <a:r>
              <a:rPr lang="en-US" dirty="0"/>
              <a:t>is the first thing you can remember about being in </a:t>
            </a:r>
            <a:r>
              <a:rPr lang="en-US" dirty="0" smtClean="0"/>
              <a:t>special </a:t>
            </a:r>
            <a:r>
              <a:rPr lang="en-US" dirty="0"/>
              <a:t>e</a:t>
            </a:r>
            <a:r>
              <a:rPr lang="en-US" dirty="0" smtClean="0"/>
              <a:t>ducation</a:t>
            </a:r>
            <a:r>
              <a:rPr lang="en-US" dirty="0"/>
              <a:t>? How did it make you feel?</a:t>
            </a:r>
          </a:p>
          <a:p>
            <a:pPr lvl="1"/>
            <a:endParaRPr lang="en-US" dirty="0"/>
          </a:p>
        </p:txBody>
      </p:sp>
      <p:sp>
        <p:nvSpPr>
          <p:cNvPr id="3" name="Title 2"/>
          <p:cNvSpPr>
            <a:spLocks noGrp="1"/>
          </p:cNvSpPr>
          <p:nvPr>
            <p:ph type="title"/>
          </p:nvPr>
        </p:nvSpPr>
        <p:spPr/>
        <p:txBody>
          <a:bodyPr/>
          <a:lstStyle/>
          <a:p>
            <a:r>
              <a:rPr lang="en-US" dirty="0"/>
              <a:t>Bell Ringer Activity </a:t>
            </a:r>
            <a:r>
              <a:rPr lang="en-US" dirty="0" smtClean="0"/>
              <a:t>20 </a:t>
            </a:r>
            <a:endParaRPr lang="en-US" dirty="0"/>
          </a:p>
        </p:txBody>
      </p:sp>
    </p:spTree>
    <p:extLst>
      <p:ext uri="{BB962C8B-B14F-4D97-AF65-F5344CB8AC3E}">
        <p14:creationId xmlns:p14="http://schemas.microsoft.com/office/powerpoint/2010/main" val="169286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Creating My Story (2-3 sentences per question)</a:t>
            </a:r>
          </a:p>
          <a:p>
            <a:pPr marL="45720" indent="0">
              <a:buNone/>
            </a:pPr>
            <a:endParaRPr lang="en-US" dirty="0"/>
          </a:p>
          <a:p>
            <a:r>
              <a:rPr lang="en-US" dirty="0" smtClean="0"/>
              <a:t>Do you remember anyone telling you what type of disability you have? Who told you? How did this make you feel?</a:t>
            </a:r>
          </a:p>
          <a:p>
            <a:endParaRPr lang="en-US" dirty="0"/>
          </a:p>
          <a:p>
            <a:r>
              <a:rPr lang="en-US" dirty="0" smtClean="0"/>
              <a:t>Do the people in your family talk about your disability or Special Education? How does it make you feel?</a:t>
            </a:r>
          </a:p>
          <a:p>
            <a:endParaRPr lang="en-US" dirty="0"/>
          </a:p>
          <a:p>
            <a:r>
              <a:rPr lang="en-US" dirty="0" smtClean="0"/>
              <a:t>Do your friends know you are in Special Education? Do they say anything about it? How does that make you feel?</a:t>
            </a:r>
          </a:p>
          <a:p>
            <a:endParaRPr lang="en-US" dirty="0"/>
          </a:p>
          <a:p>
            <a:endParaRPr lang="en-US" dirty="0"/>
          </a:p>
        </p:txBody>
      </p:sp>
      <p:sp>
        <p:nvSpPr>
          <p:cNvPr id="3" name="Title 2"/>
          <p:cNvSpPr>
            <a:spLocks noGrp="1"/>
          </p:cNvSpPr>
          <p:nvPr>
            <p:ph type="title"/>
          </p:nvPr>
        </p:nvSpPr>
        <p:spPr/>
        <p:txBody>
          <a:bodyPr/>
          <a:lstStyle/>
          <a:p>
            <a:r>
              <a:rPr lang="en-US" dirty="0"/>
              <a:t>Bell Ringer Activity </a:t>
            </a:r>
            <a:r>
              <a:rPr lang="en-US" dirty="0" smtClean="0"/>
              <a:t>21</a:t>
            </a:r>
            <a:endParaRPr lang="en-US" dirty="0"/>
          </a:p>
        </p:txBody>
      </p:sp>
    </p:spTree>
    <p:extLst>
      <p:ext uri="{BB962C8B-B14F-4D97-AF65-F5344CB8AC3E}">
        <p14:creationId xmlns:p14="http://schemas.microsoft.com/office/powerpoint/2010/main" val="3358039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Creating My Story (2-3 sentences per question)</a:t>
            </a:r>
          </a:p>
          <a:p>
            <a:endParaRPr lang="en-US" dirty="0"/>
          </a:p>
          <a:p>
            <a:endParaRPr lang="en-US" dirty="0" smtClean="0"/>
          </a:p>
          <a:p>
            <a:r>
              <a:rPr lang="en-US" dirty="0" smtClean="0"/>
              <a:t>How does being in Special Education make your school day different from other students who are not in Special Education?</a:t>
            </a:r>
          </a:p>
          <a:p>
            <a:endParaRPr lang="en-US" dirty="0"/>
          </a:p>
        </p:txBody>
      </p:sp>
      <p:sp>
        <p:nvSpPr>
          <p:cNvPr id="3" name="Title 2"/>
          <p:cNvSpPr>
            <a:spLocks noGrp="1"/>
          </p:cNvSpPr>
          <p:nvPr>
            <p:ph type="title"/>
          </p:nvPr>
        </p:nvSpPr>
        <p:spPr/>
        <p:txBody>
          <a:bodyPr/>
          <a:lstStyle/>
          <a:p>
            <a:r>
              <a:rPr lang="en-US" dirty="0"/>
              <a:t>Bell Ringer Activity </a:t>
            </a:r>
            <a:r>
              <a:rPr lang="en-US" dirty="0" smtClean="0"/>
              <a:t>22</a:t>
            </a:r>
            <a:endParaRPr lang="en-US" dirty="0"/>
          </a:p>
        </p:txBody>
      </p:sp>
    </p:spTree>
    <p:extLst>
      <p:ext uri="{BB962C8B-B14F-4D97-AF65-F5344CB8AC3E}">
        <p14:creationId xmlns:p14="http://schemas.microsoft.com/office/powerpoint/2010/main" val="3624569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Creating My Story (2-3 sentences per question)</a:t>
            </a:r>
          </a:p>
          <a:p>
            <a:endParaRPr lang="en-US" dirty="0"/>
          </a:p>
          <a:p>
            <a:r>
              <a:rPr lang="en-US" dirty="0"/>
              <a:t>What are </a:t>
            </a:r>
            <a:r>
              <a:rPr lang="en-US" dirty="0" smtClean="0"/>
              <a:t>your education (</a:t>
            </a:r>
            <a:r>
              <a:rPr lang="en-US" dirty="0"/>
              <a:t>c</a:t>
            </a:r>
            <a:r>
              <a:rPr lang="en-US" dirty="0" smtClean="0"/>
              <a:t>ollege</a:t>
            </a:r>
            <a:r>
              <a:rPr lang="en-US" dirty="0"/>
              <a:t>, </a:t>
            </a:r>
            <a:r>
              <a:rPr lang="en-US" dirty="0" smtClean="0"/>
              <a:t>tech center</a:t>
            </a:r>
            <a:r>
              <a:rPr lang="en-US" dirty="0"/>
              <a:t>, </a:t>
            </a:r>
            <a:r>
              <a:rPr lang="en-US" dirty="0" smtClean="0"/>
              <a:t>military</a:t>
            </a:r>
            <a:r>
              <a:rPr lang="en-US" dirty="0"/>
              <a:t>, etc.) plans for after high school graduation</a:t>
            </a:r>
            <a:r>
              <a:rPr lang="en-US" dirty="0" smtClean="0"/>
              <a:t>?</a:t>
            </a:r>
          </a:p>
          <a:p>
            <a:endParaRPr lang="en-US" dirty="0"/>
          </a:p>
          <a:p>
            <a:r>
              <a:rPr lang="en-US" dirty="0" smtClean="0"/>
              <a:t>Where do you want to be living one year after graduation?</a:t>
            </a:r>
          </a:p>
          <a:p>
            <a:endParaRPr lang="en-US" dirty="0"/>
          </a:p>
          <a:p>
            <a:r>
              <a:rPr lang="en-US" dirty="0" smtClean="0"/>
              <a:t>What kind of job do you want to have during your education time period? What is the dream job for the rest of your life?</a:t>
            </a:r>
            <a:endParaRPr lang="en-US" dirty="0"/>
          </a:p>
          <a:p>
            <a:endParaRPr lang="en-US" dirty="0" smtClean="0"/>
          </a:p>
          <a:p>
            <a:r>
              <a:rPr lang="en-US" dirty="0" smtClean="0"/>
              <a:t>Poster Activity (One class period for projects)</a:t>
            </a:r>
            <a:endParaRPr lang="en-US" dirty="0"/>
          </a:p>
        </p:txBody>
      </p:sp>
      <p:sp>
        <p:nvSpPr>
          <p:cNvPr id="3" name="Title 2"/>
          <p:cNvSpPr>
            <a:spLocks noGrp="1"/>
          </p:cNvSpPr>
          <p:nvPr>
            <p:ph type="title"/>
          </p:nvPr>
        </p:nvSpPr>
        <p:spPr/>
        <p:txBody>
          <a:bodyPr/>
          <a:lstStyle/>
          <a:p>
            <a:r>
              <a:rPr lang="en-US" dirty="0"/>
              <a:t>Bell Ringer Activity </a:t>
            </a:r>
            <a:r>
              <a:rPr lang="en-US" dirty="0" smtClean="0"/>
              <a:t>23</a:t>
            </a:r>
            <a:endParaRPr lang="en-US" dirty="0"/>
          </a:p>
        </p:txBody>
      </p:sp>
    </p:spTree>
    <p:extLst>
      <p:ext uri="{BB962C8B-B14F-4D97-AF65-F5344CB8AC3E}">
        <p14:creationId xmlns:p14="http://schemas.microsoft.com/office/powerpoint/2010/main" val="644467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 the bell work the last few days you have been compiling information about your history. </a:t>
            </a:r>
            <a:endParaRPr lang="en-US" dirty="0"/>
          </a:p>
          <a:p>
            <a:endParaRPr lang="en-US" dirty="0" smtClean="0"/>
          </a:p>
          <a:p>
            <a:r>
              <a:rPr lang="en-US" dirty="0" smtClean="0"/>
              <a:t>You are now going to create a poster that shows three primary areas. </a:t>
            </a:r>
          </a:p>
          <a:p>
            <a:pPr lvl="1"/>
            <a:r>
              <a:rPr lang="en-US" dirty="0" smtClean="0"/>
              <a:t>1.) Where you came from (History) </a:t>
            </a:r>
            <a:endParaRPr lang="en-US" dirty="0"/>
          </a:p>
          <a:p>
            <a:pPr lvl="1"/>
            <a:r>
              <a:rPr lang="en-US" dirty="0" smtClean="0"/>
              <a:t>2.) Where you are now (Who are you currently) and </a:t>
            </a:r>
          </a:p>
          <a:p>
            <a:pPr lvl="1"/>
            <a:r>
              <a:rPr lang="en-US" dirty="0" smtClean="0"/>
              <a:t>3.) Where are you going to be in the future (Think: Graduation, one year after, and finally “The rest of your life”)</a:t>
            </a:r>
          </a:p>
          <a:p>
            <a:endParaRPr lang="en-US" dirty="0"/>
          </a:p>
          <a:p>
            <a:r>
              <a:rPr lang="en-US" dirty="0" smtClean="0"/>
              <a:t>You may draw, create a chart, a timeline, a comic strip, whatever you want. But make something that you would be proud to display.</a:t>
            </a:r>
            <a:endParaRPr lang="en-US" dirty="0"/>
          </a:p>
        </p:txBody>
      </p:sp>
      <p:sp>
        <p:nvSpPr>
          <p:cNvPr id="3" name="Title 2"/>
          <p:cNvSpPr>
            <a:spLocks noGrp="1"/>
          </p:cNvSpPr>
          <p:nvPr>
            <p:ph type="title"/>
          </p:nvPr>
        </p:nvSpPr>
        <p:spPr/>
        <p:txBody>
          <a:bodyPr/>
          <a:lstStyle/>
          <a:p>
            <a:r>
              <a:rPr lang="en-US" dirty="0" smtClean="0"/>
              <a:t>Poster Project!</a:t>
            </a:r>
            <a:endParaRPr lang="en-US" dirty="0"/>
          </a:p>
        </p:txBody>
      </p:sp>
    </p:spTree>
    <p:extLst>
      <p:ext uri="{BB962C8B-B14F-4D97-AF65-F5344CB8AC3E}">
        <p14:creationId xmlns:p14="http://schemas.microsoft.com/office/powerpoint/2010/main" val="9081696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Unit </a:t>
            </a:r>
            <a:r>
              <a:rPr lang="en-US" dirty="0" smtClean="0"/>
              <a:t>2 Quiz</a:t>
            </a:r>
            <a:endParaRPr lang="en-US" dirty="0"/>
          </a:p>
        </p:txBody>
      </p:sp>
      <p:pic>
        <p:nvPicPr>
          <p:cNvPr id="6" name="Content Placeholder 5" descr="Screen Shot 2014-07-24 at 2.28.07 PM.png"/>
          <p:cNvPicPr>
            <a:picLocks noGrp="1" noChangeAspect="1"/>
          </p:cNvPicPr>
          <p:nvPr>
            <p:ph idx="1"/>
          </p:nvPr>
        </p:nvPicPr>
        <p:blipFill>
          <a:blip r:embed="rId2">
            <a:extLst>
              <a:ext uri="{28A0092B-C50C-407E-A947-70E740481C1C}">
                <a14:useLocalDpi xmlns:a14="http://schemas.microsoft.com/office/drawing/2010/main" val="0"/>
              </a:ext>
            </a:extLst>
          </a:blip>
          <a:srcRect l="-61100" r="-61100"/>
          <a:stretch>
            <a:fillRect/>
          </a:stretch>
        </p:blipFill>
        <p:spPr/>
      </p:pic>
    </p:spTree>
    <p:extLst>
      <p:ext uri="{BB962C8B-B14F-4D97-AF65-F5344CB8AC3E}">
        <p14:creationId xmlns:p14="http://schemas.microsoft.com/office/powerpoint/2010/main" val="26976524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28.47 PM.png"/>
          <p:cNvPicPr>
            <a:picLocks noGrp="1" noChangeAspect="1"/>
          </p:cNvPicPr>
          <p:nvPr>
            <p:ph idx="1"/>
          </p:nvPr>
        </p:nvPicPr>
        <p:blipFill>
          <a:blip r:embed="rId2">
            <a:extLst>
              <a:ext uri="{28A0092B-C50C-407E-A947-70E740481C1C}">
                <a14:useLocalDpi xmlns:a14="http://schemas.microsoft.com/office/drawing/2010/main" val="0"/>
              </a:ext>
            </a:extLst>
          </a:blip>
          <a:srcRect l="-62320" r="-62320"/>
          <a:stretch>
            <a:fillRect/>
          </a:stretch>
        </p:blipFill>
        <p:spPr/>
      </p:pic>
      <p:sp>
        <p:nvSpPr>
          <p:cNvPr id="3" name="Title 2"/>
          <p:cNvSpPr>
            <a:spLocks noGrp="1"/>
          </p:cNvSpPr>
          <p:nvPr>
            <p:ph type="title"/>
          </p:nvPr>
        </p:nvSpPr>
        <p:spPr/>
        <p:txBody>
          <a:bodyPr/>
          <a:lstStyle/>
          <a:p>
            <a:r>
              <a:rPr lang="en-US" dirty="0"/>
              <a:t>Unit </a:t>
            </a:r>
            <a:r>
              <a:rPr lang="en-US" dirty="0" smtClean="0"/>
              <a:t>2 Answers</a:t>
            </a:r>
            <a:endParaRPr lang="en-US" dirty="0"/>
          </a:p>
        </p:txBody>
      </p:sp>
    </p:spTree>
    <p:extLst>
      <p:ext uri="{BB962C8B-B14F-4D97-AF65-F5344CB8AC3E}">
        <p14:creationId xmlns:p14="http://schemas.microsoft.com/office/powerpoint/2010/main" val="166943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Write down the following words: </a:t>
            </a:r>
            <a:r>
              <a:rPr lang="en-US" i="1" dirty="0" smtClean="0"/>
              <a:t>barrier, prejudice, low expectations</a:t>
            </a:r>
          </a:p>
          <a:p>
            <a:endParaRPr lang="en-US" i="1" dirty="0"/>
          </a:p>
          <a:p>
            <a:r>
              <a:rPr lang="en-US" dirty="0" smtClean="0"/>
              <a:t>Write down your definitions of those words. </a:t>
            </a:r>
          </a:p>
          <a:p>
            <a:pPr marL="45720" indent="0">
              <a:buNone/>
            </a:pPr>
            <a:r>
              <a:rPr lang="en-US" dirty="0" smtClean="0"/>
              <a:t>	*look them up if you’re stuck*</a:t>
            </a:r>
          </a:p>
          <a:p>
            <a:pPr marL="45720" indent="0">
              <a:buNone/>
            </a:pPr>
            <a:endParaRPr lang="en-US" dirty="0"/>
          </a:p>
          <a:p>
            <a:endParaRPr lang="en-US" dirty="0" smtClean="0"/>
          </a:p>
          <a:p>
            <a:r>
              <a:rPr lang="en-US" dirty="0" smtClean="0"/>
              <a:t>How do those words relate to people with disabilities?</a:t>
            </a:r>
            <a:endParaRPr lang="en-US" dirty="0"/>
          </a:p>
        </p:txBody>
      </p:sp>
      <p:sp>
        <p:nvSpPr>
          <p:cNvPr id="3" name="Title 2"/>
          <p:cNvSpPr>
            <a:spLocks noGrp="1"/>
          </p:cNvSpPr>
          <p:nvPr>
            <p:ph type="title"/>
          </p:nvPr>
        </p:nvSpPr>
        <p:spPr/>
        <p:txBody>
          <a:bodyPr/>
          <a:lstStyle/>
          <a:p>
            <a:r>
              <a:rPr lang="en-US" dirty="0"/>
              <a:t>Bell Ringer Activity </a:t>
            </a:r>
            <a:r>
              <a:rPr lang="en-US" dirty="0" smtClean="0"/>
              <a:t>2</a:t>
            </a:r>
            <a:endParaRPr lang="en-US" dirty="0"/>
          </a:p>
        </p:txBody>
      </p:sp>
    </p:spTree>
    <p:extLst>
      <p:ext uri="{BB962C8B-B14F-4D97-AF65-F5344CB8AC3E}">
        <p14:creationId xmlns:p14="http://schemas.microsoft.com/office/powerpoint/2010/main" val="124135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Find a partner</a:t>
            </a:r>
          </a:p>
          <a:p>
            <a:endParaRPr lang="en-US" dirty="0"/>
          </a:p>
          <a:p>
            <a:r>
              <a:rPr lang="en-US" dirty="0" smtClean="0"/>
              <a:t>Brainstorm on the following two questions. Be prepared to present your thoughts!</a:t>
            </a:r>
          </a:p>
          <a:p>
            <a:endParaRPr lang="en-US" dirty="0"/>
          </a:p>
          <a:p>
            <a:r>
              <a:rPr lang="en-US" sz="2400" i="1" dirty="0" smtClean="0"/>
              <a:t>What are some examples of low expectations towards individuals with disabilities?</a:t>
            </a:r>
          </a:p>
          <a:p>
            <a:endParaRPr lang="en-US" sz="2400" dirty="0"/>
          </a:p>
          <a:p>
            <a:r>
              <a:rPr lang="en-US" sz="2400" i="1" dirty="0" smtClean="0"/>
              <a:t>What are some examples of barriers?</a:t>
            </a:r>
          </a:p>
          <a:p>
            <a:endParaRPr lang="en-US" dirty="0"/>
          </a:p>
          <a:p>
            <a:r>
              <a:rPr lang="en-US" dirty="0" smtClean="0"/>
              <a:t>Did you know that 1 in 5 people in the world have some type of disability?</a:t>
            </a:r>
            <a:endParaRPr lang="en-US" dirty="0"/>
          </a:p>
        </p:txBody>
      </p:sp>
      <p:sp>
        <p:nvSpPr>
          <p:cNvPr id="3" name="Title 2"/>
          <p:cNvSpPr>
            <a:spLocks noGrp="1"/>
          </p:cNvSpPr>
          <p:nvPr>
            <p:ph type="title"/>
          </p:nvPr>
        </p:nvSpPr>
        <p:spPr/>
        <p:txBody>
          <a:bodyPr/>
          <a:lstStyle/>
          <a:p>
            <a:r>
              <a:rPr lang="en-US" dirty="0"/>
              <a:t>Bell Ringer Activity </a:t>
            </a:r>
            <a:r>
              <a:rPr lang="en-US" dirty="0" smtClean="0"/>
              <a:t>3</a:t>
            </a:r>
            <a:endParaRPr lang="en-US" b="1" dirty="0"/>
          </a:p>
        </p:txBody>
      </p:sp>
    </p:spTree>
    <p:extLst>
      <p:ext uri="{BB962C8B-B14F-4D97-AF65-F5344CB8AC3E}">
        <p14:creationId xmlns:p14="http://schemas.microsoft.com/office/powerpoint/2010/main" val="72913520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Ableism</a:t>
            </a:r>
            <a:endParaRPr lang="en-US" dirty="0" smtClean="0"/>
          </a:p>
          <a:p>
            <a:endParaRPr lang="en-US" dirty="0"/>
          </a:p>
          <a:p>
            <a:r>
              <a:rPr lang="en-US" dirty="0" smtClean="0">
                <a:hlinkClick r:id="rId2"/>
              </a:rPr>
              <a:t>Video</a:t>
            </a:r>
            <a:endParaRPr lang="en-US" dirty="0" smtClean="0"/>
          </a:p>
          <a:p>
            <a:endParaRPr lang="en-US" dirty="0"/>
          </a:p>
          <a:p>
            <a:r>
              <a:rPr lang="en-US" dirty="0" smtClean="0"/>
              <a:t>Write down at least one thing that impacted you from the video.</a:t>
            </a:r>
          </a:p>
          <a:p>
            <a:endParaRPr lang="en-US" dirty="0"/>
          </a:p>
        </p:txBody>
      </p:sp>
      <p:sp>
        <p:nvSpPr>
          <p:cNvPr id="3" name="Title 2"/>
          <p:cNvSpPr>
            <a:spLocks noGrp="1"/>
          </p:cNvSpPr>
          <p:nvPr>
            <p:ph type="title"/>
          </p:nvPr>
        </p:nvSpPr>
        <p:spPr/>
        <p:txBody>
          <a:bodyPr/>
          <a:lstStyle/>
          <a:p>
            <a:r>
              <a:rPr lang="en-US" dirty="0"/>
              <a:t>Bell Ringer Activity </a:t>
            </a:r>
            <a:r>
              <a:rPr lang="en-US" dirty="0" smtClean="0"/>
              <a:t>4</a:t>
            </a:r>
            <a:endParaRPr lang="en-US" dirty="0"/>
          </a:p>
        </p:txBody>
      </p:sp>
    </p:spTree>
    <p:extLst>
      <p:ext uri="{BB962C8B-B14F-4D97-AF65-F5344CB8AC3E}">
        <p14:creationId xmlns:p14="http://schemas.microsoft.com/office/powerpoint/2010/main" val="30241433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My Life</a:t>
            </a:r>
          </a:p>
          <a:p>
            <a:endParaRPr lang="en-US" dirty="0"/>
          </a:p>
          <a:p>
            <a:r>
              <a:rPr lang="en-US" dirty="0" smtClean="0"/>
              <a:t>Think </a:t>
            </a:r>
            <a:r>
              <a:rPr lang="en-US" dirty="0"/>
              <a:t>about the barriers and prejudice people with disabilities have faced over the years</a:t>
            </a:r>
            <a:r>
              <a:rPr lang="en-US" dirty="0" smtClean="0"/>
              <a:t>.</a:t>
            </a:r>
          </a:p>
          <a:p>
            <a:pPr marL="45720" indent="0">
              <a:buNone/>
            </a:pPr>
            <a:endParaRPr lang="en-US" dirty="0" smtClean="0"/>
          </a:p>
          <a:p>
            <a:r>
              <a:rPr lang="en-US" dirty="0" smtClean="0"/>
              <a:t> </a:t>
            </a:r>
            <a:r>
              <a:rPr lang="en-US" dirty="0"/>
              <a:t>Have you experienced barriers and prejudice in your life</a:t>
            </a:r>
            <a:r>
              <a:rPr lang="en-US" dirty="0" smtClean="0"/>
              <a:t>?</a:t>
            </a:r>
          </a:p>
          <a:p>
            <a:pPr marL="45720" indent="0">
              <a:buNone/>
            </a:pPr>
            <a:r>
              <a:rPr lang="en-US" dirty="0" smtClean="0"/>
              <a:t> </a:t>
            </a:r>
          </a:p>
          <a:p>
            <a:r>
              <a:rPr lang="en-US" dirty="0" smtClean="0"/>
              <a:t>If so, </a:t>
            </a:r>
            <a:r>
              <a:rPr lang="en-US" dirty="0"/>
              <a:t>describe at least one example of prejudice or a barrier you have experienced in your life</a:t>
            </a:r>
            <a:r>
              <a:rPr lang="en-US" dirty="0" smtClean="0"/>
              <a:t>.</a:t>
            </a:r>
          </a:p>
          <a:p>
            <a:endParaRPr lang="en-US" dirty="0"/>
          </a:p>
          <a:p>
            <a:r>
              <a:rPr lang="en-US" dirty="0" smtClean="0"/>
              <a:t> </a:t>
            </a:r>
            <a:r>
              <a:rPr lang="en-US" dirty="0"/>
              <a:t>If not, explain why you think you have not experienced barriers or prejudice. </a:t>
            </a:r>
          </a:p>
        </p:txBody>
      </p:sp>
      <p:sp>
        <p:nvSpPr>
          <p:cNvPr id="3" name="Title 2"/>
          <p:cNvSpPr>
            <a:spLocks noGrp="1"/>
          </p:cNvSpPr>
          <p:nvPr>
            <p:ph type="title"/>
          </p:nvPr>
        </p:nvSpPr>
        <p:spPr/>
        <p:txBody>
          <a:bodyPr/>
          <a:lstStyle/>
          <a:p>
            <a:r>
              <a:rPr lang="en-US" dirty="0"/>
              <a:t>Bell Ringer Activity </a:t>
            </a:r>
            <a:r>
              <a:rPr lang="en-US" dirty="0" smtClean="0"/>
              <a:t>5</a:t>
            </a:r>
            <a:endParaRPr lang="en-US" dirty="0"/>
          </a:p>
        </p:txBody>
      </p:sp>
    </p:spTree>
    <p:extLst>
      <p:ext uri="{BB962C8B-B14F-4D97-AF65-F5344CB8AC3E}">
        <p14:creationId xmlns:p14="http://schemas.microsoft.com/office/powerpoint/2010/main" val="39168936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i="1" dirty="0"/>
              <a:t>In the late 1700’s, a boy named Victor was found wandering around in the woods in France. He was about 12 years old when he was found. It is believed that Victor had been alone in the woods for at least 7 years. A man named </a:t>
            </a:r>
            <a:r>
              <a:rPr lang="en-US" i="1" dirty="0" err="1"/>
              <a:t>Itard</a:t>
            </a:r>
            <a:r>
              <a:rPr lang="en-US" i="1" dirty="0"/>
              <a:t> took the boy home and taught him how to read, write and live around people. Some people say this was the first time in history that an “IEP” was used. </a:t>
            </a:r>
            <a:r>
              <a:rPr lang="en-US" i="1" dirty="0" err="1"/>
              <a:t>Itard</a:t>
            </a:r>
            <a:r>
              <a:rPr lang="en-US" i="1" dirty="0"/>
              <a:t> wrote out </a:t>
            </a:r>
            <a:r>
              <a:rPr lang="en-US" i="1" u="sng" dirty="0"/>
              <a:t>goals</a:t>
            </a:r>
            <a:r>
              <a:rPr lang="en-US" i="1" dirty="0"/>
              <a:t> and </a:t>
            </a:r>
            <a:r>
              <a:rPr lang="en-US" i="1" u="sng" dirty="0"/>
              <a:t>objectives</a:t>
            </a:r>
            <a:r>
              <a:rPr lang="en-US" i="1" dirty="0"/>
              <a:t> based on </a:t>
            </a:r>
            <a:r>
              <a:rPr lang="en-US" i="1" dirty="0" smtClean="0"/>
              <a:t>Victor’s </a:t>
            </a:r>
            <a:r>
              <a:rPr lang="en-US" i="1" dirty="0"/>
              <a:t>needs. Many people have studied the information </a:t>
            </a:r>
            <a:r>
              <a:rPr lang="en-US" i="1" dirty="0" err="1"/>
              <a:t>Itard</a:t>
            </a:r>
            <a:r>
              <a:rPr lang="en-US" i="1" dirty="0"/>
              <a:t> wrote about Victor and believe that </a:t>
            </a:r>
            <a:r>
              <a:rPr lang="en-US" i="1" dirty="0" smtClean="0"/>
              <a:t>if </a:t>
            </a:r>
            <a:r>
              <a:rPr lang="en-US" i="1" dirty="0"/>
              <a:t>Victor were alive today he would be diagnosed with Autism. </a:t>
            </a:r>
            <a:endParaRPr lang="en-US" dirty="0"/>
          </a:p>
          <a:p>
            <a:endParaRPr lang="en-US" dirty="0" smtClean="0"/>
          </a:p>
          <a:p>
            <a:r>
              <a:rPr lang="en-US" dirty="0" smtClean="0"/>
              <a:t>What is an “IEP”?</a:t>
            </a:r>
            <a:endParaRPr lang="en-US" dirty="0"/>
          </a:p>
        </p:txBody>
      </p:sp>
      <p:sp>
        <p:nvSpPr>
          <p:cNvPr id="3" name="Title 2"/>
          <p:cNvSpPr>
            <a:spLocks noGrp="1"/>
          </p:cNvSpPr>
          <p:nvPr>
            <p:ph type="title"/>
          </p:nvPr>
        </p:nvSpPr>
        <p:spPr/>
        <p:txBody>
          <a:bodyPr/>
          <a:lstStyle/>
          <a:p>
            <a:r>
              <a:rPr lang="en-US" dirty="0"/>
              <a:t>Bell Ringer Activity </a:t>
            </a:r>
            <a:r>
              <a:rPr lang="en-US" dirty="0" smtClean="0"/>
              <a:t>6</a:t>
            </a:r>
            <a:endParaRPr lang="en-US" dirty="0"/>
          </a:p>
        </p:txBody>
      </p:sp>
    </p:spTree>
    <p:extLst>
      <p:ext uri="{BB962C8B-B14F-4D97-AF65-F5344CB8AC3E}">
        <p14:creationId xmlns:p14="http://schemas.microsoft.com/office/powerpoint/2010/main" val="369127888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i="1" dirty="0"/>
              <a:t>War has </a:t>
            </a:r>
            <a:r>
              <a:rPr lang="en-US" i="1" dirty="0" smtClean="0"/>
              <a:t>been </a:t>
            </a:r>
            <a:r>
              <a:rPr lang="en-US" i="1" dirty="0"/>
              <a:t>a reoccurring event in history which has forced society to reevaluate </a:t>
            </a:r>
            <a:r>
              <a:rPr lang="en-US" i="1" dirty="0" smtClean="0"/>
              <a:t>how people view individuals with disabilities. </a:t>
            </a:r>
            <a:r>
              <a:rPr lang="en-US" i="1" dirty="0"/>
              <a:t>The Vietnam War (1957-1975</a:t>
            </a:r>
            <a:r>
              <a:rPr lang="en-US" i="1" dirty="0" smtClean="0"/>
              <a:t>), </a:t>
            </a:r>
            <a:r>
              <a:rPr lang="en-US" i="1" dirty="0"/>
              <a:t>The Gulf War (1990-1991</a:t>
            </a:r>
            <a:r>
              <a:rPr lang="en-US" i="1" dirty="0" smtClean="0"/>
              <a:t>), </a:t>
            </a:r>
            <a:r>
              <a:rPr lang="en-US" i="1" dirty="0"/>
              <a:t>and the current wars in Iraq and </a:t>
            </a:r>
            <a:r>
              <a:rPr lang="en-US" i="1" dirty="0" smtClean="0"/>
              <a:t>Afghanistan--one </a:t>
            </a:r>
            <a:r>
              <a:rPr lang="en-US" i="1" dirty="0"/>
              <a:t>thing all of these wars have in common is that many veterans returned home with disabilities from their injuries. Many people began to change their attitude toward people with disabilities because they now had friends and/or family who returned home from war with a </a:t>
            </a:r>
            <a:r>
              <a:rPr lang="en-US" i="1" dirty="0" smtClean="0"/>
              <a:t>disability. </a:t>
            </a:r>
          </a:p>
          <a:p>
            <a:pPr lvl="0"/>
            <a:r>
              <a:rPr lang="en-US" i="1" dirty="0" smtClean="0"/>
              <a:t>Several </a:t>
            </a:r>
            <a:r>
              <a:rPr lang="en-US" i="1" dirty="0"/>
              <a:t>examples of this include: The Revolutionary War (1775-1783), The Civil War (1861-1865), WW I (1914-1920), WWII (1939-1945), </a:t>
            </a:r>
            <a:endParaRPr lang="en-US" dirty="0"/>
          </a:p>
          <a:p>
            <a:r>
              <a:rPr lang="en-US" dirty="0">
                <a:hlinkClick r:id="rId2"/>
              </a:rPr>
              <a:t>https://www.youtube.com/watch?v=</a:t>
            </a:r>
            <a:r>
              <a:rPr lang="en-US" dirty="0" smtClean="0">
                <a:hlinkClick r:id="rId2"/>
              </a:rPr>
              <a:t>OhKlZWLiPSk</a:t>
            </a:r>
            <a:r>
              <a:rPr lang="en-US" dirty="0" smtClean="0"/>
              <a:t> </a:t>
            </a:r>
          </a:p>
          <a:p>
            <a:r>
              <a:rPr lang="en-US" dirty="0" smtClean="0"/>
              <a:t>Do these men and women have disabilities?</a:t>
            </a:r>
            <a:endParaRPr lang="en-US" dirty="0"/>
          </a:p>
        </p:txBody>
      </p:sp>
      <p:sp>
        <p:nvSpPr>
          <p:cNvPr id="3" name="Title 2"/>
          <p:cNvSpPr>
            <a:spLocks noGrp="1"/>
          </p:cNvSpPr>
          <p:nvPr>
            <p:ph type="title"/>
          </p:nvPr>
        </p:nvSpPr>
        <p:spPr/>
        <p:txBody>
          <a:bodyPr/>
          <a:lstStyle/>
          <a:p>
            <a:r>
              <a:rPr lang="en-US" dirty="0"/>
              <a:t>Bell Ringer Activity </a:t>
            </a:r>
            <a:r>
              <a:rPr lang="en-US" dirty="0" smtClean="0"/>
              <a:t>7</a:t>
            </a:r>
            <a:endParaRPr lang="en-US" dirty="0"/>
          </a:p>
        </p:txBody>
      </p:sp>
    </p:spTree>
    <p:extLst>
      <p:ext uri="{BB962C8B-B14F-4D97-AF65-F5344CB8AC3E}">
        <p14:creationId xmlns:p14="http://schemas.microsoft.com/office/powerpoint/2010/main" val="42704112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Civil Rights Movement</a:t>
            </a:r>
          </a:p>
          <a:p>
            <a:endParaRPr lang="en-US" dirty="0"/>
          </a:p>
          <a:p>
            <a:pPr lvl="0"/>
            <a:r>
              <a:rPr lang="en-US" i="1" dirty="0"/>
              <a:t>The </a:t>
            </a:r>
            <a:r>
              <a:rPr lang="en-US" i="1" u="sng" dirty="0" smtClean="0"/>
              <a:t>civil rights</a:t>
            </a:r>
            <a:r>
              <a:rPr lang="en-US" i="1" dirty="0" smtClean="0"/>
              <a:t> </a:t>
            </a:r>
            <a:r>
              <a:rPr lang="en-US" i="1" dirty="0"/>
              <a:t>movement in the 1960’s also changed the way many people felt about people with disabilities. This was a time when minority groups, including Native Americans, Black </a:t>
            </a:r>
            <a:r>
              <a:rPr lang="en-US" i="1" dirty="0" smtClean="0"/>
              <a:t>Americans, </a:t>
            </a:r>
            <a:r>
              <a:rPr lang="en-US" i="1" dirty="0"/>
              <a:t>and people with </a:t>
            </a:r>
            <a:r>
              <a:rPr lang="en-US" i="1" dirty="0" smtClean="0"/>
              <a:t>disabilities </a:t>
            </a:r>
            <a:r>
              <a:rPr lang="en-US" i="1" dirty="0"/>
              <a:t>strongly advocated for equal rights</a:t>
            </a:r>
            <a:r>
              <a:rPr lang="en-US" i="1" dirty="0" smtClean="0"/>
              <a:t>.</a:t>
            </a:r>
          </a:p>
          <a:p>
            <a:pPr lvl="0"/>
            <a:endParaRPr lang="en-US" i="1" dirty="0"/>
          </a:p>
          <a:p>
            <a:pPr lvl="0"/>
            <a:r>
              <a:rPr lang="en-US" dirty="0" smtClean="0"/>
              <a:t>How do you think the Civil Rights movement impacts YOU?</a:t>
            </a:r>
            <a:endParaRPr lang="en-US" dirty="0"/>
          </a:p>
          <a:p>
            <a:endParaRPr lang="en-US" dirty="0"/>
          </a:p>
        </p:txBody>
      </p:sp>
      <p:sp>
        <p:nvSpPr>
          <p:cNvPr id="3" name="Title 2"/>
          <p:cNvSpPr>
            <a:spLocks noGrp="1"/>
          </p:cNvSpPr>
          <p:nvPr>
            <p:ph type="title"/>
          </p:nvPr>
        </p:nvSpPr>
        <p:spPr/>
        <p:txBody>
          <a:bodyPr/>
          <a:lstStyle/>
          <a:p>
            <a:r>
              <a:rPr lang="en-US" dirty="0"/>
              <a:t>Bell Ringer Activity </a:t>
            </a:r>
            <a:r>
              <a:rPr lang="en-US" dirty="0" smtClean="0"/>
              <a:t>8</a:t>
            </a:r>
            <a:endParaRPr lang="en-US" dirty="0"/>
          </a:p>
        </p:txBody>
      </p:sp>
    </p:spTree>
    <p:extLst>
      <p:ext uri="{BB962C8B-B14F-4D97-AF65-F5344CB8AC3E}">
        <p14:creationId xmlns:p14="http://schemas.microsoft.com/office/powerpoint/2010/main" val="44189793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71</TotalTime>
  <Words>1531</Words>
  <Application>Microsoft Macintosh PowerPoint</Application>
  <PresentationFormat>On-screen Show (4:3)</PresentationFormat>
  <Paragraphs>205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Grid</vt:lpstr>
      <vt:lpstr>Unit 2: Learning About Special Education </vt:lpstr>
      <vt:lpstr>Bell Ringer Activity 1</vt:lpstr>
      <vt:lpstr>Bell Ringer Activity 2</vt:lpstr>
      <vt:lpstr>Bell Ringer Activity 3</vt:lpstr>
      <vt:lpstr>Bell Ringer Activity 4</vt:lpstr>
      <vt:lpstr>Bell Ringer Activity 5</vt:lpstr>
      <vt:lpstr>Bell Ringer Activity 6</vt:lpstr>
      <vt:lpstr>Bell Ringer Activity 7</vt:lpstr>
      <vt:lpstr>Bell Ringer Activity 8</vt:lpstr>
      <vt:lpstr>Bell Ringer Activity 9</vt:lpstr>
      <vt:lpstr>Bell Ringer Activity 10</vt:lpstr>
      <vt:lpstr>Bell Ringer Activity 11</vt:lpstr>
      <vt:lpstr>Bell Ringer Activity 12</vt:lpstr>
      <vt:lpstr>Bell Ringer Activity 13</vt:lpstr>
      <vt:lpstr>Bell Ringer Activity 14</vt:lpstr>
      <vt:lpstr>Bell Ringer Activity 15</vt:lpstr>
      <vt:lpstr>Bell Ringer Activity 16</vt:lpstr>
      <vt:lpstr>Bell Ringer Activity 17</vt:lpstr>
      <vt:lpstr>Bell Ringer Activity 18</vt:lpstr>
      <vt:lpstr>Bell Ringer Activity 19</vt:lpstr>
      <vt:lpstr>Bell Ringer Activity 20 </vt:lpstr>
      <vt:lpstr>Bell Ringer Activity 21</vt:lpstr>
      <vt:lpstr>Bell Ringer Activity 22</vt:lpstr>
      <vt:lpstr>Bell Ringer Activity 23</vt:lpstr>
      <vt:lpstr>Poster Project!</vt:lpstr>
      <vt:lpstr>Unit 2 Quiz</vt:lpstr>
      <vt:lpstr>Unit 2 Answers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 Learning About Special Education </dc:title>
  <dc:creator>Zarrow</dc:creator>
  <cp:lastModifiedBy>Donna Willis</cp:lastModifiedBy>
  <cp:revision>8</cp:revision>
  <dcterms:created xsi:type="dcterms:W3CDTF">2014-07-29T16:07:51Z</dcterms:created>
  <dcterms:modified xsi:type="dcterms:W3CDTF">2016-02-29T22:27:35Z</dcterms:modified>
</cp:coreProperties>
</file>