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Zarrow" initials="" lastIdx="1" clrIdx="0"/>
  <p:cmAuthor id="1" name="Donna Willis"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7" d="100"/>
          <a:sy n="97" d="100"/>
        </p:scale>
        <p:origin x="-104" y="-3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printerSettings" Target="printerSettings/printerSettings1.bin"/><Relationship Id="rId29" Type="http://schemas.openxmlformats.org/officeDocument/2006/relationships/commentAuthors" Target="commentAuthor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73741" y="6122894"/>
            <a:ext cx="2133600" cy="259317"/>
          </a:xfrm>
        </p:spPr>
        <p:txBody>
          <a:bodyPr/>
          <a:lstStyle/>
          <a:p>
            <a:fld id="{DC66D462-08E6-9C4F-ADA4-557F4C650C0C}" type="datetimeFigureOut">
              <a:rPr lang="en-US" smtClean="0"/>
              <a:t>2/29/16</a:t>
            </a:fld>
            <a:endParaRPr lang="en-US"/>
          </a:p>
        </p:txBody>
      </p:sp>
      <p:sp>
        <p:nvSpPr>
          <p:cNvPr id="5" name="Footer Placeholder 4"/>
          <p:cNvSpPr>
            <a:spLocks noGrp="1"/>
          </p:cNvSpPr>
          <p:nvPr>
            <p:ph type="ftr" sz="quarter" idx="11"/>
          </p:nvPr>
        </p:nvSpPr>
        <p:spPr>
          <a:xfrm>
            <a:off x="5638800" y="6122894"/>
            <a:ext cx="2895600" cy="257810"/>
          </a:xfrm>
        </p:spPr>
        <p:txBody>
          <a:bodyPr/>
          <a:lstStyle/>
          <a:p>
            <a:endParaRPr lang="en-US"/>
          </a:p>
        </p:txBody>
      </p:sp>
      <p:sp>
        <p:nvSpPr>
          <p:cNvPr id="6" name="Slide Number Placeholder 5"/>
          <p:cNvSpPr>
            <a:spLocks noGrp="1"/>
          </p:cNvSpPr>
          <p:nvPr>
            <p:ph type="sldNum" sz="quarter" idx="12"/>
          </p:nvPr>
        </p:nvSpPr>
        <p:spPr>
          <a:xfrm>
            <a:off x="4191000" y="6122894"/>
            <a:ext cx="762000" cy="271463"/>
          </a:xfrm>
        </p:spPr>
        <p:txBody>
          <a:bodyPr/>
          <a:lstStyle/>
          <a:p>
            <a:fld id="{870D6B6B-6FAC-1346-9B6F-BBDE45DCE63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en-US"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66D462-08E6-9C4F-ADA4-557F4C650C0C}" type="datetimeFigureOut">
              <a:rPr lang="en-US" smtClean="0"/>
              <a:t>2/29/16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0D6B6B-6FAC-1346-9B6F-BBDE45DCE634}" type="slidenum">
              <a:rPr lang="en-US" smtClean="0"/>
              <a:t>‹#›</a:t>
            </a:fld>
            <a:endParaRPr lang="en-US"/>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DC66D462-08E6-9C4F-ADA4-557F4C650C0C}" type="datetimeFigureOut">
              <a:rPr lang="en-US" smtClean="0"/>
              <a:t>2/29/16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0D6B6B-6FAC-1346-9B6F-BBDE45DCE634}"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en-US" smtClean="0"/>
              <a:t>Click to edit Master title style</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DC66D462-08E6-9C4F-ADA4-557F4C650C0C}" type="datetimeFigureOut">
              <a:rPr lang="en-US" smtClean="0"/>
              <a:t>2/29/16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0D6B6B-6FAC-1346-9B6F-BBDE45DCE634}"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C66D462-08E6-9C4F-ADA4-557F4C650C0C}" type="datetimeFigureOut">
              <a:rPr lang="en-US" smtClean="0"/>
              <a:t>2/29/16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0D6B6B-6FAC-1346-9B6F-BBDE45DCE634}"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en-US" smtClean="0"/>
              <a:t>Click to edit Master title style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C66D462-08E6-9C4F-ADA4-557F4C650C0C}" type="datetimeFigureOut">
              <a:rPr lang="en-US" smtClean="0"/>
              <a:t>2/29/16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0D6B6B-6FAC-1346-9B6F-BBDE45DCE63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C66D462-08E6-9C4F-ADA4-557F4C650C0C}" type="datetimeFigureOut">
              <a:rPr lang="en-US" smtClean="0"/>
              <a:t>2/29/16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0D6B6B-6FAC-1346-9B6F-BBDE45DCE63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69259" y="6122894"/>
            <a:ext cx="2133600" cy="259317"/>
          </a:xfrm>
        </p:spPr>
        <p:txBody>
          <a:bodyPr/>
          <a:lstStyle/>
          <a:p>
            <a:fld id="{DC66D462-08E6-9C4F-ADA4-557F4C650C0C}" type="datetimeFigureOut">
              <a:rPr lang="en-US" smtClean="0"/>
              <a:t>2/29/16</a:t>
            </a:fld>
            <a:endParaRPr lang="en-US"/>
          </a:p>
        </p:txBody>
      </p:sp>
      <p:sp>
        <p:nvSpPr>
          <p:cNvPr id="5" name="Footer Placeholder 4"/>
          <p:cNvSpPr>
            <a:spLocks noGrp="1"/>
          </p:cNvSpPr>
          <p:nvPr>
            <p:ph type="ftr" sz="quarter" idx="11"/>
          </p:nvPr>
        </p:nvSpPr>
        <p:spPr>
          <a:xfrm>
            <a:off x="5638800" y="6124401"/>
            <a:ext cx="2895600" cy="257810"/>
          </a:xfrm>
        </p:spPr>
        <p:txBody>
          <a:bodyPr/>
          <a:lstStyle/>
          <a:p>
            <a:endParaRPr lang="en-US"/>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solidFill>
                  <a:schemeClr val="tx1">
                    <a:lumMod val="75000"/>
                    <a:lumOff val="25000"/>
                  </a:schemeClr>
                </a:solidFill>
              </a:defRPr>
            </a:lvl1pPr>
          </a:lstStyle>
          <a:p>
            <a:r>
              <a:rPr lang="en-US" smtClean="0"/>
              <a:t>Click to edit Master title style</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66D462-08E6-9C4F-ADA4-557F4C650C0C}" type="datetimeFigureOut">
              <a:rPr lang="en-US" smtClean="0"/>
              <a:t>2/29/16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0D6B6B-6FAC-1346-9B6F-BBDE45DCE63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DC66D462-08E6-9C4F-ADA4-557F4C650C0C}" type="datetimeFigureOut">
              <a:rPr lang="en-US" smtClean="0"/>
              <a:t>2/29/16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0D6B6B-6FAC-1346-9B6F-BBDE45DCE63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DC66D462-08E6-9C4F-ADA4-557F4C650C0C}" type="datetimeFigureOut">
              <a:rPr lang="en-US" smtClean="0"/>
              <a:t>2/29/16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0D6B6B-6FAC-1346-9B6F-BBDE45DCE63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DC66D462-08E6-9C4F-ADA4-557F4C650C0C}" type="datetimeFigureOut">
              <a:rPr lang="en-US" smtClean="0"/>
              <a:t>2/29/16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0D6B6B-6FAC-1346-9B6F-BBDE45DCE63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DC66D462-08E6-9C4F-ADA4-557F4C650C0C}" type="datetimeFigureOut">
              <a:rPr lang="en-US" smtClean="0"/>
              <a:t>2/29/16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0D6B6B-6FAC-1346-9B6F-BBDE45DCE63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en-US"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DC66D462-08E6-9C4F-ADA4-557F4C650C0C}" type="datetimeFigureOut">
              <a:rPr lang="en-US" smtClean="0"/>
              <a:t>2/29/16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0D6B6B-6FAC-1346-9B6F-BBDE45DCE63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en-US" smtClean="0"/>
              <a:t>Click to edit Master title style</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DC66D462-08E6-9C4F-ADA4-557F4C650C0C}" type="datetimeFigureOut">
              <a:rPr lang="en-US" smtClean="0"/>
              <a:t>2/29/16</a:t>
            </a:fld>
            <a:endParaRPr lang="en-US"/>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endParaRPr lang="en-US"/>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fld id="{870D6B6B-6FAC-1346-9B6F-BBDE45DCE63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b2Gr8ECc8gw"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disabilityresources.org/FAMOUS.html" TargetMode="External"/><Relationship Id="rId4" Type="http://schemas.openxmlformats.org/officeDocument/2006/relationships/hyperlink" Target="http://www.increasebrainpower.com/famouspeoplewithlearningdisabilities.html" TargetMode="External"/><Relationship Id="rId5" Type="http://schemas.openxmlformats.org/officeDocument/2006/relationships/hyperlink" Target="http://www.waisman.wisc.edu/" TargetMode="External"/><Relationship Id="rId6" Type="http://schemas.openxmlformats.org/officeDocument/2006/relationships/hyperlink" Target="http://www.iidc.indiana.edu/cedir/kidsweb/fpwdinfo.html" TargetMode="External"/><Relationship Id="rId7" Type="http://schemas.openxmlformats.org/officeDocument/2006/relationships/hyperlink" Target="http://www.disabled-world.com/artman/publish/article_0060.shtml" TargetMode="External"/><Relationship Id="rId1" Type="http://schemas.openxmlformats.org/officeDocument/2006/relationships/slideLayout" Target="../slideLayouts/slideLayout2.xml"/><Relationship Id="rId2" Type="http://schemas.openxmlformats.org/officeDocument/2006/relationships/hyperlink" Target="http://www.authorstream.com/Presentation/eckre-251306-celebrities-disabilities-final2-final-entertainment-ppt-powerpoint/"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bKjqjpePhTc"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1aV8hgU-8M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Unit 5 &amp; 6:</a:t>
            </a:r>
            <a:endParaRPr lang="en-US" dirty="0"/>
          </a:p>
        </p:txBody>
      </p:sp>
      <p:sp>
        <p:nvSpPr>
          <p:cNvPr id="3" name="Subtitle 2"/>
          <p:cNvSpPr>
            <a:spLocks noGrp="1"/>
          </p:cNvSpPr>
          <p:nvPr>
            <p:ph type="subTitle" idx="1"/>
          </p:nvPr>
        </p:nvSpPr>
        <p:spPr/>
        <p:txBody>
          <a:bodyPr/>
          <a:lstStyle/>
          <a:p>
            <a:r>
              <a:rPr lang="en-US" dirty="0" smtClean="0"/>
              <a:t>Improving Communication Skills</a:t>
            </a:r>
          </a:p>
          <a:p>
            <a:r>
              <a:rPr lang="en-US" dirty="0" smtClean="0"/>
              <a:t>&amp;</a:t>
            </a:r>
          </a:p>
          <a:p>
            <a:r>
              <a:rPr lang="en-US" dirty="0" smtClean="0"/>
              <a:t>SELF-AWARENESS</a:t>
            </a:r>
            <a:endParaRPr lang="en-US" dirty="0"/>
          </a:p>
        </p:txBody>
      </p:sp>
    </p:spTree>
    <p:extLst>
      <p:ext uri="{BB962C8B-B14F-4D97-AF65-F5344CB8AC3E}">
        <p14:creationId xmlns:p14="http://schemas.microsoft.com/office/powerpoint/2010/main" val="243188322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Bell Ringer Activity </a:t>
            </a:r>
            <a:r>
              <a:rPr lang="en-US" dirty="0" smtClean="0"/>
              <a:t>9</a:t>
            </a:r>
            <a:endParaRPr lang="en-US" dirty="0"/>
          </a:p>
        </p:txBody>
      </p:sp>
      <p:sp>
        <p:nvSpPr>
          <p:cNvPr id="6" name="Content Placeholder 5"/>
          <p:cNvSpPr>
            <a:spLocks noGrp="1"/>
          </p:cNvSpPr>
          <p:nvPr>
            <p:ph idx="1"/>
          </p:nvPr>
        </p:nvSpPr>
        <p:spPr/>
        <p:txBody>
          <a:bodyPr>
            <a:normAutofit/>
          </a:bodyPr>
          <a:lstStyle/>
          <a:p>
            <a:r>
              <a:rPr lang="en-US" dirty="0"/>
              <a:t>Look at the following </a:t>
            </a:r>
            <a:r>
              <a:rPr lang="en-US" dirty="0" smtClean="0"/>
              <a:t>video clip:</a:t>
            </a:r>
          </a:p>
          <a:p>
            <a:r>
              <a:rPr lang="en-US" dirty="0">
                <a:hlinkClick r:id="rId2"/>
              </a:rPr>
              <a:t>Video 3</a:t>
            </a:r>
            <a:endParaRPr lang="en-US" dirty="0"/>
          </a:p>
          <a:p>
            <a:r>
              <a:rPr lang="en-US" dirty="0" smtClean="0"/>
              <a:t>What </a:t>
            </a:r>
            <a:r>
              <a:rPr lang="en-US" dirty="0"/>
              <a:t>was one thing you remember that was effective?</a:t>
            </a:r>
          </a:p>
          <a:p>
            <a:r>
              <a:rPr lang="en-US" dirty="0"/>
              <a:t>What was one thing you remember that was ineffective (not effective</a:t>
            </a:r>
            <a:r>
              <a:rPr lang="en-US" dirty="0" smtClean="0"/>
              <a:t>)?</a:t>
            </a:r>
            <a:endParaRPr lang="en-US" dirty="0"/>
          </a:p>
          <a:p>
            <a:r>
              <a:rPr lang="en-US" dirty="0" smtClean="0"/>
              <a:t>Did the speakers succeed in their intended purpose?</a:t>
            </a:r>
          </a:p>
          <a:p>
            <a:endParaRPr lang="en-US" dirty="0"/>
          </a:p>
        </p:txBody>
      </p:sp>
    </p:spTree>
    <p:extLst>
      <p:ext uri="{BB962C8B-B14F-4D97-AF65-F5344CB8AC3E}">
        <p14:creationId xmlns:p14="http://schemas.microsoft.com/office/powerpoint/2010/main" val="243095316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10</a:t>
            </a:r>
            <a:endParaRPr lang="en-US" dirty="0"/>
          </a:p>
        </p:txBody>
      </p:sp>
      <p:sp>
        <p:nvSpPr>
          <p:cNvPr id="3" name="Content Placeholder 2"/>
          <p:cNvSpPr>
            <a:spLocks noGrp="1"/>
          </p:cNvSpPr>
          <p:nvPr>
            <p:ph idx="1"/>
          </p:nvPr>
        </p:nvSpPr>
        <p:spPr/>
        <p:txBody>
          <a:bodyPr/>
          <a:lstStyle/>
          <a:p>
            <a:r>
              <a:rPr lang="en-US" dirty="0" smtClean="0"/>
              <a:t>What do you want to do as a future career?</a:t>
            </a:r>
          </a:p>
          <a:p>
            <a:r>
              <a:rPr lang="en-US" dirty="0" smtClean="0"/>
              <a:t>Where do you want to live in 10 years?</a:t>
            </a:r>
          </a:p>
          <a:p>
            <a:r>
              <a:rPr lang="en-US" dirty="0" smtClean="0"/>
              <a:t>What university/training center/academy do you want to attend in order to achieve your career choice?</a:t>
            </a:r>
          </a:p>
          <a:p>
            <a:r>
              <a:rPr lang="en-US" dirty="0" smtClean="0"/>
              <a:t>Name one accommodation you receive in your classes.</a:t>
            </a:r>
          </a:p>
          <a:p>
            <a:endParaRPr lang="en-US" dirty="0"/>
          </a:p>
        </p:txBody>
      </p:sp>
    </p:spTree>
    <p:extLst>
      <p:ext uri="{BB962C8B-B14F-4D97-AF65-F5344CB8AC3E}">
        <p14:creationId xmlns:p14="http://schemas.microsoft.com/office/powerpoint/2010/main" val="66337695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11</a:t>
            </a:r>
            <a:endParaRPr lang="en-US" dirty="0"/>
          </a:p>
        </p:txBody>
      </p:sp>
      <p:sp>
        <p:nvSpPr>
          <p:cNvPr id="3" name="Content Placeholder 2"/>
          <p:cNvSpPr>
            <a:spLocks noGrp="1"/>
          </p:cNvSpPr>
          <p:nvPr>
            <p:ph idx="1"/>
          </p:nvPr>
        </p:nvSpPr>
        <p:spPr/>
        <p:txBody>
          <a:bodyPr/>
          <a:lstStyle/>
          <a:p>
            <a:r>
              <a:rPr lang="en-US" dirty="0" smtClean="0"/>
              <a:t>Who are the people that meet on your IEP team?</a:t>
            </a:r>
          </a:p>
          <a:p>
            <a:r>
              <a:rPr lang="en-US" dirty="0" smtClean="0"/>
              <a:t>How often do you communicate with them?</a:t>
            </a:r>
          </a:p>
          <a:p>
            <a:r>
              <a:rPr lang="en-US" dirty="0" smtClean="0"/>
              <a:t>What things do you share with those people when you do communicate?</a:t>
            </a:r>
            <a:endParaRPr lang="en-US" dirty="0"/>
          </a:p>
        </p:txBody>
      </p:sp>
    </p:spTree>
    <p:extLst>
      <p:ext uri="{BB962C8B-B14F-4D97-AF65-F5344CB8AC3E}">
        <p14:creationId xmlns:p14="http://schemas.microsoft.com/office/powerpoint/2010/main" val="147940032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12</a:t>
            </a:r>
            <a:endParaRPr lang="en-US" dirty="0"/>
          </a:p>
        </p:txBody>
      </p:sp>
      <p:sp>
        <p:nvSpPr>
          <p:cNvPr id="3" name="Content Placeholder 2"/>
          <p:cNvSpPr>
            <a:spLocks noGrp="1"/>
          </p:cNvSpPr>
          <p:nvPr>
            <p:ph idx="1"/>
          </p:nvPr>
        </p:nvSpPr>
        <p:spPr>
          <a:xfrm>
            <a:off x="900112" y="1869440"/>
            <a:ext cx="7345363" cy="4196081"/>
          </a:xfrm>
        </p:spPr>
        <p:txBody>
          <a:bodyPr>
            <a:noAutofit/>
          </a:bodyPr>
          <a:lstStyle/>
          <a:p>
            <a:pPr marL="350838" lvl="1" indent="0">
              <a:buNone/>
            </a:pPr>
            <a:r>
              <a:rPr lang="en-US" sz="2400" i="1" dirty="0" smtClean="0"/>
              <a:t>Now</a:t>
            </a:r>
            <a:r>
              <a:rPr lang="en-US" sz="2400" i="1" dirty="0"/>
              <a:t>, let’s think about after high school</a:t>
            </a:r>
            <a:r>
              <a:rPr lang="en-US" sz="2400" i="1" dirty="0" smtClean="0"/>
              <a:t>.</a:t>
            </a:r>
          </a:p>
          <a:p>
            <a:pPr marL="342900" lvl="1" indent="-342900">
              <a:buClrTx/>
              <a:buFont typeface="Arial"/>
              <a:buChar char="•"/>
            </a:pPr>
            <a:endParaRPr lang="en-US" sz="2400" dirty="0" smtClean="0"/>
          </a:p>
          <a:p>
            <a:pPr marL="342900" lvl="1" indent="-342900">
              <a:spcBef>
                <a:spcPts val="1200"/>
              </a:spcBef>
              <a:buClrTx/>
              <a:buFont typeface="Arial"/>
              <a:buChar char="•"/>
            </a:pPr>
            <a:r>
              <a:rPr lang="en-US" sz="2400" dirty="0" smtClean="0"/>
              <a:t>Who </a:t>
            </a:r>
            <a:r>
              <a:rPr lang="en-US" sz="2400" dirty="0"/>
              <a:t>do you think you might have a lot of contact with or see a lot if you were attending college?</a:t>
            </a:r>
          </a:p>
          <a:p>
            <a:pPr>
              <a:spcBef>
                <a:spcPts val="1200"/>
              </a:spcBef>
              <a:buClrTx/>
              <a:buFont typeface="Arial"/>
              <a:buChar char="•"/>
            </a:pPr>
            <a:r>
              <a:rPr lang="en-US" sz="2400" dirty="0" smtClean="0"/>
              <a:t>What </a:t>
            </a:r>
            <a:r>
              <a:rPr lang="en-US" sz="2400" dirty="0"/>
              <a:t>if you were going to a Tech Center </a:t>
            </a:r>
            <a:r>
              <a:rPr lang="en-US" sz="2400" dirty="0" smtClean="0"/>
              <a:t>program</a:t>
            </a:r>
            <a:r>
              <a:rPr lang="en-US" dirty="0" smtClean="0"/>
              <a:t>?</a:t>
            </a:r>
          </a:p>
          <a:p>
            <a:pPr>
              <a:spcBef>
                <a:spcPts val="1200"/>
              </a:spcBef>
              <a:buClrTx/>
              <a:buFont typeface="Arial"/>
              <a:buChar char="•"/>
            </a:pPr>
            <a:r>
              <a:rPr lang="en-US" sz="2400" dirty="0" smtClean="0"/>
              <a:t>What </a:t>
            </a:r>
            <a:r>
              <a:rPr lang="en-US" sz="2400" dirty="0"/>
              <a:t>if you decide to get a full time job right after you graduate, who do you think you would see frequently at your job?</a:t>
            </a:r>
            <a:br>
              <a:rPr lang="en-US" sz="2400" dirty="0"/>
            </a:br>
            <a:endParaRPr lang="en-US" sz="2400" dirty="0"/>
          </a:p>
          <a:p>
            <a:endParaRPr lang="en-US" dirty="0"/>
          </a:p>
        </p:txBody>
      </p:sp>
    </p:spTree>
    <p:extLst>
      <p:ext uri="{BB962C8B-B14F-4D97-AF65-F5344CB8AC3E}">
        <p14:creationId xmlns:p14="http://schemas.microsoft.com/office/powerpoint/2010/main" val="196210169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13</a:t>
            </a:r>
            <a:endParaRPr lang="en-US" dirty="0"/>
          </a:p>
        </p:txBody>
      </p:sp>
      <p:sp>
        <p:nvSpPr>
          <p:cNvPr id="3" name="Content Placeholder 2"/>
          <p:cNvSpPr>
            <a:spLocks noGrp="1"/>
          </p:cNvSpPr>
          <p:nvPr>
            <p:ph idx="1"/>
          </p:nvPr>
        </p:nvSpPr>
        <p:spPr/>
        <p:txBody>
          <a:bodyPr/>
          <a:lstStyle/>
          <a:p>
            <a:r>
              <a:rPr lang="en-US" dirty="0" smtClean="0"/>
              <a:t>Think about a time that something (job, class, relationship, etc.) did not go well for you. What did you do to make it better? Or, what did you learn in that experience that you used in the future to avoid similar problems?</a:t>
            </a:r>
            <a:endParaRPr lang="en-US" dirty="0"/>
          </a:p>
        </p:txBody>
      </p:sp>
    </p:spTree>
    <p:extLst>
      <p:ext uri="{BB962C8B-B14F-4D97-AF65-F5344CB8AC3E}">
        <p14:creationId xmlns:p14="http://schemas.microsoft.com/office/powerpoint/2010/main" val="263046914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14</a:t>
            </a:r>
            <a:endParaRPr lang="en-US" dirty="0"/>
          </a:p>
        </p:txBody>
      </p:sp>
      <p:sp>
        <p:nvSpPr>
          <p:cNvPr id="3" name="Content Placeholder 2"/>
          <p:cNvSpPr>
            <a:spLocks noGrp="1"/>
          </p:cNvSpPr>
          <p:nvPr>
            <p:ph idx="1"/>
          </p:nvPr>
        </p:nvSpPr>
        <p:spPr>
          <a:xfrm>
            <a:off x="345232" y="1676742"/>
            <a:ext cx="8248556" cy="4635700"/>
          </a:xfrm>
        </p:spPr>
        <p:txBody>
          <a:bodyPr>
            <a:normAutofit fontScale="25000" lnSpcReduction="20000"/>
          </a:bodyPr>
          <a:lstStyle/>
          <a:p>
            <a:r>
              <a:rPr lang="en-US" sz="8000" dirty="0" smtClean="0"/>
              <a:t>Read this story:</a:t>
            </a:r>
          </a:p>
          <a:p>
            <a:pPr>
              <a:lnSpc>
                <a:spcPct val="110000"/>
              </a:lnSpc>
            </a:pPr>
            <a:r>
              <a:rPr lang="en-US" sz="6800" i="1" dirty="0"/>
              <a:t>One of my former students, Jason, had a lot of difficulty reading and writing.  He took a job at a garage working on cars and was also getting trained to be a mechanic.  Often, he would be in the office at the garage and answer the phone.  He would talk to customers and would then try to remember the messages and did not write them down. Jason had a learning disability and writing was very difficult for him.  Sometimes he didn’t see the garage manager to tell him the messages and he forgot, or the customers would call back and say that they had left a message with Jason.  But, Jason had not written them down, and had not told his garage manager that he needed help with this.  Jason had recorded the teacher lectures in his high school classes because he had an IEP.  He probably could have recorded the messages at work using his cell phone or PDA.  However, Jason did not know how to ask </a:t>
            </a:r>
            <a:r>
              <a:rPr lang="en-US" sz="6800" i="1" dirty="0" smtClean="0"/>
              <a:t>about this </a:t>
            </a:r>
            <a:r>
              <a:rPr lang="en-US" sz="6800" i="1" dirty="0"/>
              <a:t>or even that he could ask for help.  He eventually got fired and had to find another job.  </a:t>
            </a:r>
            <a:endParaRPr lang="en-US" sz="6800" i="1" dirty="0" smtClean="0"/>
          </a:p>
          <a:p>
            <a:r>
              <a:rPr lang="en-US" sz="6200" dirty="0" smtClean="0"/>
              <a:t>Who </a:t>
            </a:r>
            <a:r>
              <a:rPr lang="en-US" sz="6200" dirty="0"/>
              <a:t>could Jason have spoken to so that he could have gotten help</a:t>
            </a:r>
            <a:r>
              <a:rPr lang="en-US" sz="6200" dirty="0" smtClean="0"/>
              <a:t>?</a:t>
            </a:r>
            <a:r>
              <a:rPr lang="en-US" sz="6200" dirty="0"/>
              <a:t> </a:t>
            </a:r>
          </a:p>
          <a:p>
            <a:r>
              <a:rPr lang="en-US" sz="6200" dirty="0"/>
              <a:t>What would Jason have needed to tell this person about how and why he needed help?</a:t>
            </a:r>
          </a:p>
          <a:p>
            <a:r>
              <a:rPr lang="en-US" sz="6200" dirty="0"/>
              <a:t> </a:t>
            </a:r>
            <a:r>
              <a:rPr lang="en-US" sz="6200" dirty="0" smtClean="0"/>
              <a:t>Would </a:t>
            </a:r>
            <a:r>
              <a:rPr lang="en-US" sz="6200" dirty="0"/>
              <a:t>he need to be able to explain his disability to this person? Why or why not? </a:t>
            </a:r>
          </a:p>
        </p:txBody>
      </p:sp>
    </p:spTree>
    <p:extLst>
      <p:ext uri="{BB962C8B-B14F-4D97-AF65-F5344CB8AC3E}">
        <p14:creationId xmlns:p14="http://schemas.microsoft.com/office/powerpoint/2010/main" val="90155724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15</a:t>
            </a:r>
            <a:endParaRPr lang="en-US" dirty="0"/>
          </a:p>
        </p:txBody>
      </p:sp>
      <p:sp>
        <p:nvSpPr>
          <p:cNvPr id="3" name="Content Placeholder 2"/>
          <p:cNvSpPr>
            <a:spLocks noGrp="1"/>
          </p:cNvSpPr>
          <p:nvPr>
            <p:ph idx="1"/>
          </p:nvPr>
        </p:nvSpPr>
        <p:spPr/>
        <p:txBody>
          <a:bodyPr/>
          <a:lstStyle/>
          <a:p>
            <a:r>
              <a:rPr lang="en-US" dirty="0" smtClean="0"/>
              <a:t>Answer the following questions in complete sentences, and be as detailed as possible:</a:t>
            </a:r>
          </a:p>
          <a:p>
            <a:r>
              <a:rPr lang="en-US" dirty="0" smtClean="0"/>
              <a:t>1. What is the name of your disability?</a:t>
            </a:r>
          </a:p>
          <a:p>
            <a:r>
              <a:rPr lang="en-US" dirty="0" smtClean="0"/>
              <a:t>2. People with this disability usually have trouble with_______.</a:t>
            </a:r>
            <a:endParaRPr lang="en-US" dirty="0"/>
          </a:p>
        </p:txBody>
      </p:sp>
    </p:spTree>
    <p:extLst>
      <p:ext uri="{BB962C8B-B14F-4D97-AF65-F5344CB8AC3E}">
        <p14:creationId xmlns:p14="http://schemas.microsoft.com/office/powerpoint/2010/main" val="189963996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16</a:t>
            </a:r>
            <a:endParaRPr lang="en-US" dirty="0"/>
          </a:p>
        </p:txBody>
      </p:sp>
      <p:sp>
        <p:nvSpPr>
          <p:cNvPr id="3" name="Content Placeholder 2"/>
          <p:cNvSpPr>
            <a:spLocks noGrp="1"/>
          </p:cNvSpPr>
          <p:nvPr>
            <p:ph idx="1"/>
          </p:nvPr>
        </p:nvSpPr>
        <p:spPr/>
        <p:txBody>
          <a:bodyPr>
            <a:normAutofit/>
          </a:bodyPr>
          <a:lstStyle/>
          <a:p>
            <a:r>
              <a:rPr lang="en-US" dirty="0"/>
              <a:t>Answer the following questions in complete sentences, and be as detailed as possible:</a:t>
            </a:r>
          </a:p>
          <a:p>
            <a:r>
              <a:rPr lang="en-US" dirty="0"/>
              <a:t>In school, I have trouble with </a:t>
            </a:r>
            <a:r>
              <a:rPr lang="en-US" dirty="0" smtClean="0"/>
              <a:t>_____________.</a:t>
            </a:r>
            <a:endParaRPr lang="en-US" dirty="0"/>
          </a:p>
        </p:txBody>
      </p:sp>
    </p:spTree>
    <p:extLst>
      <p:ext uri="{BB962C8B-B14F-4D97-AF65-F5344CB8AC3E}">
        <p14:creationId xmlns:p14="http://schemas.microsoft.com/office/powerpoint/2010/main" val="1313878621"/>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t>
            </a:r>
            <a:r>
              <a:rPr lang="en-US" dirty="0" smtClean="0"/>
              <a:t>Activity </a:t>
            </a:r>
            <a:r>
              <a:rPr lang="en-US" dirty="0" smtClean="0"/>
              <a:t>17 </a:t>
            </a:r>
            <a:endParaRPr lang="en-US" dirty="0"/>
          </a:p>
        </p:txBody>
      </p:sp>
      <p:sp>
        <p:nvSpPr>
          <p:cNvPr id="3" name="Content Placeholder 2"/>
          <p:cNvSpPr>
            <a:spLocks noGrp="1"/>
          </p:cNvSpPr>
          <p:nvPr>
            <p:ph idx="1"/>
          </p:nvPr>
        </p:nvSpPr>
        <p:spPr/>
        <p:txBody>
          <a:bodyPr>
            <a:normAutofit/>
          </a:bodyPr>
          <a:lstStyle/>
          <a:p>
            <a:r>
              <a:rPr lang="en-US" dirty="0"/>
              <a:t>Answer the following questions in complete sentences, and be as detailed as possible</a:t>
            </a:r>
            <a:r>
              <a:rPr lang="en-US" dirty="0" smtClean="0"/>
              <a:t>:</a:t>
            </a:r>
          </a:p>
          <a:p>
            <a:r>
              <a:rPr lang="en-US" dirty="0" smtClean="0"/>
              <a:t>It </a:t>
            </a:r>
            <a:r>
              <a:rPr lang="en-US" dirty="0"/>
              <a:t>helps me if (accommodations) </a:t>
            </a:r>
            <a:r>
              <a:rPr lang="en-US" dirty="0" smtClean="0"/>
              <a:t>_____________.</a:t>
            </a:r>
            <a:endParaRPr lang="en-US" dirty="0"/>
          </a:p>
        </p:txBody>
      </p:sp>
    </p:spTree>
    <p:extLst>
      <p:ext uri="{BB962C8B-B14F-4D97-AF65-F5344CB8AC3E}">
        <p14:creationId xmlns:p14="http://schemas.microsoft.com/office/powerpoint/2010/main" val="35010079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18</a:t>
            </a:r>
            <a:endParaRPr lang="en-US" dirty="0"/>
          </a:p>
        </p:txBody>
      </p:sp>
      <p:sp>
        <p:nvSpPr>
          <p:cNvPr id="3" name="Content Placeholder 2"/>
          <p:cNvSpPr>
            <a:spLocks noGrp="1"/>
          </p:cNvSpPr>
          <p:nvPr>
            <p:ph idx="1"/>
          </p:nvPr>
        </p:nvSpPr>
        <p:spPr/>
        <p:txBody>
          <a:bodyPr>
            <a:normAutofit/>
          </a:bodyPr>
          <a:lstStyle/>
          <a:p>
            <a:r>
              <a:rPr lang="en-US" dirty="0"/>
              <a:t>Answer the following questions in complete sentences, and be as detailed as possible</a:t>
            </a:r>
            <a:r>
              <a:rPr lang="en-US" dirty="0" smtClean="0"/>
              <a:t>:</a:t>
            </a:r>
          </a:p>
          <a:p>
            <a:r>
              <a:rPr lang="en-US" dirty="0"/>
              <a:t>I am good at </a:t>
            </a:r>
            <a:r>
              <a:rPr lang="en-US" dirty="0" smtClean="0"/>
              <a:t>_________________________. </a:t>
            </a:r>
          </a:p>
          <a:p>
            <a:endParaRPr lang="en-US" dirty="0"/>
          </a:p>
          <a:p>
            <a:r>
              <a:rPr lang="en-US" dirty="0" smtClean="0"/>
              <a:t>*What are you good at in school?*</a:t>
            </a:r>
            <a:endParaRPr lang="en-US" dirty="0"/>
          </a:p>
        </p:txBody>
      </p:sp>
    </p:spTree>
    <p:extLst>
      <p:ext uri="{BB962C8B-B14F-4D97-AF65-F5344CB8AC3E}">
        <p14:creationId xmlns:p14="http://schemas.microsoft.com/office/powerpoint/2010/main" val="386454875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Bell Ringer Activity 1</a:t>
            </a:r>
            <a:endParaRPr lang="en-US" dirty="0"/>
          </a:p>
        </p:txBody>
      </p:sp>
      <p:sp>
        <p:nvSpPr>
          <p:cNvPr id="3" name="Content Placeholder 2"/>
          <p:cNvSpPr>
            <a:spLocks noGrp="1"/>
          </p:cNvSpPr>
          <p:nvPr>
            <p:ph idx="1"/>
          </p:nvPr>
        </p:nvSpPr>
        <p:spPr/>
        <p:txBody>
          <a:bodyPr/>
          <a:lstStyle/>
          <a:p>
            <a:r>
              <a:rPr lang="en-US" dirty="0" smtClean="0"/>
              <a:t>Define the following words:</a:t>
            </a:r>
          </a:p>
          <a:p>
            <a:r>
              <a:rPr lang="en-US" dirty="0" smtClean="0"/>
              <a:t>Self Advocacy		Self-Awareness</a:t>
            </a:r>
          </a:p>
          <a:p>
            <a:r>
              <a:rPr lang="en-US" dirty="0" smtClean="0"/>
              <a:t>Accommodations		Modifications</a:t>
            </a:r>
          </a:p>
          <a:p>
            <a:r>
              <a:rPr lang="en-US" dirty="0" smtClean="0"/>
              <a:t>Self-Determination	Disability</a:t>
            </a:r>
          </a:p>
          <a:p>
            <a:r>
              <a:rPr lang="en-US" dirty="0" smtClean="0"/>
              <a:t>Communication *Look it up*</a:t>
            </a:r>
          </a:p>
          <a:p>
            <a:r>
              <a:rPr lang="en-US" dirty="0" smtClean="0"/>
              <a:t>Decorum *Look it up*</a:t>
            </a:r>
            <a:endParaRPr lang="en-US" dirty="0"/>
          </a:p>
        </p:txBody>
      </p:sp>
    </p:spTree>
    <p:extLst>
      <p:ext uri="{BB962C8B-B14F-4D97-AF65-F5344CB8AC3E}">
        <p14:creationId xmlns:p14="http://schemas.microsoft.com/office/powerpoint/2010/main" val="353627278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19</a:t>
            </a:r>
            <a:endParaRPr lang="en-US" dirty="0"/>
          </a:p>
        </p:txBody>
      </p:sp>
      <p:sp>
        <p:nvSpPr>
          <p:cNvPr id="3" name="Content Placeholder 2"/>
          <p:cNvSpPr>
            <a:spLocks noGrp="1"/>
          </p:cNvSpPr>
          <p:nvPr>
            <p:ph idx="1"/>
          </p:nvPr>
        </p:nvSpPr>
        <p:spPr>
          <a:xfrm>
            <a:off x="624417" y="1738387"/>
            <a:ext cx="7926915" cy="4601030"/>
          </a:xfrm>
        </p:spPr>
        <p:txBody>
          <a:bodyPr>
            <a:normAutofit fontScale="77500" lnSpcReduction="20000"/>
          </a:bodyPr>
          <a:lstStyle/>
          <a:p>
            <a:r>
              <a:rPr lang="en-US" dirty="0" smtClean="0"/>
              <a:t>Think about this story again:</a:t>
            </a:r>
          </a:p>
          <a:p>
            <a:pPr>
              <a:lnSpc>
                <a:spcPct val="110000"/>
              </a:lnSpc>
            </a:pPr>
            <a:r>
              <a:rPr lang="en-US" sz="2600" i="1" dirty="0"/>
              <a:t>Chris has been called to the office due to his recent </a:t>
            </a:r>
            <a:r>
              <a:rPr lang="en-US" sz="2600" i="1" dirty="0" err="1"/>
              <a:t>tardies</a:t>
            </a:r>
            <a:r>
              <a:rPr lang="en-US" sz="2600" i="1" dirty="0"/>
              <a:t> and absences in 3</a:t>
            </a:r>
            <a:r>
              <a:rPr lang="en-US" sz="2600" i="1" baseline="30000" dirty="0"/>
              <a:t>rd</a:t>
            </a:r>
            <a:r>
              <a:rPr lang="en-US" sz="2600" i="1" dirty="0"/>
              <a:t> period. He knows he is in trouble and will likely be assigned Saturday school or trash duty during lunch as punishment. He is angry because he feels his reasons for the </a:t>
            </a:r>
            <a:r>
              <a:rPr lang="en-US" sz="2600" i="1" dirty="0" err="1"/>
              <a:t>tardies</a:t>
            </a:r>
            <a:r>
              <a:rPr lang="en-US" sz="2600" i="1" dirty="0"/>
              <a:t> and absences are valid. However, Chris has an angry tone of voice and is slouched down in his chair with his arms crossed while he is telling the principal his reasons for the </a:t>
            </a:r>
            <a:r>
              <a:rPr lang="en-US" sz="2600" i="1" dirty="0" err="1"/>
              <a:t>tardies</a:t>
            </a:r>
            <a:r>
              <a:rPr lang="en-US" sz="2600" i="1" dirty="0"/>
              <a:t> and absences. Chris also rolls his eyes every time the principal starts talking. As a result, the principal gets irritated with Chris and assigns him three weeks of Saturday school and refuses to listen to any more of Chris’s excuses</a:t>
            </a:r>
            <a:r>
              <a:rPr lang="en-US" sz="2600" i="1" dirty="0" smtClean="0"/>
              <a:t>.</a:t>
            </a:r>
          </a:p>
          <a:p>
            <a:r>
              <a:rPr lang="en-US" dirty="0" smtClean="0"/>
              <a:t>What are some things that Chris can change in order to get a better result from the principal?</a:t>
            </a:r>
          </a:p>
          <a:p>
            <a:r>
              <a:rPr lang="en-US" dirty="0" smtClean="0"/>
              <a:t>How would you handle this situation (with your newly acquired knowledge)?</a:t>
            </a:r>
            <a:endParaRPr lang="en-US" dirty="0"/>
          </a:p>
          <a:p>
            <a:endParaRPr lang="en-US" dirty="0"/>
          </a:p>
        </p:txBody>
      </p:sp>
    </p:spTree>
    <p:extLst>
      <p:ext uri="{BB962C8B-B14F-4D97-AF65-F5344CB8AC3E}">
        <p14:creationId xmlns:p14="http://schemas.microsoft.com/office/powerpoint/2010/main" val="112372029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Bell Ringer Activity </a:t>
            </a:r>
            <a:r>
              <a:rPr lang="en-US" dirty="0" smtClean="0"/>
              <a:t>20</a:t>
            </a:r>
            <a:r>
              <a:rPr lang="en-US" dirty="0" smtClean="0"/>
              <a:t/>
            </a:r>
            <a:br>
              <a:rPr lang="en-US" dirty="0" smtClean="0"/>
            </a:br>
            <a:r>
              <a:rPr lang="en-US" dirty="0" smtClean="0"/>
              <a:t>Self-Awareness Project</a:t>
            </a:r>
            <a:endParaRPr lang="en-US" dirty="0"/>
          </a:p>
        </p:txBody>
      </p:sp>
      <p:sp>
        <p:nvSpPr>
          <p:cNvPr id="3" name="Content Placeholder 2"/>
          <p:cNvSpPr>
            <a:spLocks noGrp="1"/>
          </p:cNvSpPr>
          <p:nvPr>
            <p:ph idx="1"/>
          </p:nvPr>
        </p:nvSpPr>
        <p:spPr>
          <a:xfrm>
            <a:off x="624417" y="1693333"/>
            <a:ext cx="7895166" cy="4677834"/>
          </a:xfrm>
        </p:spPr>
        <p:txBody>
          <a:bodyPr>
            <a:normAutofit fontScale="55000" lnSpcReduction="20000"/>
          </a:bodyPr>
          <a:lstStyle/>
          <a:p>
            <a:pPr lvl="0">
              <a:lnSpc>
                <a:spcPct val="110000"/>
              </a:lnSpc>
            </a:pPr>
            <a:r>
              <a:rPr lang="en-US" sz="3300" dirty="0"/>
              <a:t>So far, we have learned about self-awareness, self-advocacy, special education, IEP’s, communication skills, and some history of disability. </a:t>
            </a:r>
            <a:r>
              <a:rPr lang="en-US" sz="3300" dirty="0" smtClean="0"/>
              <a:t>Now, </a:t>
            </a:r>
            <a:r>
              <a:rPr lang="en-US" sz="3300" dirty="0"/>
              <a:t>we will start talking about different types of disabilities and some of the people who have disabilities, including the people in this classroom. </a:t>
            </a:r>
          </a:p>
          <a:p>
            <a:pPr>
              <a:lnSpc>
                <a:spcPct val="110000"/>
              </a:lnSpc>
            </a:pPr>
            <a:r>
              <a:rPr lang="en-US" sz="3300" dirty="0" smtClean="0"/>
              <a:t>Think </a:t>
            </a:r>
            <a:r>
              <a:rPr lang="en-US" sz="3300" dirty="0"/>
              <a:t>about things that you are very good at doing or are easy for you, maybe a talent you have, a school subject, a sport… </a:t>
            </a:r>
            <a:r>
              <a:rPr lang="en-US" sz="3300" dirty="0" smtClean="0"/>
              <a:t>“I </a:t>
            </a:r>
            <a:r>
              <a:rPr lang="en-US" sz="3300" dirty="0"/>
              <a:t>know I am great at----------</a:t>
            </a:r>
            <a:r>
              <a:rPr lang="en-US" sz="3300" dirty="0" smtClean="0"/>
              <a:t>-.” (</a:t>
            </a:r>
            <a:r>
              <a:rPr lang="en-US" sz="3300" dirty="0"/>
              <a:t>insert something that is easy for you to do and discuss it). Someone else share an example of something you do well. </a:t>
            </a:r>
          </a:p>
          <a:p>
            <a:pPr>
              <a:lnSpc>
                <a:spcPct val="110000"/>
              </a:lnSpc>
            </a:pPr>
            <a:r>
              <a:rPr lang="en-US" sz="3300" dirty="0"/>
              <a:t>Now, let’s think of something that is difficult for you to do. </a:t>
            </a:r>
            <a:r>
              <a:rPr lang="en-US" sz="3300" dirty="0" smtClean="0"/>
              <a:t>“I </a:t>
            </a:r>
            <a:r>
              <a:rPr lang="en-US" sz="3300" dirty="0"/>
              <a:t>know that I have to work very hard at-----------------</a:t>
            </a:r>
            <a:r>
              <a:rPr lang="en-US" sz="3300" dirty="0" smtClean="0"/>
              <a:t>-.” </a:t>
            </a:r>
          </a:p>
          <a:p>
            <a:pPr lvl="0">
              <a:lnSpc>
                <a:spcPct val="110000"/>
              </a:lnSpc>
            </a:pPr>
            <a:r>
              <a:rPr lang="en-US" sz="3300" dirty="0"/>
              <a:t>Sometimes things can be difficult for a person because of a disability they have. Different disabilities affect people in different ways. Do you know enough about your disability to know how it affects your abilities at school, </a:t>
            </a:r>
            <a:r>
              <a:rPr lang="en-US" sz="3300" dirty="0" smtClean="0"/>
              <a:t>home, </a:t>
            </a:r>
            <a:r>
              <a:rPr lang="en-US" sz="3300" dirty="0"/>
              <a:t>or anywhere else you spend time? Take a minute and think about that question.</a:t>
            </a:r>
          </a:p>
          <a:p>
            <a:endParaRPr lang="en-US" i="1" dirty="0" smtClean="0"/>
          </a:p>
          <a:p>
            <a:endParaRPr lang="en-US" dirty="0"/>
          </a:p>
        </p:txBody>
      </p:sp>
    </p:spTree>
    <p:extLst>
      <p:ext uri="{BB962C8B-B14F-4D97-AF65-F5344CB8AC3E}">
        <p14:creationId xmlns:p14="http://schemas.microsoft.com/office/powerpoint/2010/main" val="58956352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Bell Ringer Activity </a:t>
            </a:r>
            <a:r>
              <a:rPr lang="en-US" dirty="0" smtClean="0"/>
              <a:t>21</a:t>
            </a:r>
            <a:r>
              <a:rPr lang="en-US" dirty="0" smtClean="0"/>
              <a:t/>
            </a:r>
            <a:br>
              <a:rPr lang="en-US" dirty="0" smtClean="0"/>
            </a:br>
            <a:r>
              <a:rPr lang="en-US" dirty="0" smtClean="0"/>
              <a:t>Self-Awareness Project</a:t>
            </a:r>
            <a:endParaRPr lang="en-US" dirty="0"/>
          </a:p>
        </p:txBody>
      </p:sp>
      <p:sp>
        <p:nvSpPr>
          <p:cNvPr id="3" name="Content Placeholder 2"/>
          <p:cNvSpPr>
            <a:spLocks noGrp="1"/>
          </p:cNvSpPr>
          <p:nvPr>
            <p:ph idx="1"/>
          </p:nvPr>
        </p:nvSpPr>
        <p:spPr>
          <a:xfrm>
            <a:off x="624418" y="1672167"/>
            <a:ext cx="7916332" cy="4688416"/>
          </a:xfrm>
        </p:spPr>
        <p:txBody>
          <a:bodyPr>
            <a:normAutofit fontScale="85000" lnSpcReduction="20000"/>
          </a:bodyPr>
          <a:lstStyle/>
          <a:p>
            <a:pPr lvl="0"/>
            <a:r>
              <a:rPr lang="en-US" i="1" dirty="0"/>
              <a:t>During Unit 2 you had the opportunity to take the information you learned and combine it with what you know about yourself. The “Creating My History” activity gave you the chance to combine some of that information and write a brief history about you. I want you to take a minute and think about these questions.	 </a:t>
            </a:r>
            <a:endParaRPr lang="en-US" dirty="0"/>
          </a:p>
          <a:p>
            <a:pPr lvl="0"/>
            <a:r>
              <a:rPr lang="en-US" dirty="0"/>
              <a:t>While you were working on your history, did you include a description about your disability?</a:t>
            </a:r>
            <a:br>
              <a:rPr lang="en-US" dirty="0"/>
            </a:br>
            <a:endParaRPr lang="en-US" dirty="0"/>
          </a:p>
          <a:p>
            <a:pPr lvl="0"/>
            <a:r>
              <a:rPr lang="en-US" dirty="0"/>
              <a:t>Did you feel like you knew a lot about your disability?</a:t>
            </a:r>
            <a:br>
              <a:rPr lang="en-US" dirty="0"/>
            </a:br>
            <a:endParaRPr lang="en-US" dirty="0"/>
          </a:p>
          <a:p>
            <a:pPr lvl="0"/>
            <a:r>
              <a:rPr lang="en-US" dirty="0"/>
              <a:t>Did you find yourself wanting to know more about your disability?</a:t>
            </a:r>
            <a:br>
              <a:rPr lang="en-US" dirty="0"/>
            </a:br>
            <a:endParaRPr lang="en-US" dirty="0"/>
          </a:p>
          <a:p>
            <a:r>
              <a:rPr lang="en-US" dirty="0"/>
              <a:t>Did you spend much time wondering how having a disability would affect your life now and in the </a:t>
            </a:r>
            <a:r>
              <a:rPr lang="en-US" dirty="0" smtClean="0"/>
              <a:t>future</a:t>
            </a:r>
            <a:r>
              <a:rPr lang="en-US" dirty="0"/>
              <a:t>?</a:t>
            </a:r>
          </a:p>
        </p:txBody>
      </p:sp>
    </p:spTree>
    <p:extLst>
      <p:ext uri="{BB962C8B-B14F-4D97-AF65-F5344CB8AC3E}">
        <p14:creationId xmlns:p14="http://schemas.microsoft.com/office/powerpoint/2010/main" val="457925936"/>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Bell Ringer Activity </a:t>
            </a:r>
            <a:r>
              <a:rPr lang="en-US" dirty="0" smtClean="0"/>
              <a:t>22</a:t>
            </a:r>
            <a:endParaRPr lang="en-US" dirty="0"/>
          </a:p>
        </p:txBody>
      </p:sp>
      <p:sp>
        <p:nvSpPr>
          <p:cNvPr id="3" name="Content Placeholder 2"/>
          <p:cNvSpPr>
            <a:spLocks noGrp="1"/>
          </p:cNvSpPr>
          <p:nvPr>
            <p:ph idx="1"/>
          </p:nvPr>
        </p:nvSpPr>
        <p:spPr>
          <a:xfrm>
            <a:off x="539750" y="1682750"/>
            <a:ext cx="8064500" cy="4688417"/>
          </a:xfrm>
        </p:spPr>
        <p:txBody>
          <a:bodyPr>
            <a:normAutofit fontScale="62500" lnSpcReduction="20000"/>
          </a:bodyPr>
          <a:lstStyle/>
          <a:p>
            <a:r>
              <a:rPr lang="en-US" sz="4200" i="1" dirty="0"/>
              <a:t>You will have a chance to learn more about people with disabilities who have accomplished great things as you work on your project. Right now, I am going to introduce you to a few of these people</a:t>
            </a:r>
            <a:r>
              <a:rPr lang="en-US" sz="4200" dirty="0"/>
              <a:t> </a:t>
            </a:r>
            <a:r>
              <a:rPr lang="en-US" sz="4200" dirty="0" smtClean="0"/>
              <a:t>.</a:t>
            </a:r>
          </a:p>
          <a:p>
            <a:pPr lvl="0"/>
            <a:r>
              <a:rPr lang="en-US" sz="2500" u="sng" dirty="0">
                <a:hlinkClick r:id="rId2"/>
              </a:rPr>
              <a:t>http://www.authorstream.com/Presentation/eckre-251306-celebrities-disabilities-final2-final-entertainment-ppt-powerpoint/</a:t>
            </a:r>
            <a:r>
              <a:rPr lang="en-US" sz="2500" dirty="0"/>
              <a:t> </a:t>
            </a:r>
          </a:p>
          <a:p>
            <a:pPr lvl="0"/>
            <a:r>
              <a:rPr lang="en-US" sz="2500" u="sng" dirty="0">
                <a:hlinkClick r:id="rId3"/>
              </a:rPr>
              <a:t>http://www.disabilityresources.org/FAMOUS.html</a:t>
            </a:r>
            <a:r>
              <a:rPr lang="en-US" sz="2500" dirty="0"/>
              <a:t> (multiple links of famous people)</a:t>
            </a:r>
          </a:p>
          <a:p>
            <a:pPr lvl="0"/>
            <a:r>
              <a:rPr lang="en-US" sz="2500" u="sng" dirty="0">
                <a:hlinkClick r:id="rId4"/>
              </a:rPr>
              <a:t>http://www.increasebrainpower.com/famouspeoplewithlearningdisabilities.html</a:t>
            </a:r>
            <a:r>
              <a:rPr lang="en-US" sz="2500" dirty="0"/>
              <a:t> (list of famous people with ADD, ADHD and LD)</a:t>
            </a:r>
          </a:p>
          <a:p>
            <a:pPr lvl="0"/>
            <a:r>
              <a:rPr lang="en-US" sz="2500" u="sng" dirty="0">
                <a:hlinkClick r:id="rId5"/>
              </a:rPr>
              <a:t>http://www.waisman.wisc.edu/</a:t>
            </a:r>
            <a:r>
              <a:rPr lang="en-US" sz="2500" dirty="0"/>
              <a:t> (multiple links to resources on famous people with disabilities and listed by the disabilities)</a:t>
            </a:r>
          </a:p>
          <a:p>
            <a:pPr lvl="0"/>
            <a:r>
              <a:rPr lang="en-US" sz="2500" u="sng" dirty="0" smtClean="0">
                <a:hlinkClick r:id="rId6"/>
              </a:rPr>
              <a:t>http</a:t>
            </a:r>
            <a:r>
              <a:rPr lang="en-US" sz="2500" u="sng" dirty="0">
                <a:hlinkClick r:id="rId6"/>
              </a:rPr>
              <a:t>://www.iidc.indiana.edu/cedir/kidsweb/fpwdinfo.html</a:t>
            </a:r>
            <a:r>
              <a:rPr lang="en-US" sz="2500" dirty="0"/>
              <a:t> </a:t>
            </a:r>
          </a:p>
          <a:p>
            <a:pPr lvl="0"/>
            <a:r>
              <a:rPr lang="en-US" sz="2500" u="sng" dirty="0" smtClean="0">
                <a:hlinkClick r:id="rId7"/>
              </a:rPr>
              <a:t>http</a:t>
            </a:r>
            <a:r>
              <a:rPr lang="en-US" sz="2500" u="sng" dirty="0">
                <a:hlinkClick r:id="rId7"/>
              </a:rPr>
              <a:t>://www.disabled-world.com/artman/publish/article_0060.shtml</a:t>
            </a:r>
            <a:endParaRPr lang="en-US" sz="2500" dirty="0"/>
          </a:p>
          <a:p>
            <a:endParaRPr lang="en-US" sz="2500" dirty="0"/>
          </a:p>
        </p:txBody>
      </p:sp>
    </p:spTree>
    <p:extLst>
      <p:ext uri="{BB962C8B-B14F-4D97-AF65-F5344CB8AC3E}">
        <p14:creationId xmlns:p14="http://schemas.microsoft.com/office/powerpoint/2010/main" val="3897612637"/>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Bell Ringer Activity </a:t>
            </a:r>
            <a:r>
              <a:rPr lang="en-US" dirty="0" smtClean="0"/>
              <a:t>23</a:t>
            </a:r>
            <a:endParaRPr lang="en-US" dirty="0"/>
          </a:p>
        </p:txBody>
      </p:sp>
      <p:sp>
        <p:nvSpPr>
          <p:cNvPr id="3" name="Content Placeholder 2"/>
          <p:cNvSpPr>
            <a:spLocks noGrp="1"/>
          </p:cNvSpPr>
          <p:nvPr>
            <p:ph idx="1"/>
          </p:nvPr>
        </p:nvSpPr>
        <p:spPr/>
        <p:txBody>
          <a:bodyPr/>
          <a:lstStyle/>
          <a:p>
            <a:r>
              <a:rPr lang="en-US" dirty="0" smtClean="0"/>
              <a:t>Who are some of the more famous people that we’ve discussed that have disabilities?</a:t>
            </a:r>
          </a:p>
          <a:p>
            <a:r>
              <a:rPr lang="en-US" dirty="0" smtClean="0"/>
              <a:t>What are some of those disabilities?</a:t>
            </a:r>
          </a:p>
          <a:p>
            <a:r>
              <a:rPr lang="en-US" dirty="0" smtClean="0"/>
              <a:t>Did their disabilities prevent them from achieving what they wanted to in life?</a:t>
            </a:r>
            <a:endParaRPr lang="en-US" dirty="0"/>
          </a:p>
        </p:txBody>
      </p:sp>
    </p:spTree>
    <p:extLst>
      <p:ext uri="{BB962C8B-B14F-4D97-AF65-F5344CB8AC3E}">
        <p14:creationId xmlns:p14="http://schemas.microsoft.com/office/powerpoint/2010/main" val="3832278837"/>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Shot 2014-07-24 at 2.32.51 PM.png"/>
          <p:cNvPicPr>
            <a:picLocks noGrp="1" noChangeAspect="1"/>
          </p:cNvPicPr>
          <p:nvPr>
            <p:ph idx="1"/>
          </p:nvPr>
        </p:nvPicPr>
        <p:blipFill>
          <a:blip r:embed="rId2">
            <a:extLst>
              <a:ext uri="{28A0092B-C50C-407E-A947-70E740481C1C}">
                <a14:useLocalDpi xmlns:a14="http://schemas.microsoft.com/office/drawing/2010/main" val="0"/>
              </a:ext>
            </a:extLst>
          </a:blip>
          <a:srcRect l="-75586" r="-75586"/>
          <a:stretch>
            <a:fillRect/>
          </a:stretch>
        </p:blipFill>
        <p:spPr>
          <a:xfrm>
            <a:off x="547650" y="1584008"/>
            <a:ext cx="8133178" cy="4876382"/>
          </a:xfrm>
        </p:spPr>
      </p:pic>
      <p:sp>
        <p:nvSpPr>
          <p:cNvPr id="3" name="Title 2"/>
          <p:cNvSpPr>
            <a:spLocks noGrp="1"/>
          </p:cNvSpPr>
          <p:nvPr>
            <p:ph type="title"/>
          </p:nvPr>
        </p:nvSpPr>
        <p:spPr/>
        <p:txBody>
          <a:bodyPr/>
          <a:lstStyle/>
          <a:p>
            <a:r>
              <a:rPr lang="en-US" dirty="0" smtClean="0"/>
              <a:t>Unit </a:t>
            </a:r>
            <a:r>
              <a:rPr lang="en-US" dirty="0"/>
              <a:t>5 &amp; </a:t>
            </a:r>
            <a:r>
              <a:rPr lang="en-US" dirty="0" smtClean="0"/>
              <a:t>6 Quiz</a:t>
            </a:r>
            <a:endParaRPr lang="en-US" dirty="0"/>
          </a:p>
        </p:txBody>
      </p:sp>
    </p:spTree>
    <p:extLst>
      <p:ext uri="{BB962C8B-B14F-4D97-AF65-F5344CB8AC3E}">
        <p14:creationId xmlns:p14="http://schemas.microsoft.com/office/powerpoint/2010/main" val="1583411318"/>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Shot 2014-07-24 at 2.33.38 PM.png"/>
          <p:cNvPicPr>
            <a:picLocks noGrp="1" noChangeAspect="1"/>
          </p:cNvPicPr>
          <p:nvPr>
            <p:ph idx="1"/>
          </p:nvPr>
        </p:nvPicPr>
        <p:blipFill>
          <a:blip r:embed="rId2">
            <a:extLst>
              <a:ext uri="{28A0092B-C50C-407E-A947-70E740481C1C}">
                <a14:useLocalDpi xmlns:a14="http://schemas.microsoft.com/office/drawing/2010/main" val="0"/>
              </a:ext>
            </a:extLst>
          </a:blip>
          <a:srcRect l="-69334" r="-69334"/>
          <a:stretch>
            <a:fillRect/>
          </a:stretch>
        </p:blipFill>
        <p:spPr>
          <a:xfrm>
            <a:off x="524345" y="1584008"/>
            <a:ext cx="8191439" cy="4777750"/>
          </a:xfrm>
        </p:spPr>
      </p:pic>
      <p:sp>
        <p:nvSpPr>
          <p:cNvPr id="3" name="Title 2"/>
          <p:cNvSpPr>
            <a:spLocks noGrp="1"/>
          </p:cNvSpPr>
          <p:nvPr>
            <p:ph type="title"/>
          </p:nvPr>
        </p:nvSpPr>
        <p:spPr/>
        <p:txBody>
          <a:bodyPr/>
          <a:lstStyle/>
          <a:p>
            <a:r>
              <a:rPr lang="en-US" dirty="0"/>
              <a:t>Unit 5 &amp; </a:t>
            </a:r>
            <a:r>
              <a:rPr lang="en-US" dirty="0" smtClean="0"/>
              <a:t>6 Answers</a:t>
            </a:r>
            <a:endParaRPr lang="en-US" dirty="0"/>
          </a:p>
        </p:txBody>
      </p:sp>
    </p:spTree>
    <p:extLst>
      <p:ext uri="{BB962C8B-B14F-4D97-AF65-F5344CB8AC3E}">
        <p14:creationId xmlns:p14="http://schemas.microsoft.com/office/powerpoint/2010/main" val="217632324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2</a:t>
            </a:r>
            <a:endParaRPr lang="en-US" dirty="0"/>
          </a:p>
        </p:txBody>
      </p:sp>
      <p:sp>
        <p:nvSpPr>
          <p:cNvPr id="3" name="Content Placeholder 2"/>
          <p:cNvSpPr>
            <a:spLocks noGrp="1"/>
          </p:cNvSpPr>
          <p:nvPr>
            <p:ph idx="1"/>
          </p:nvPr>
        </p:nvSpPr>
        <p:spPr/>
        <p:txBody>
          <a:bodyPr>
            <a:normAutofit fontScale="92500" lnSpcReduction="20000"/>
          </a:bodyPr>
          <a:lstStyle/>
          <a:p>
            <a:r>
              <a:rPr lang="en-US" sz="2200" b="1" i="1" dirty="0" smtClean="0"/>
              <a:t>Read</a:t>
            </a:r>
            <a:r>
              <a:rPr lang="en-US" sz="2200" i="1" dirty="0" smtClean="0"/>
              <a:t> the following and </a:t>
            </a:r>
            <a:r>
              <a:rPr lang="en-US" sz="2200" b="1" i="1" dirty="0" smtClean="0"/>
              <a:t>identify</a:t>
            </a:r>
            <a:r>
              <a:rPr lang="en-US" sz="2200" i="1" dirty="0" smtClean="0"/>
              <a:t> 3 problems and solutions.</a:t>
            </a:r>
          </a:p>
          <a:p>
            <a:pPr>
              <a:lnSpc>
                <a:spcPct val="110000"/>
              </a:lnSpc>
            </a:pPr>
            <a:r>
              <a:rPr lang="en-US" sz="2200" dirty="0"/>
              <a:t>Chris has been called to the office due to his recent </a:t>
            </a:r>
            <a:r>
              <a:rPr lang="en-US" sz="2200" dirty="0" err="1"/>
              <a:t>tardies</a:t>
            </a:r>
            <a:r>
              <a:rPr lang="en-US" sz="2200" dirty="0"/>
              <a:t> and absences in 3</a:t>
            </a:r>
            <a:r>
              <a:rPr lang="en-US" sz="2200" baseline="30000" dirty="0"/>
              <a:t>rd</a:t>
            </a:r>
            <a:r>
              <a:rPr lang="en-US" sz="2200" dirty="0"/>
              <a:t> period. He knows he is in trouble and will likely be assigned Saturday school or trash duty during lunch as punishment. He is angry because he feels his reasons for the </a:t>
            </a:r>
            <a:r>
              <a:rPr lang="en-US" sz="2200" dirty="0" err="1"/>
              <a:t>tardies</a:t>
            </a:r>
            <a:r>
              <a:rPr lang="en-US" sz="2200" dirty="0"/>
              <a:t> and absences are valid. However, Chris has an angry tone of voice and is slouched down in his chair with his arms crossed while he is telling the principal his reasons for the </a:t>
            </a:r>
            <a:r>
              <a:rPr lang="en-US" sz="2200" dirty="0" err="1"/>
              <a:t>tardies</a:t>
            </a:r>
            <a:r>
              <a:rPr lang="en-US" sz="2200" dirty="0"/>
              <a:t> and absences. Chris also rolls his eyes every time the principal starts talking. As a result, the principal gets irritated with Chris and assigns him three weeks of Saturday school and refuses to listen to any more of Chris’s excuses.</a:t>
            </a:r>
          </a:p>
          <a:p>
            <a:endParaRPr lang="en-US" sz="2000" dirty="0"/>
          </a:p>
        </p:txBody>
      </p:sp>
    </p:spTree>
    <p:extLst>
      <p:ext uri="{BB962C8B-B14F-4D97-AF65-F5344CB8AC3E}">
        <p14:creationId xmlns:p14="http://schemas.microsoft.com/office/powerpoint/2010/main" val="142642493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3</a:t>
            </a:r>
            <a:endParaRPr lang="en-US" dirty="0"/>
          </a:p>
        </p:txBody>
      </p:sp>
      <p:sp>
        <p:nvSpPr>
          <p:cNvPr id="3" name="Content Placeholder 2"/>
          <p:cNvSpPr>
            <a:spLocks noGrp="1"/>
          </p:cNvSpPr>
          <p:nvPr>
            <p:ph idx="1"/>
          </p:nvPr>
        </p:nvSpPr>
        <p:spPr/>
        <p:txBody>
          <a:bodyPr/>
          <a:lstStyle/>
          <a:p>
            <a:r>
              <a:rPr lang="en-US" sz="2000" dirty="0" smtClean="0"/>
              <a:t>Define “</a:t>
            </a:r>
            <a:r>
              <a:rPr lang="en-US" sz="2000" b="1" dirty="0" smtClean="0"/>
              <a:t>non-verbal communication</a:t>
            </a:r>
            <a:r>
              <a:rPr lang="en-US" sz="2000" dirty="0" smtClean="0"/>
              <a:t>” *In your words*</a:t>
            </a:r>
          </a:p>
          <a:p>
            <a:r>
              <a:rPr lang="en-US" sz="2000" dirty="0" smtClean="0"/>
              <a:t>What messages do the following actions tell about someone?</a:t>
            </a:r>
          </a:p>
          <a:p>
            <a:r>
              <a:rPr lang="en-US" sz="2000" dirty="0" smtClean="0"/>
              <a:t>Folded arms			Shaking legs and feet</a:t>
            </a:r>
          </a:p>
          <a:p>
            <a:r>
              <a:rPr lang="en-US" sz="2000" dirty="0" smtClean="0"/>
              <a:t>Hands in pockets		Blank stare</a:t>
            </a:r>
          </a:p>
          <a:p>
            <a:r>
              <a:rPr lang="en-US" sz="2000" dirty="0" smtClean="0"/>
              <a:t>Rubbing your neck/head	Slouching</a:t>
            </a:r>
          </a:p>
          <a:p>
            <a:r>
              <a:rPr lang="en-US" sz="2000" dirty="0" smtClean="0"/>
              <a:t>Sitting up straight		Keeping eye contact</a:t>
            </a:r>
          </a:p>
          <a:p>
            <a:r>
              <a:rPr lang="en-US" sz="2000" dirty="0" smtClean="0"/>
              <a:t>Mumbling your speech	Speaking loud and clear</a:t>
            </a:r>
            <a:endParaRPr lang="en-US" sz="2000" dirty="0"/>
          </a:p>
        </p:txBody>
      </p:sp>
    </p:spTree>
    <p:extLst>
      <p:ext uri="{BB962C8B-B14F-4D97-AF65-F5344CB8AC3E}">
        <p14:creationId xmlns:p14="http://schemas.microsoft.com/office/powerpoint/2010/main" val="353780147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4</a:t>
            </a:r>
            <a:endParaRPr lang="en-US" dirty="0"/>
          </a:p>
        </p:txBody>
      </p:sp>
      <p:sp>
        <p:nvSpPr>
          <p:cNvPr id="3" name="Content Placeholder 2"/>
          <p:cNvSpPr>
            <a:spLocks noGrp="1"/>
          </p:cNvSpPr>
          <p:nvPr>
            <p:ph idx="1"/>
          </p:nvPr>
        </p:nvSpPr>
        <p:spPr/>
        <p:txBody>
          <a:bodyPr/>
          <a:lstStyle/>
          <a:p>
            <a:r>
              <a:rPr lang="en-US" dirty="0" smtClean="0"/>
              <a:t>Define </a:t>
            </a:r>
            <a:r>
              <a:rPr lang="en-US" b="1" dirty="0" smtClean="0"/>
              <a:t>“verbal communication”</a:t>
            </a:r>
          </a:p>
          <a:p>
            <a:r>
              <a:rPr lang="en-US" dirty="0" smtClean="0"/>
              <a:t>What are some ways that you verbally communicate with others? *Remember it doesn’t happen with JUST voices (i.e. THINK TECHNOLOGY).</a:t>
            </a:r>
          </a:p>
          <a:p>
            <a:r>
              <a:rPr lang="en-US" sz="2000" dirty="0" smtClean="0"/>
              <a:t>What are some benefits of good verbal communication?</a:t>
            </a:r>
          </a:p>
          <a:p>
            <a:pPr marL="0" indent="0">
              <a:buNone/>
            </a:pPr>
            <a:endParaRPr lang="en-US" dirty="0"/>
          </a:p>
        </p:txBody>
      </p:sp>
    </p:spTree>
    <p:extLst>
      <p:ext uri="{BB962C8B-B14F-4D97-AF65-F5344CB8AC3E}">
        <p14:creationId xmlns:p14="http://schemas.microsoft.com/office/powerpoint/2010/main" val="260405816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5</a:t>
            </a:r>
            <a:endParaRPr lang="en-US" dirty="0"/>
          </a:p>
        </p:txBody>
      </p:sp>
      <p:sp>
        <p:nvSpPr>
          <p:cNvPr id="3" name="Content Placeholder 2"/>
          <p:cNvSpPr>
            <a:spLocks noGrp="1"/>
          </p:cNvSpPr>
          <p:nvPr>
            <p:ph idx="1"/>
          </p:nvPr>
        </p:nvSpPr>
        <p:spPr/>
        <p:txBody>
          <a:bodyPr/>
          <a:lstStyle/>
          <a:p>
            <a:r>
              <a:rPr lang="en-US" dirty="0" smtClean="0"/>
              <a:t>Think about the following groups of people:</a:t>
            </a:r>
          </a:p>
          <a:p>
            <a:r>
              <a:rPr lang="en-US" dirty="0" smtClean="0"/>
              <a:t>Parents	Teachers	Friends	Coaches</a:t>
            </a:r>
          </a:p>
          <a:p>
            <a:r>
              <a:rPr lang="en-US" dirty="0" smtClean="0"/>
              <a:t>Bosses	Classmates	Professors	Interviewers</a:t>
            </a:r>
          </a:p>
          <a:p>
            <a:r>
              <a:rPr lang="en-US" dirty="0"/>
              <a:t>What would be a situation where you would need to practice good verbal and non-verbal communication skills</a:t>
            </a:r>
            <a:r>
              <a:rPr lang="en-US" dirty="0" smtClean="0"/>
              <a:t>?</a:t>
            </a:r>
            <a:endParaRPr lang="en-US" dirty="0"/>
          </a:p>
        </p:txBody>
      </p:sp>
    </p:spTree>
    <p:extLst>
      <p:ext uri="{BB962C8B-B14F-4D97-AF65-F5344CB8AC3E}">
        <p14:creationId xmlns:p14="http://schemas.microsoft.com/office/powerpoint/2010/main" val="18287942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6</a:t>
            </a:r>
            <a:endParaRPr lang="en-US" dirty="0"/>
          </a:p>
        </p:txBody>
      </p:sp>
      <p:sp>
        <p:nvSpPr>
          <p:cNvPr id="4" name="Content Placeholder 3"/>
          <p:cNvSpPr>
            <a:spLocks noGrp="1"/>
          </p:cNvSpPr>
          <p:nvPr>
            <p:ph idx="1"/>
          </p:nvPr>
        </p:nvSpPr>
        <p:spPr>
          <a:xfrm>
            <a:off x="900111" y="2133601"/>
            <a:ext cx="7595039" cy="3931920"/>
          </a:xfrm>
        </p:spPr>
        <p:txBody>
          <a:bodyPr>
            <a:normAutofit/>
          </a:bodyPr>
          <a:lstStyle/>
          <a:p>
            <a:r>
              <a:rPr lang="en-US" dirty="0" smtClean="0"/>
              <a:t>Write down this acronym: </a:t>
            </a:r>
            <a:r>
              <a:rPr lang="en-US" b="1" dirty="0" smtClean="0"/>
              <a:t>S.H.A.R.E.</a:t>
            </a:r>
            <a:endParaRPr lang="en-US" dirty="0" smtClean="0"/>
          </a:p>
          <a:p>
            <a:r>
              <a:rPr lang="en-US" b="1" u="sng" dirty="0" smtClean="0"/>
              <a:t>S</a:t>
            </a:r>
            <a:r>
              <a:rPr lang="en-US" dirty="0" smtClean="0"/>
              <a:t>it/stand up straight</a:t>
            </a:r>
          </a:p>
          <a:p>
            <a:r>
              <a:rPr lang="en-US" b="1" u="sng" dirty="0" smtClean="0"/>
              <a:t>H</a:t>
            </a:r>
            <a:r>
              <a:rPr lang="en-US" dirty="0" smtClean="0"/>
              <a:t>ave a pleasant tone of voice</a:t>
            </a:r>
          </a:p>
          <a:p>
            <a:r>
              <a:rPr lang="en-US" b="1" u="sng" dirty="0" smtClean="0"/>
              <a:t>A</a:t>
            </a:r>
            <a:r>
              <a:rPr lang="en-US" dirty="0" smtClean="0"/>
              <a:t>ctivate your thinking (being engaged in conversation)</a:t>
            </a:r>
          </a:p>
          <a:p>
            <a:r>
              <a:rPr lang="en-US" b="1" u="sng" dirty="0" smtClean="0"/>
              <a:t>R</a:t>
            </a:r>
            <a:r>
              <a:rPr lang="en-US" dirty="0" smtClean="0"/>
              <a:t>elax</a:t>
            </a:r>
          </a:p>
          <a:p>
            <a:r>
              <a:rPr lang="en-US" b="1" u="sng" dirty="0" smtClean="0"/>
              <a:t>E</a:t>
            </a:r>
            <a:r>
              <a:rPr lang="en-US" dirty="0" smtClean="0"/>
              <a:t>ngage in eye communication</a:t>
            </a:r>
            <a:endParaRPr lang="en-US" b="1" dirty="0"/>
          </a:p>
        </p:txBody>
      </p:sp>
    </p:spTree>
    <p:extLst>
      <p:ext uri="{BB962C8B-B14F-4D97-AF65-F5344CB8AC3E}">
        <p14:creationId xmlns:p14="http://schemas.microsoft.com/office/powerpoint/2010/main" val="306645548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Bell Ringer Activity </a:t>
            </a:r>
            <a:r>
              <a:rPr lang="en-US" dirty="0" smtClean="0"/>
              <a:t>7</a:t>
            </a:r>
            <a:endParaRPr lang="en-US" dirty="0"/>
          </a:p>
        </p:txBody>
      </p:sp>
      <p:sp>
        <p:nvSpPr>
          <p:cNvPr id="6" name="Content Placeholder 5"/>
          <p:cNvSpPr>
            <a:spLocks noGrp="1"/>
          </p:cNvSpPr>
          <p:nvPr>
            <p:ph idx="1"/>
          </p:nvPr>
        </p:nvSpPr>
        <p:spPr/>
        <p:txBody>
          <a:bodyPr>
            <a:normAutofit/>
          </a:bodyPr>
          <a:lstStyle/>
          <a:p>
            <a:r>
              <a:rPr lang="en-US" dirty="0"/>
              <a:t>Look at the following </a:t>
            </a:r>
            <a:r>
              <a:rPr lang="en-US" dirty="0" smtClean="0"/>
              <a:t>video clip</a:t>
            </a:r>
            <a:r>
              <a:rPr lang="en-US" dirty="0"/>
              <a:t>:</a:t>
            </a:r>
            <a:r>
              <a:rPr lang="en-US" dirty="0" smtClean="0"/>
              <a:t> </a:t>
            </a:r>
          </a:p>
          <a:p>
            <a:r>
              <a:rPr lang="en-US" dirty="0">
                <a:hlinkClick r:id="rId2"/>
              </a:rPr>
              <a:t>Video </a:t>
            </a:r>
            <a:r>
              <a:rPr lang="en-US" dirty="0" smtClean="0">
                <a:hlinkClick r:id="rId2"/>
              </a:rPr>
              <a:t>1</a:t>
            </a:r>
            <a:endParaRPr lang="en-US" dirty="0" smtClean="0"/>
          </a:p>
          <a:p>
            <a:r>
              <a:rPr lang="en-US" dirty="0" smtClean="0"/>
              <a:t>What </a:t>
            </a:r>
            <a:r>
              <a:rPr lang="en-US" dirty="0"/>
              <a:t>was one thing you remember that was effective?</a:t>
            </a:r>
          </a:p>
          <a:p>
            <a:r>
              <a:rPr lang="en-US" dirty="0"/>
              <a:t>What was one thing you remember that was ineffective (not effective</a:t>
            </a:r>
            <a:r>
              <a:rPr lang="en-US" dirty="0" smtClean="0"/>
              <a:t>)?</a:t>
            </a:r>
            <a:endParaRPr lang="en-US" dirty="0"/>
          </a:p>
          <a:p>
            <a:r>
              <a:rPr lang="en-US" dirty="0"/>
              <a:t>Did the speakers succeed in their intended </a:t>
            </a:r>
            <a:r>
              <a:rPr lang="en-US" dirty="0" smtClean="0"/>
              <a:t>purpose?</a:t>
            </a:r>
            <a:endParaRPr lang="en-US" dirty="0"/>
          </a:p>
          <a:p>
            <a:endParaRPr lang="en-US" dirty="0"/>
          </a:p>
        </p:txBody>
      </p:sp>
    </p:spTree>
    <p:extLst>
      <p:ext uri="{BB962C8B-B14F-4D97-AF65-F5344CB8AC3E}">
        <p14:creationId xmlns:p14="http://schemas.microsoft.com/office/powerpoint/2010/main" val="96837257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Bell Ringer Activity </a:t>
            </a:r>
            <a:r>
              <a:rPr lang="en-US" dirty="0" smtClean="0"/>
              <a:t>8</a:t>
            </a:r>
            <a:endParaRPr lang="en-US" dirty="0"/>
          </a:p>
        </p:txBody>
      </p:sp>
      <p:sp>
        <p:nvSpPr>
          <p:cNvPr id="6" name="Content Placeholder 5"/>
          <p:cNvSpPr>
            <a:spLocks noGrp="1"/>
          </p:cNvSpPr>
          <p:nvPr>
            <p:ph idx="1"/>
          </p:nvPr>
        </p:nvSpPr>
        <p:spPr/>
        <p:txBody>
          <a:bodyPr>
            <a:normAutofit/>
          </a:bodyPr>
          <a:lstStyle/>
          <a:p>
            <a:r>
              <a:rPr lang="en-US" dirty="0"/>
              <a:t>Look at the following </a:t>
            </a:r>
            <a:r>
              <a:rPr lang="en-US" dirty="0" smtClean="0"/>
              <a:t>video clip:</a:t>
            </a:r>
          </a:p>
          <a:p>
            <a:r>
              <a:rPr lang="en-US" dirty="0" smtClean="0">
                <a:hlinkClick r:id="rId2"/>
              </a:rPr>
              <a:t>Video 2</a:t>
            </a:r>
            <a:endParaRPr lang="en-US" dirty="0" smtClean="0"/>
          </a:p>
          <a:p>
            <a:r>
              <a:rPr lang="en-US" dirty="0" smtClean="0"/>
              <a:t>What </a:t>
            </a:r>
            <a:r>
              <a:rPr lang="en-US" dirty="0"/>
              <a:t>was one thing you remember that was effective?</a:t>
            </a:r>
          </a:p>
          <a:p>
            <a:r>
              <a:rPr lang="en-US" dirty="0"/>
              <a:t>What was one thing you remember that was ineffective (not effective</a:t>
            </a:r>
            <a:r>
              <a:rPr lang="en-US" dirty="0" smtClean="0"/>
              <a:t>)?</a:t>
            </a:r>
            <a:endParaRPr lang="en-US" dirty="0"/>
          </a:p>
          <a:p>
            <a:r>
              <a:rPr lang="en-US" dirty="0"/>
              <a:t>Did the speakers succeed in their intended </a:t>
            </a:r>
            <a:r>
              <a:rPr lang="en-US" dirty="0" smtClean="0"/>
              <a:t>purpose?</a:t>
            </a:r>
            <a:endParaRPr lang="en-US" dirty="0"/>
          </a:p>
          <a:p>
            <a:endParaRPr lang="en-US" dirty="0"/>
          </a:p>
        </p:txBody>
      </p:sp>
    </p:spTree>
    <p:extLst>
      <p:ext uri="{BB962C8B-B14F-4D97-AF65-F5344CB8AC3E}">
        <p14:creationId xmlns:p14="http://schemas.microsoft.com/office/powerpoint/2010/main" val="2187142337"/>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Capital">
  <a:themeElements>
    <a:clrScheme name="Custom 1">
      <a:dk1>
        <a:sysClr val="windowText" lastClr="000000"/>
      </a:dk1>
      <a:lt1>
        <a:sysClr val="window" lastClr="FFFFFF"/>
      </a:lt1>
      <a:dk2>
        <a:srgbClr val="4F271C"/>
      </a:dk2>
      <a:lt2>
        <a:srgbClr val="E7DEC9"/>
      </a:lt2>
      <a:accent1>
        <a:srgbClr val="A72A2F"/>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C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153</TotalTime>
  <Words>1681</Words>
  <Application>Microsoft Macintosh PowerPoint</Application>
  <PresentationFormat>On-screen Show (4:3)</PresentationFormat>
  <Paragraphs>124</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Capital</vt:lpstr>
      <vt:lpstr>Unit 5 &amp; 6:</vt:lpstr>
      <vt:lpstr>Bell Ringer Activity 1</vt:lpstr>
      <vt:lpstr>Bell Ringer Activity 2</vt:lpstr>
      <vt:lpstr>Bell Ringer Activity 3</vt:lpstr>
      <vt:lpstr>Bell Ringer Activity 4</vt:lpstr>
      <vt:lpstr>Bell Ringer Activity 5</vt:lpstr>
      <vt:lpstr>Bell Ringer Activity 6</vt:lpstr>
      <vt:lpstr>Bell Ringer Activity 7</vt:lpstr>
      <vt:lpstr>Bell Ringer Activity 8</vt:lpstr>
      <vt:lpstr>Bell Ringer Activity 9</vt:lpstr>
      <vt:lpstr>Bell Ringer Activity 10</vt:lpstr>
      <vt:lpstr>Bell Ringer Activity 11</vt:lpstr>
      <vt:lpstr>Bell Ringer Activity 12</vt:lpstr>
      <vt:lpstr>Bell Ringer Activity 13</vt:lpstr>
      <vt:lpstr>Bell Ringer Activity 14</vt:lpstr>
      <vt:lpstr>Bell Ringer Activity 15</vt:lpstr>
      <vt:lpstr>Bell Ringer Activity 16</vt:lpstr>
      <vt:lpstr>Bell Ringer Activity 17 </vt:lpstr>
      <vt:lpstr>Bell Ringer Activity 18</vt:lpstr>
      <vt:lpstr>Bell Ringer Activity 19</vt:lpstr>
      <vt:lpstr>Bell Ringer Activity 20 Self-Awareness Project</vt:lpstr>
      <vt:lpstr>Bell Ringer Activity 21 Self-Awareness Project</vt:lpstr>
      <vt:lpstr>Bell Ringer Activity 22</vt:lpstr>
      <vt:lpstr>Bell Ringer Activity 23</vt:lpstr>
      <vt:lpstr>Unit 5 &amp; 6 Quiz</vt:lpstr>
      <vt:lpstr>Unit 5 &amp; 6 Answers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5:</dc:title>
  <dc:creator>Zarrow</dc:creator>
  <cp:lastModifiedBy>Donna Willis</cp:lastModifiedBy>
  <cp:revision>13</cp:revision>
  <dcterms:created xsi:type="dcterms:W3CDTF">2014-07-29T16:15:52Z</dcterms:created>
  <dcterms:modified xsi:type="dcterms:W3CDTF">2016-02-29T22:51:18Z</dcterms:modified>
</cp:coreProperties>
</file>