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1" r:id="rId4"/>
    <p:sldId id="259" r:id="rId5"/>
    <p:sldId id="260" r:id="rId6"/>
    <p:sldId id="262" r:id="rId7"/>
    <p:sldId id="263" r:id="rId8"/>
    <p:sldId id="264" r:id="rId9"/>
    <p:sldId id="265" r:id="rId10"/>
    <p:sldId id="266" r:id="rId11"/>
    <p:sldId id="267" r:id="rId12"/>
    <p:sldId id="268" r:id="rId13"/>
    <p:sldId id="269" r:id="rId14"/>
    <p:sldId id="270" r:id="rId15"/>
    <p:sldId id="271" r:id="rId16"/>
    <p:sldId id="272" r:id="rId1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18" d="100"/>
          <a:sy n="118" d="100"/>
        </p:scale>
        <p:origin x="-96" y="-46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viewProps" Target="viewProps.xml"/><Relationship Id="rId21" Type="http://schemas.openxmlformats.org/officeDocument/2006/relationships/theme" Target="theme/theme1.xml"/><Relationship Id="rId22"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printerSettings" Target="printerSettings/printerSettings1.bin"/><Relationship Id="rId19" Type="http://schemas.openxmlformats.org/officeDocument/2006/relationships/presProps" Target="presProp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4F2A7FE9-7020-440B-A748-67B7E2CA9228}" type="datetimeFigureOut">
              <a:rPr lang="en-US" smtClean="0"/>
              <a:pPr/>
              <a:t>10/23/13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BE3F407-3EDB-4F51-84A5-6EB91FBC3ED1}"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F2A7FE9-7020-440B-A748-67B7E2CA9228}" type="datetimeFigureOut">
              <a:rPr lang="en-US" smtClean="0"/>
              <a:pPr/>
              <a:t>10/23/13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BE3F407-3EDB-4F51-84A5-6EB91FBC3ED1}"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F2A7FE9-7020-440B-A748-67B7E2CA9228}" type="datetimeFigureOut">
              <a:rPr lang="en-US" smtClean="0"/>
              <a:pPr/>
              <a:t>10/23/13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BE3F407-3EDB-4F51-84A5-6EB91FBC3ED1}"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F2A7FE9-7020-440B-A748-67B7E2CA9228}" type="datetimeFigureOut">
              <a:rPr lang="en-US" smtClean="0"/>
              <a:pPr/>
              <a:t>10/23/13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BE3F407-3EDB-4F51-84A5-6EB91FBC3ED1}"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F2A7FE9-7020-440B-A748-67B7E2CA9228}" type="datetimeFigureOut">
              <a:rPr lang="en-US" smtClean="0"/>
              <a:pPr/>
              <a:t>10/23/13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BE3F407-3EDB-4F51-84A5-6EB91FBC3ED1}"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4F2A7FE9-7020-440B-A748-67B7E2CA9228}" type="datetimeFigureOut">
              <a:rPr lang="en-US" smtClean="0"/>
              <a:pPr/>
              <a:t>10/23/13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BE3F407-3EDB-4F51-84A5-6EB91FBC3ED1}"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4F2A7FE9-7020-440B-A748-67B7E2CA9228}" type="datetimeFigureOut">
              <a:rPr lang="en-US" smtClean="0"/>
              <a:pPr/>
              <a:t>10/23/13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BE3F407-3EDB-4F51-84A5-6EB91FBC3ED1}"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4F2A7FE9-7020-440B-A748-67B7E2CA9228}" type="datetimeFigureOut">
              <a:rPr lang="en-US" smtClean="0"/>
              <a:pPr/>
              <a:t>10/23/13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BE3F407-3EDB-4F51-84A5-6EB91FBC3ED1}"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F2A7FE9-7020-440B-A748-67B7E2CA9228}" type="datetimeFigureOut">
              <a:rPr lang="en-US" smtClean="0"/>
              <a:pPr/>
              <a:t>10/23/13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BE3F407-3EDB-4F51-84A5-6EB91FBC3ED1}"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F2A7FE9-7020-440B-A748-67B7E2CA9228}" type="datetimeFigureOut">
              <a:rPr lang="en-US" smtClean="0"/>
              <a:pPr/>
              <a:t>10/23/13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BE3F407-3EDB-4F51-84A5-6EB91FBC3ED1}"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F2A7FE9-7020-440B-A748-67B7E2CA9228}" type="datetimeFigureOut">
              <a:rPr lang="en-US" smtClean="0"/>
              <a:pPr/>
              <a:t>10/23/13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BE3F407-3EDB-4F51-84A5-6EB91FBC3ED1}"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50000">
              <a:schemeClr val="accent3"/>
            </a:gs>
            <a:gs pos="100000">
              <a:srgbClr val="156B13"/>
            </a:gs>
          </a:gsLst>
          <a:lin ang="27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F2A7FE9-7020-440B-A748-67B7E2CA9228}" type="datetimeFigureOut">
              <a:rPr lang="en-US" smtClean="0"/>
              <a:pPr/>
              <a:t>10/23/13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BE3F407-3EDB-4F51-84A5-6EB91FBC3ED1}"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dirty="0" smtClean="0"/>
              <a:t>Unit 5</a:t>
            </a:r>
            <a:br>
              <a:rPr lang="en-US" dirty="0" smtClean="0"/>
            </a:br>
            <a:r>
              <a:rPr lang="en-US" dirty="0" smtClean="0"/>
              <a:t>Learning How to Communicate Effectively </a:t>
            </a:r>
            <a:endParaRPr lang="en-US" dirty="0"/>
          </a:p>
        </p:txBody>
      </p:sp>
    </p:spTree>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Student Role Play </a:t>
            </a:r>
            <a:endParaRPr lang="en-US" dirty="0"/>
          </a:p>
        </p:txBody>
      </p:sp>
      <p:sp>
        <p:nvSpPr>
          <p:cNvPr id="3" name="Content Placeholder 2"/>
          <p:cNvSpPr>
            <a:spLocks noGrp="1"/>
          </p:cNvSpPr>
          <p:nvPr>
            <p:ph idx="1"/>
          </p:nvPr>
        </p:nvSpPr>
        <p:spPr/>
        <p:txBody>
          <a:bodyPr/>
          <a:lstStyle/>
          <a:p>
            <a:r>
              <a:rPr lang="en-US" dirty="0" smtClean="0"/>
              <a:t>Scenario: You are going for a job interview at Ingles to work as a cashier. (one partner is the interviewer, one is the student) </a:t>
            </a:r>
          </a:p>
          <a:p>
            <a:r>
              <a:rPr lang="en-US" dirty="0" smtClean="0"/>
              <a:t>Give examples of both good and bad communication </a:t>
            </a:r>
            <a:endParaRPr lang="en-US" dirty="0"/>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ox(i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ox(in)">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KWL </a:t>
            </a:r>
            <a:endParaRPr lang="en-US" dirty="0"/>
          </a:p>
        </p:txBody>
      </p:sp>
      <p:sp>
        <p:nvSpPr>
          <p:cNvPr id="3" name="Content Placeholder 2"/>
          <p:cNvSpPr>
            <a:spLocks noGrp="1"/>
          </p:cNvSpPr>
          <p:nvPr>
            <p:ph idx="1"/>
          </p:nvPr>
        </p:nvSpPr>
        <p:spPr/>
        <p:txBody>
          <a:bodyPr/>
          <a:lstStyle/>
          <a:p>
            <a:pPr>
              <a:buNone/>
            </a:pPr>
            <a:r>
              <a:rPr lang="en-US" b="1" dirty="0" smtClean="0"/>
              <a:t>L</a:t>
            </a:r>
            <a:r>
              <a:rPr lang="en-US" dirty="0" smtClean="0"/>
              <a:t>- what we’ve </a:t>
            </a:r>
            <a:r>
              <a:rPr lang="en-US" b="1" dirty="0" smtClean="0"/>
              <a:t>learned</a:t>
            </a:r>
            <a:r>
              <a:rPr lang="en-US" dirty="0" smtClean="0"/>
              <a:t> so far about communication</a:t>
            </a:r>
          </a:p>
          <a:p>
            <a:pPr>
              <a:buNone/>
            </a:pPr>
            <a:endParaRPr lang="en-US" dirty="0" smtClean="0"/>
          </a:p>
          <a:p>
            <a:pPr>
              <a:buNone/>
            </a:pPr>
            <a:r>
              <a:rPr lang="en-US" b="1" dirty="0" smtClean="0"/>
              <a:t>K</a:t>
            </a:r>
            <a:r>
              <a:rPr lang="en-US" dirty="0" smtClean="0"/>
              <a:t>- Fill in what you </a:t>
            </a:r>
            <a:r>
              <a:rPr lang="en-US" b="1" dirty="0" smtClean="0"/>
              <a:t>know</a:t>
            </a:r>
            <a:r>
              <a:rPr lang="en-US" dirty="0" smtClean="0"/>
              <a:t> about yourself that might be shared at IEP meetings </a:t>
            </a:r>
          </a:p>
          <a:p>
            <a:pPr>
              <a:buNone/>
            </a:pPr>
            <a:endParaRPr lang="en-US" dirty="0" smtClean="0"/>
          </a:p>
          <a:p>
            <a:pPr>
              <a:buNone/>
            </a:pPr>
            <a:r>
              <a:rPr lang="en-US" b="1" dirty="0" smtClean="0"/>
              <a:t>W</a:t>
            </a:r>
            <a:r>
              <a:rPr lang="en-US" dirty="0" smtClean="0"/>
              <a:t>- What you </a:t>
            </a:r>
            <a:r>
              <a:rPr lang="en-US" b="1" dirty="0" smtClean="0"/>
              <a:t>want</a:t>
            </a:r>
            <a:r>
              <a:rPr lang="en-US" dirty="0" smtClean="0"/>
              <a:t> to know about how to share this information with other people </a:t>
            </a: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People You Have in Contact with At School Daily </a:t>
            </a: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People You Would See Frequently on the Job </a:t>
            </a:r>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43000"/>
          </a:xfrm>
        </p:spPr>
        <p:txBody>
          <a:bodyPr/>
          <a:lstStyle/>
          <a:p>
            <a:r>
              <a:rPr lang="en-US" dirty="0" smtClean="0"/>
              <a:t>Scenario </a:t>
            </a:r>
            <a:endParaRPr lang="en-US" dirty="0"/>
          </a:p>
        </p:txBody>
      </p:sp>
      <p:sp>
        <p:nvSpPr>
          <p:cNvPr id="3" name="Content Placeholder 2"/>
          <p:cNvSpPr>
            <a:spLocks noGrp="1"/>
          </p:cNvSpPr>
          <p:nvPr>
            <p:ph idx="1"/>
          </p:nvPr>
        </p:nvSpPr>
        <p:spPr>
          <a:xfrm>
            <a:off x="457200" y="838200"/>
            <a:ext cx="8305800" cy="5715000"/>
          </a:xfrm>
        </p:spPr>
        <p:txBody>
          <a:bodyPr>
            <a:normAutofit fontScale="62500" lnSpcReduction="20000"/>
          </a:bodyPr>
          <a:lstStyle/>
          <a:p>
            <a:pPr>
              <a:buNone/>
            </a:pPr>
            <a:r>
              <a:rPr lang="en-US" dirty="0" smtClean="0"/>
              <a:t>	 	</a:t>
            </a:r>
            <a:r>
              <a:rPr lang="en-US" sz="3800" dirty="0" smtClean="0"/>
              <a:t>Jason had a lot of difficulty reading and writing. He took a job at a garage working on cars and was also getting trained to be a mechanic.  Often, he would be in the office at the garage and answer the phone. He would talk to customers and would then try to remember the messages and did not write them down.</a:t>
            </a:r>
          </a:p>
          <a:p>
            <a:pPr>
              <a:buNone/>
            </a:pPr>
            <a:r>
              <a:rPr lang="en-US" sz="3800" dirty="0" smtClean="0"/>
              <a:t>		 Jason had a learning disability and writing was very difficult for him. Sometimes he didn’t see the garage manager to tell him the message and he forgot, or the customers would call back and say that they had left a message with Jason. But, Jason had not written them down, and had not told his garage manager that he needed help with this. </a:t>
            </a:r>
          </a:p>
          <a:p>
            <a:pPr>
              <a:buNone/>
            </a:pPr>
            <a:r>
              <a:rPr lang="en-US" sz="3800" dirty="0" smtClean="0"/>
              <a:t>		Jason had recorded the teacher lectures in his high school classes because he had an IEP. He probably could have recorded the messages at work using a cell phone or PDA. However, Jason did not know how to ask this or even that he could ask for help. He eventually got fired and had to find another job. </a:t>
            </a:r>
            <a:endParaRPr lang="en-US" sz="38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153400" cy="792162"/>
          </a:xfrm>
        </p:spPr>
        <p:txBody>
          <a:bodyPr>
            <a:normAutofit fontScale="90000"/>
          </a:bodyPr>
          <a:lstStyle/>
          <a:p>
            <a:r>
              <a:rPr lang="en-US" dirty="0" smtClean="0"/>
              <a:t>Disability Information Form </a:t>
            </a:r>
            <a:br>
              <a:rPr lang="en-US" dirty="0" smtClean="0"/>
            </a:br>
            <a:r>
              <a:rPr lang="en-US" dirty="0" smtClean="0"/>
              <a:t>(Jason) </a:t>
            </a:r>
            <a:endParaRPr lang="en-US" dirty="0"/>
          </a:p>
        </p:txBody>
      </p:sp>
      <p:sp>
        <p:nvSpPr>
          <p:cNvPr id="3" name="Content Placeholder 2"/>
          <p:cNvSpPr>
            <a:spLocks noGrp="1"/>
          </p:cNvSpPr>
          <p:nvPr>
            <p:ph idx="1"/>
          </p:nvPr>
        </p:nvSpPr>
        <p:spPr>
          <a:xfrm>
            <a:off x="457200" y="1295400"/>
            <a:ext cx="8305800" cy="5105400"/>
          </a:xfrm>
          <a:ln>
            <a:solidFill>
              <a:schemeClr val="tx1"/>
            </a:solidFill>
          </a:ln>
        </p:spPr>
        <p:txBody>
          <a:bodyPr>
            <a:normAutofit fontScale="92500" lnSpcReduction="10000"/>
          </a:bodyPr>
          <a:lstStyle/>
          <a:p>
            <a:pPr>
              <a:buNone/>
            </a:pPr>
            <a:r>
              <a:rPr lang="en-US" dirty="0" smtClean="0"/>
              <a:t>I have a disability it is called: </a:t>
            </a:r>
          </a:p>
          <a:p>
            <a:pPr>
              <a:buNone/>
            </a:pPr>
            <a:endParaRPr lang="en-US" dirty="0" smtClean="0"/>
          </a:p>
          <a:p>
            <a:pPr>
              <a:buNone/>
            </a:pPr>
            <a:r>
              <a:rPr lang="en-US" dirty="0" smtClean="0"/>
              <a:t>People with this disability sometimes have trouble with: </a:t>
            </a:r>
          </a:p>
          <a:p>
            <a:pPr>
              <a:buNone/>
            </a:pPr>
            <a:endParaRPr lang="en-US" dirty="0" smtClean="0"/>
          </a:p>
          <a:p>
            <a:pPr>
              <a:buNone/>
            </a:pPr>
            <a:r>
              <a:rPr lang="en-US" dirty="0" smtClean="0"/>
              <a:t>In school, I have trouble with: </a:t>
            </a:r>
          </a:p>
          <a:p>
            <a:pPr>
              <a:buNone/>
            </a:pPr>
            <a:endParaRPr lang="en-US" dirty="0" smtClean="0"/>
          </a:p>
          <a:p>
            <a:pPr>
              <a:buNone/>
            </a:pPr>
            <a:r>
              <a:rPr lang="en-US" dirty="0" smtClean="0"/>
              <a:t>It helps me if(accommodations): </a:t>
            </a:r>
          </a:p>
          <a:p>
            <a:pPr>
              <a:buNone/>
            </a:pPr>
            <a:endParaRPr lang="en-US" dirty="0" smtClean="0"/>
          </a:p>
          <a:p>
            <a:pPr>
              <a:buNone/>
            </a:pPr>
            <a:r>
              <a:rPr lang="en-US" dirty="0" smtClean="0"/>
              <a:t>I am good at: </a:t>
            </a:r>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895600"/>
            <a:ext cx="8229600" cy="1143000"/>
          </a:xfrm>
        </p:spPr>
        <p:txBody>
          <a:bodyPr>
            <a:normAutofit/>
          </a:bodyPr>
          <a:lstStyle/>
          <a:p>
            <a:r>
              <a:rPr lang="en-US" sz="4800" b="1" dirty="0" smtClean="0"/>
              <a:t>Review/ Knowledge Quiz </a:t>
            </a:r>
            <a:endParaRPr lang="en-US" sz="4800" b="1"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Scenario</a:t>
            </a:r>
            <a:endParaRPr lang="en-US" dirty="0"/>
          </a:p>
        </p:txBody>
      </p:sp>
      <p:sp>
        <p:nvSpPr>
          <p:cNvPr id="3" name="Content Placeholder 2"/>
          <p:cNvSpPr>
            <a:spLocks noGrp="1"/>
          </p:cNvSpPr>
          <p:nvPr>
            <p:ph idx="1"/>
          </p:nvPr>
        </p:nvSpPr>
        <p:spPr/>
        <p:txBody>
          <a:bodyPr>
            <a:normAutofit fontScale="85000" lnSpcReduction="20000"/>
          </a:bodyPr>
          <a:lstStyle/>
          <a:p>
            <a:r>
              <a:rPr lang="en-US" dirty="0" smtClean="0"/>
              <a:t>Chris has been called to the office due to his recent </a:t>
            </a:r>
            <a:r>
              <a:rPr lang="en-US" dirty="0" err="1" smtClean="0"/>
              <a:t>tardies</a:t>
            </a:r>
            <a:r>
              <a:rPr lang="en-US" dirty="0" smtClean="0"/>
              <a:t> and absences in 3</a:t>
            </a:r>
            <a:r>
              <a:rPr lang="en-US" baseline="30000" dirty="0" smtClean="0"/>
              <a:t>rd</a:t>
            </a:r>
            <a:r>
              <a:rPr lang="en-US" dirty="0" smtClean="0"/>
              <a:t> period. He knows he is in trouble and will likely be assigned Saturday school or trash duty during lunch as punishment. He is angry because he feels his reasons for </a:t>
            </a:r>
            <a:r>
              <a:rPr lang="en-US" dirty="0" err="1" smtClean="0"/>
              <a:t>tardies</a:t>
            </a:r>
            <a:r>
              <a:rPr lang="en-US" dirty="0" smtClean="0"/>
              <a:t> and absences are valid. However, Chris has an angry tone of voice and is slouched down in his chair with his arms crossed while he is telling the principal his reasons for the </a:t>
            </a:r>
            <a:r>
              <a:rPr lang="en-US" dirty="0" err="1" smtClean="0"/>
              <a:t>tardies</a:t>
            </a:r>
            <a:r>
              <a:rPr lang="en-US" dirty="0" smtClean="0"/>
              <a:t> and absences. Chris also rolls his eyes every time the principal starts talking. As a result, the principal gets irritated with Chris and assigns him three weeks of Saturday school and refuses to listen to any more of Chris’s excuses. </a:t>
            </a:r>
            <a:endParaRPr lang="en-US" dirty="0"/>
          </a:p>
        </p:txBody>
      </p:sp>
    </p:spTree>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Problem/Solution</a:t>
            </a:r>
            <a:endParaRPr lang="en-US" dirty="0"/>
          </a:p>
        </p:txBody>
      </p:sp>
      <p:sp>
        <p:nvSpPr>
          <p:cNvPr id="3" name="Content Placeholder 2"/>
          <p:cNvSpPr>
            <a:spLocks noGrp="1"/>
          </p:cNvSpPr>
          <p:nvPr>
            <p:ph sz="half" idx="1"/>
          </p:nvPr>
        </p:nvSpPr>
        <p:spPr>
          <a:ln>
            <a:solidFill>
              <a:schemeClr val="tx1"/>
            </a:solidFill>
          </a:ln>
        </p:spPr>
        <p:txBody>
          <a:bodyPr/>
          <a:lstStyle/>
          <a:p>
            <a:r>
              <a:rPr lang="en-US" dirty="0" smtClean="0"/>
              <a:t>Problems </a:t>
            </a:r>
            <a:endParaRPr lang="en-US" dirty="0"/>
          </a:p>
        </p:txBody>
      </p:sp>
      <p:sp>
        <p:nvSpPr>
          <p:cNvPr id="4" name="Content Placeholder 3"/>
          <p:cNvSpPr>
            <a:spLocks noGrp="1"/>
          </p:cNvSpPr>
          <p:nvPr>
            <p:ph sz="half" idx="2"/>
          </p:nvPr>
        </p:nvSpPr>
        <p:spPr>
          <a:ln>
            <a:solidFill>
              <a:schemeClr val="tx1"/>
            </a:solidFill>
          </a:ln>
        </p:spPr>
        <p:txBody>
          <a:bodyPr/>
          <a:lstStyle/>
          <a:p>
            <a:r>
              <a:rPr lang="en-US" dirty="0" smtClean="0"/>
              <a:t>Solutions</a:t>
            </a:r>
            <a:endParaRPr lang="en-US" dirty="0"/>
          </a:p>
        </p:txBody>
      </p:sp>
    </p:spTree>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Bradley Example </a:t>
            </a:r>
            <a:endParaRPr lang="en-US" dirty="0"/>
          </a:p>
        </p:txBody>
      </p:sp>
      <p:sp>
        <p:nvSpPr>
          <p:cNvPr id="4" name="Content Placeholder 3"/>
          <p:cNvSpPr>
            <a:spLocks noGrp="1"/>
          </p:cNvSpPr>
          <p:nvPr>
            <p:ph sz="half" idx="1"/>
          </p:nvPr>
        </p:nvSpPr>
        <p:spPr>
          <a:ln>
            <a:solidFill>
              <a:schemeClr val="tx1"/>
            </a:solidFill>
          </a:ln>
        </p:spPr>
        <p:txBody>
          <a:bodyPr/>
          <a:lstStyle/>
          <a:p>
            <a:r>
              <a:rPr lang="en-US" dirty="0" smtClean="0"/>
              <a:t>Bad Communication</a:t>
            </a:r>
            <a:endParaRPr lang="en-US" dirty="0"/>
          </a:p>
        </p:txBody>
      </p:sp>
      <p:sp>
        <p:nvSpPr>
          <p:cNvPr id="5" name="Content Placeholder 4"/>
          <p:cNvSpPr>
            <a:spLocks noGrp="1"/>
          </p:cNvSpPr>
          <p:nvPr>
            <p:ph sz="half" idx="2"/>
          </p:nvPr>
        </p:nvSpPr>
        <p:spPr>
          <a:ln>
            <a:solidFill>
              <a:schemeClr val="tx1"/>
            </a:solidFill>
          </a:ln>
        </p:spPr>
        <p:txBody>
          <a:bodyPr/>
          <a:lstStyle/>
          <a:p>
            <a:r>
              <a:rPr lang="en-US" dirty="0" smtClean="0"/>
              <a:t>Good Communication</a:t>
            </a:r>
            <a:endParaRPr lang="en-US" dirty="0"/>
          </a:p>
        </p:txBody>
      </p:sp>
    </p:spTree>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Types of Communication </a:t>
            </a:r>
            <a:endParaRPr lang="en-US" dirty="0"/>
          </a:p>
        </p:txBody>
      </p:sp>
      <p:sp>
        <p:nvSpPr>
          <p:cNvPr id="3" name="Content Placeholder 2"/>
          <p:cNvSpPr>
            <a:spLocks noGrp="1"/>
          </p:cNvSpPr>
          <p:nvPr>
            <p:ph idx="1"/>
          </p:nvPr>
        </p:nvSpPr>
        <p:spPr/>
        <p:txBody>
          <a:bodyPr/>
          <a:lstStyle/>
          <a:p>
            <a:r>
              <a:rPr lang="en-US" b="1" dirty="0" smtClean="0"/>
              <a:t>Verbal Communication- </a:t>
            </a:r>
            <a:r>
              <a:rPr lang="en-US" dirty="0" smtClean="0"/>
              <a:t>using spoken words to express your thoughts or messages </a:t>
            </a:r>
          </a:p>
          <a:p>
            <a:pPr>
              <a:buNone/>
            </a:pPr>
            <a:r>
              <a:rPr lang="en-US" b="1" dirty="0" smtClean="0"/>
              <a:t>Examples?</a:t>
            </a:r>
          </a:p>
          <a:p>
            <a:pPr>
              <a:buNone/>
            </a:pPr>
            <a:endParaRPr lang="en-US" dirty="0"/>
          </a:p>
          <a:p>
            <a:r>
              <a:rPr lang="en-US" b="1" dirty="0" smtClean="0"/>
              <a:t>Non-verbal communication- </a:t>
            </a:r>
            <a:r>
              <a:rPr lang="en-US" dirty="0" smtClean="0"/>
              <a:t>the use of body language to express your thoughts or messages </a:t>
            </a:r>
          </a:p>
          <a:p>
            <a:pPr>
              <a:buNone/>
            </a:pPr>
            <a:r>
              <a:rPr lang="en-US" b="1" dirty="0" smtClean="0"/>
              <a:t>Examples?</a:t>
            </a:r>
            <a:endParaRPr lang="en-US" b="1" dirty="0"/>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ox(i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ox(i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box(in)">
                                      <p:cBhvr>
                                        <p:cTn id="17" dur="5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4" presetClass="entr" presetSubtype="16" fill="hold"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box(in)">
                                      <p:cBhvr>
                                        <p:cTn id="22"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Audience and Purpose </a:t>
            </a:r>
            <a:endParaRPr lang="en-US" dirty="0"/>
          </a:p>
        </p:txBody>
      </p:sp>
      <p:sp>
        <p:nvSpPr>
          <p:cNvPr id="3" name="Content Placeholder 2"/>
          <p:cNvSpPr>
            <a:spLocks noGrp="1"/>
          </p:cNvSpPr>
          <p:nvPr>
            <p:ph idx="1"/>
          </p:nvPr>
        </p:nvSpPr>
        <p:spPr/>
        <p:txBody>
          <a:bodyPr>
            <a:normAutofit fontScale="92500"/>
          </a:bodyPr>
          <a:lstStyle/>
          <a:p>
            <a:pPr>
              <a:buNone/>
            </a:pPr>
            <a:r>
              <a:rPr lang="en-US" b="1" dirty="0" smtClean="0"/>
              <a:t>Audience</a:t>
            </a:r>
            <a:r>
              <a:rPr lang="en-US" dirty="0" smtClean="0"/>
              <a:t>- who you are communication with </a:t>
            </a:r>
          </a:p>
          <a:p>
            <a:pPr>
              <a:buNone/>
            </a:pPr>
            <a:r>
              <a:rPr lang="en-US" b="1" dirty="0" smtClean="0"/>
              <a:t>Purpose</a:t>
            </a:r>
            <a:r>
              <a:rPr lang="en-US" dirty="0" smtClean="0"/>
              <a:t>- why are you communicating with them</a:t>
            </a:r>
          </a:p>
          <a:p>
            <a:pPr>
              <a:buNone/>
            </a:pPr>
            <a:r>
              <a:rPr lang="en-US" dirty="0" smtClean="0"/>
              <a:t>Examples </a:t>
            </a:r>
          </a:p>
          <a:p>
            <a:pPr>
              <a:buNone/>
            </a:pPr>
            <a:r>
              <a:rPr lang="en-US" u="sng" dirty="0" smtClean="0"/>
              <a:t>Audience</a:t>
            </a:r>
            <a:r>
              <a:rPr lang="en-US" dirty="0" smtClean="0"/>
              <a:t>      </a:t>
            </a:r>
            <a:r>
              <a:rPr lang="en-US" u="sng" dirty="0" smtClean="0"/>
              <a:t>Purpose</a:t>
            </a:r>
          </a:p>
          <a:p>
            <a:pPr>
              <a:buNone/>
            </a:pPr>
            <a:r>
              <a:rPr lang="en-US" dirty="0" smtClean="0"/>
              <a:t>Parents          Asking permission to stay out late</a:t>
            </a:r>
          </a:p>
          <a:p>
            <a:pPr>
              <a:buNone/>
            </a:pPr>
            <a:r>
              <a:rPr lang="en-US" dirty="0" smtClean="0"/>
              <a:t>Teachers </a:t>
            </a:r>
          </a:p>
          <a:p>
            <a:pPr>
              <a:buNone/>
            </a:pPr>
            <a:r>
              <a:rPr lang="en-US" dirty="0" smtClean="0"/>
              <a:t>Friends </a:t>
            </a:r>
          </a:p>
          <a:p>
            <a:pPr>
              <a:buNone/>
            </a:pPr>
            <a:r>
              <a:rPr lang="en-US" dirty="0" smtClean="0"/>
              <a:t>Boss</a:t>
            </a:r>
            <a:endParaRPr lang="en-US" dirty="0"/>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ox(i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ox(in)">
                                      <p:cBhvr>
                                        <p:cTn id="12" dur="500"/>
                                        <p:tgtEl>
                                          <p:spTgt spid="3">
                                            <p:txEl>
                                              <p:pRg st="1" end="1"/>
                                            </p:txEl>
                                          </p:spTgt>
                                        </p:tgtEl>
                                      </p:cBhvr>
                                    </p:animEffect>
                                  </p:childTnLst>
                                </p:cTn>
                              </p:par>
                              <p:par>
                                <p:cTn id="13" presetID="4" presetClass="entr" presetSubtype="16" fill="hold"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box(in)">
                                      <p:cBhvr>
                                        <p:cTn id="15" dur="500"/>
                                        <p:tgtEl>
                                          <p:spTgt spid="3">
                                            <p:txEl>
                                              <p:pRg st="2" end="2"/>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4" presetClass="entr" presetSubtype="16" fill="hold" nodeType="clickEffect">
                                  <p:stCondLst>
                                    <p:cond delay="0"/>
                                  </p:stCondLst>
                                  <p:childTnLst>
                                    <p:set>
                                      <p:cBhvr>
                                        <p:cTn id="19" dur="1" fill="hold">
                                          <p:stCondLst>
                                            <p:cond delay="0"/>
                                          </p:stCondLst>
                                        </p:cTn>
                                        <p:tgtEl>
                                          <p:spTgt spid="3">
                                            <p:txEl>
                                              <p:pRg st="3" end="3"/>
                                            </p:txEl>
                                          </p:spTgt>
                                        </p:tgtEl>
                                        <p:attrNameLst>
                                          <p:attrName>style.visibility</p:attrName>
                                        </p:attrNameLst>
                                      </p:cBhvr>
                                      <p:to>
                                        <p:strVal val="visible"/>
                                      </p:to>
                                    </p:set>
                                    <p:animEffect transition="in" filter="box(in)">
                                      <p:cBhvr>
                                        <p:cTn id="20" dur="500"/>
                                        <p:tgtEl>
                                          <p:spTgt spid="3">
                                            <p:txEl>
                                              <p:pRg st="3" end="3"/>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4" presetClass="entr" presetSubtype="16" fill="hold"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Effect transition="in" filter="box(in)">
                                      <p:cBhvr>
                                        <p:cTn id="25" dur="500"/>
                                        <p:tgtEl>
                                          <p:spTgt spid="3">
                                            <p:txEl>
                                              <p:pRg st="4" end="4"/>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4" presetClass="entr" presetSubtype="16" fill="hold" nodeType="clickEffect">
                                  <p:stCondLst>
                                    <p:cond delay="0"/>
                                  </p:stCondLst>
                                  <p:childTnLst>
                                    <p:set>
                                      <p:cBhvr>
                                        <p:cTn id="29" dur="1" fill="hold">
                                          <p:stCondLst>
                                            <p:cond delay="0"/>
                                          </p:stCondLst>
                                        </p:cTn>
                                        <p:tgtEl>
                                          <p:spTgt spid="3">
                                            <p:txEl>
                                              <p:pRg st="5" end="5"/>
                                            </p:txEl>
                                          </p:spTgt>
                                        </p:tgtEl>
                                        <p:attrNameLst>
                                          <p:attrName>style.visibility</p:attrName>
                                        </p:attrNameLst>
                                      </p:cBhvr>
                                      <p:to>
                                        <p:strVal val="visible"/>
                                      </p:to>
                                    </p:set>
                                    <p:animEffect transition="in" filter="box(in)">
                                      <p:cBhvr>
                                        <p:cTn id="30" dur="500"/>
                                        <p:tgtEl>
                                          <p:spTgt spid="3">
                                            <p:txEl>
                                              <p:pRg st="5" end="5"/>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4" presetClass="entr" presetSubtype="16" fill="hold" nodeType="clickEffect">
                                  <p:stCondLst>
                                    <p:cond delay="0"/>
                                  </p:stCondLst>
                                  <p:childTnLst>
                                    <p:set>
                                      <p:cBhvr>
                                        <p:cTn id="34" dur="1" fill="hold">
                                          <p:stCondLst>
                                            <p:cond delay="0"/>
                                          </p:stCondLst>
                                        </p:cTn>
                                        <p:tgtEl>
                                          <p:spTgt spid="3">
                                            <p:txEl>
                                              <p:pRg st="6" end="6"/>
                                            </p:txEl>
                                          </p:spTgt>
                                        </p:tgtEl>
                                        <p:attrNameLst>
                                          <p:attrName>style.visibility</p:attrName>
                                        </p:attrNameLst>
                                      </p:cBhvr>
                                      <p:to>
                                        <p:strVal val="visible"/>
                                      </p:to>
                                    </p:set>
                                    <p:animEffect transition="in" filter="box(in)">
                                      <p:cBhvr>
                                        <p:cTn id="35" dur="500"/>
                                        <p:tgtEl>
                                          <p:spTgt spid="3">
                                            <p:txEl>
                                              <p:pRg st="6" end="6"/>
                                            </p:txEl>
                                          </p:spTgt>
                                        </p:tgtEl>
                                      </p:cBhvr>
                                    </p:animEffect>
                                  </p:childTnLst>
                                </p:cTn>
                              </p:par>
                            </p:childTnLst>
                          </p:cTn>
                        </p:par>
                      </p:childTnLst>
                    </p:cTn>
                  </p:par>
                  <p:par>
                    <p:cTn id="36" fill="hold">
                      <p:stCondLst>
                        <p:cond delay="indefinite"/>
                      </p:stCondLst>
                      <p:childTnLst>
                        <p:par>
                          <p:cTn id="37" fill="hold">
                            <p:stCondLst>
                              <p:cond delay="0"/>
                            </p:stCondLst>
                            <p:childTnLst>
                              <p:par>
                                <p:cTn id="38" presetID="4" presetClass="entr" presetSubtype="16" fill="hold" nodeType="clickEffect">
                                  <p:stCondLst>
                                    <p:cond delay="0"/>
                                  </p:stCondLst>
                                  <p:childTnLst>
                                    <p:set>
                                      <p:cBhvr>
                                        <p:cTn id="39" dur="1" fill="hold">
                                          <p:stCondLst>
                                            <p:cond delay="0"/>
                                          </p:stCondLst>
                                        </p:cTn>
                                        <p:tgtEl>
                                          <p:spTgt spid="3">
                                            <p:txEl>
                                              <p:pRg st="7" end="7"/>
                                            </p:txEl>
                                          </p:spTgt>
                                        </p:tgtEl>
                                        <p:attrNameLst>
                                          <p:attrName>style.visibility</p:attrName>
                                        </p:attrNameLst>
                                      </p:cBhvr>
                                      <p:to>
                                        <p:strVal val="visible"/>
                                      </p:to>
                                    </p:set>
                                    <p:animEffect transition="in" filter="box(in)">
                                      <p:cBhvr>
                                        <p:cTn id="40"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Things that Affect Communication</a:t>
            </a:r>
            <a:endParaRPr lang="en-US" dirty="0"/>
          </a:p>
        </p:txBody>
      </p:sp>
      <p:sp>
        <p:nvSpPr>
          <p:cNvPr id="3" name="Content Placeholder 2"/>
          <p:cNvSpPr>
            <a:spLocks noGrp="1"/>
          </p:cNvSpPr>
          <p:nvPr>
            <p:ph idx="1"/>
          </p:nvPr>
        </p:nvSpPr>
        <p:spPr/>
        <p:txBody>
          <a:bodyPr/>
          <a:lstStyle/>
          <a:p>
            <a:r>
              <a:rPr lang="en-US" dirty="0" smtClean="0"/>
              <a:t>Attitude </a:t>
            </a:r>
          </a:p>
          <a:p>
            <a:r>
              <a:rPr lang="en-US" dirty="0" smtClean="0"/>
              <a:t>Body language </a:t>
            </a:r>
          </a:p>
          <a:p>
            <a:r>
              <a:rPr lang="en-US" dirty="0" smtClean="0"/>
              <a:t>Prejudice, stereotypes, perceptions</a:t>
            </a:r>
          </a:p>
          <a:p>
            <a:pPr>
              <a:buNone/>
            </a:pPr>
            <a:r>
              <a:rPr lang="en-US" dirty="0" smtClean="0"/>
              <a:t>Others…</a:t>
            </a:r>
          </a:p>
          <a:p>
            <a:pPr>
              <a:buNone/>
            </a:pPr>
            <a:endParaRPr lang="en-US" dirty="0"/>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ox(i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ox(i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ox(in)">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Something to Remember when Communicating </a:t>
            </a:r>
            <a:endParaRPr lang="en-US" dirty="0"/>
          </a:p>
        </p:txBody>
      </p:sp>
      <p:sp>
        <p:nvSpPr>
          <p:cNvPr id="3" name="Content Placeholder 2"/>
          <p:cNvSpPr>
            <a:spLocks noGrp="1"/>
          </p:cNvSpPr>
          <p:nvPr>
            <p:ph idx="1"/>
          </p:nvPr>
        </p:nvSpPr>
        <p:spPr/>
        <p:txBody>
          <a:bodyPr/>
          <a:lstStyle/>
          <a:p>
            <a:r>
              <a:rPr lang="en-US" b="1" dirty="0" smtClean="0"/>
              <a:t>S</a:t>
            </a:r>
            <a:r>
              <a:rPr lang="en-US" dirty="0" smtClean="0"/>
              <a:t>-sit or stand up straight</a:t>
            </a:r>
          </a:p>
          <a:p>
            <a:r>
              <a:rPr lang="en-US" b="1" dirty="0" smtClean="0"/>
              <a:t>H</a:t>
            </a:r>
            <a:r>
              <a:rPr lang="en-US" dirty="0" smtClean="0"/>
              <a:t>-have a pleasant tone of voice</a:t>
            </a:r>
          </a:p>
          <a:p>
            <a:r>
              <a:rPr lang="en-US" b="1" dirty="0" smtClean="0"/>
              <a:t>A</a:t>
            </a:r>
            <a:r>
              <a:rPr lang="en-US" dirty="0" smtClean="0"/>
              <a:t>-activate your thinking</a:t>
            </a:r>
          </a:p>
          <a:p>
            <a:r>
              <a:rPr lang="en-US" b="1" dirty="0" smtClean="0"/>
              <a:t>R</a:t>
            </a:r>
            <a:r>
              <a:rPr lang="en-US" dirty="0" smtClean="0"/>
              <a:t>-relax</a:t>
            </a:r>
          </a:p>
          <a:p>
            <a:r>
              <a:rPr lang="en-US" b="1" dirty="0" smtClean="0"/>
              <a:t>E</a:t>
            </a:r>
            <a:r>
              <a:rPr lang="en-US" dirty="0" smtClean="0"/>
              <a:t>-engage in eye communication</a:t>
            </a:r>
            <a:endParaRPr lang="en-US" dirty="0"/>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ox(i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ox(i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ox(in)">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4" presetClass="entr" presetSubtype="16"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ox(in)">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4" presetClass="entr" presetSubtype="16"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ox(in)">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667000"/>
            <a:ext cx="8229600" cy="1143000"/>
          </a:xfrm>
        </p:spPr>
        <p:txBody>
          <a:bodyPr>
            <a:noAutofit/>
          </a:bodyPr>
          <a:lstStyle/>
          <a:p>
            <a:r>
              <a:rPr lang="en-US" sz="8800" b="1" dirty="0" smtClean="0"/>
              <a:t>Videos </a:t>
            </a:r>
            <a:endParaRPr lang="en-US" sz="8800" b="1" dirty="0"/>
          </a:p>
        </p:txBody>
      </p:sp>
    </p:spTree>
  </p:cSld>
  <p:clrMapOvr>
    <a:masterClrMapping/>
  </p:clrMapOvr>
  <p:timing>
    <p:tnLst>
      <p:par>
        <p:cTn xmlns:p14="http://schemas.microsoft.com/office/powerpoint/2010/mai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57</TotalTime>
  <Words>404</Words>
  <Application>Microsoft Macintosh PowerPoint</Application>
  <PresentationFormat>On-screen Show (4:3)</PresentationFormat>
  <Paragraphs>62</Paragraphs>
  <Slides>16</Slides>
  <Notes>0</Notes>
  <HiddenSlides>0</HiddenSlides>
  <MMClips>0</MMClips>
  <ScaleCrop>false</ScaleCrop>
  <HeadingPairs>
    <vt:vector size="4" baseType="variant">
      <vt:variant>
        <vt:lpstr>Theme</vt:lpstr>
      </vt:variant>
      <vt:variant>
        <vt:i4>1</vt:i4>
      </vt:variant>
      <vt:variant>
        <vt:lpstr>Slide Titles</vt:lpstr>
      </vt:variant>
      <vt:variant>
        <vt:i4>16</vt:i4>
      </vt:variant>
    </vt:vector>
  </HeadingPairs>
  <TitlesOfParts>
    <vt:vector size="17" baseType="lpstr">
      <vt:lpstr>Office Theme</vt:lpstr>
      <vt:lpstr>Unit 5 Learning How to Communicate Effectively </vt:lpstr>
      <vt:lpstr>Scenario</vt:lpstr>
      <vt:lpstr>Problem/Solution</vt:lpstr>
      <vt:lpstr>The Bradley Example </vt:lpstr>
      <vt:lpstr>Types of Communication </vt:lpstr>
      <vt:lpstr>Audience and Purpose </vt:lpstr>
      <vt:lpstr>Things that Affect Communication</vt:lpstr>
      <vt:lpstr>Something to Remember when Communicating </vt:lpstr>
      <vt:lpstr>Videos </vt:lpstr>
      <vt:lpstr>Student Role Play </vt:lpstr>
      <vt:lpstr>KWL </vt:lpstr>
      <vt:lpstr>People You Have in Contact with At School Daily </vt:lpstr>
      <vt:lpstr>People You Would See Frequently on the Job </vt:lpstr>
      <vt:lpstr>Scenario </vt:lpstr>
      <vt:lpstr>Disability Information Form  (Jason) </vt:lpstr>
      <vt:lpstr>Review/ Knowledge Quiz </vt:lpstr>
    </vt:vector>
  </TitlesOfParts>
  <Company>HCPS</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Unit 5 Learning How to Communicate Effectively </dc:title>
  <dc:creator>HCPS</dc:creator>
  <cp:lastModifiedBy>Donna Willis</cp:lastModifiedBy>
  <cp:revision>13</cp:revision>
  <dcterms:created xsi:type="dcterms:W3CDTF">2012-03-06T21:20:18Z</dcterms:created>
  <dcterms:modified xsi:type="dcterms:W3CDTF">2013-10-23T21:51:57Z</dcterms:modified>
</cp:coreProperties>
</file>