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15"/>
  </p:notesMasterIdLst>
  <p:handoutMasterIdLst>
    <p:handoutMasterId r:id="rId116"/>
  </p:handoutMasterIdLst>
  <p:sldIdLst>
    <p:sldId id="256" r:id="rId2"/>
    <p:sldId id="362" r:id="rId3"/>
    <p:sldId id="572" r:id="rId4"/>
    <p:sldId id="487" r:id="rId5"/>
    <p:sldId id="523" r:id="rId6"/>
    <p:sldId id="438" r:id="rId7"/>
    <p:sldId id="573" r:id="rId8"/>
    <p:sldId id="309" r:id="rId9"/>
    <p:sldId id="297" r:id="rId10"/>
    <p:sldId id="299" r:id="rId11"/>
    <p:sldId id="363" r:id="rId12"/>
    <p:sldId id="440" r:id="rId13"/>
    <p:sldId id="483" r:id="rId14"/>
    <p:sldId id="356" r:id="rId15"/>
    <p:sldId id="522" r:id="rId16"/>
    <p:sldId id="526" r:id="rId17"/>
    <p:sldId id="489" r:id="rId18"/>
    <p:sldId id="490" r:id="rId19"/>
    <p:sldId id="574" r:id="rId20"/>
    <p:sldId id="494" r:id="rId21"/>
    <p:sldId id="495" r:id="rId22"/>
    <p:sldId id="505" r:id="rId23"/>
    <p:sldId id="628" r:id="rId24"/>
    <p:sldId id="327" r:id="rId25"/>
    <p:sldId id="579" r:id="rId26"/>
    <p:sldId id="446" r:id="rId27"/>
    <p:sldId id="580" r:id="rId28"/>
    <p:sldId id="582" r:id="rId29"/>
    <p:sldId id="586" r:id="rId30"/>
    <p:sldId id="583" r:id="rId31"/>
    <p:sldId id="584" r:id="rId32"/>
    <p:sldId id="585" r:id="rId33"/>
    <p:sldId id="631" r:id="rId34"/>
    <p:sldId id="632" r:id="rId35"/>
    <p:sldId id="634" r:id="rId36"/>
    <p:sldId id="635" r:id="rId37"/>
    <p:sldId id="636" r:id="rId38"/>
    <p:sldId id="637" r:id="rId39"/>
    <p:sldId id="638" r:id="rId40"/>
    <p:sldId id="639" r:id="rId41"/>
    <p:sldId id="688" r:id="rId42"/>
    <p:sldId id="687" r:id="rId43"/>
    <p:sldId id="692" r:id="rId44"/>
    <p:sldId id="629" r:id="rId45"/>
    <p:sldId id="630" r:id="rId46"/>
    <p:sldId id="589" r:id="rId47"/>
    <p:sldId id="612" r:id="rId48"/>
    <p:sldId id="613" r:id="rId49"/>
    <p:sldId id="614" r:id="rId50"/>
    <p:sldId id="615" r:id="rId51"/>
    <p:sldId id="591" r:id="rId52"/>
    <p:sldId id="592" r:id="rId53"/>
    <p:sldId id="593" r:id="rId54"/>
    <p:sldId id="594" r:id="rId55"/>
    <p:sldId id="590" r:id="rId56"/>
    <p:sldId id="616" r:id="rId57"/>
    <p:sldId id="690" r:id="rId58"/>
    <p:sldId id="691" r:id="rId59"/>
    <p:sldId id="689" r:id="rId60"/>
    <p:sldId id="693" r:id="rId61"/>
    <p:sldId id="577" r:id="rId62"/>
    <p:sldId id="681" r:id="rId63"/>
    <p:sldId id="682" r:id="rId64"/>
    <p:sldId id="640" r:id="rId65"/>
    <p:sldId id="674" r:id="rId66"/>
    <p:sldId id="675" r:id="rId67"/>
    <p:sldId id="676" r:id="rId68"/>
    <p:sldId id="677" r:id="rId69"/>
    <p:sldId id="678" r:id="rId70"/>
    <p:sldId id="679" r:id="rId71"/>
    <p:sldId id="680" r:id="rId72"/>
    <p:sldId id="673" r:id="rId73"/>
    <p:sldId id="669" r:id="rId74"/>
    <p:sldId id="670" r:id="rId75"/>
    <p:sldId id="671" r:id="rId76"/>
    <p:sldId id="672" r:id="rId77"/>
    <p:sldId id="642" r:id="rId78"/>
    <p:sldId id="643" r:id="rId79"/>
    <p:sldId id="644" r:id="rId80"/>
    <p:sldId id="645" r:id="rId81"/>
    <p:sldId id="651" r:id="rId82"/>
    <p:sldId id="652" r:id="rId83"/>
    <p:sldId id="653" r:id="rId84"/>
    <p:sldId id="654" r:id="rId85"/>
    <p:sldId id="655" r:id="rId86"/>
    <p:sldId id="656" r:id="rId87"/>
    <p:sldId id="657" r:id="rId88"/>
    <p:sldId id="658" r:id="rId89"/>
    <p:sldId id="659" r:id="rId90"/>
    <p:sldId id="660" r:id="rId91"/>
    <p:sldId id="661" r:id="rId92"/>
    <p:sldId id="662" r:id="rId93"/>
    <p:sldId id="663" r:id="rId94"/>
    <p:sldId id="667" r:id="rId95"/>
    <p:sldId id="641" r:id="rId96"/>
    <p:sldId id="684" r:id="rId97"/>
    <p:sldId id="685" r:id="rId98"/>
    <p:sldId id="683" r:id="rId99"/>
    <p:sldId id="668" r:id="rId100"/>
    <p:sldId id="578" r:id="rId101"/>
    <p:sldId id="597" r:id="rId102"/>
    <p:sldId id="598" r:id="rId103"/>
    <p:sldId id="599" r:id="rId104"/>
    <p:sldId id="604" r:id="rId105"/>
    <p:sldId id="605" r:id="rId106"/>
    <p:sldId id="606" r:id="rId107"/>
    <p:sldId id="607" r:id="rId108"/>
    <p:sldId id="576" r:id="rId109"/>
    <p:sldId id="596" r:id="rId110"/>
    <p:sldId id="595" r:id="rId111"/>
    <p:sldId id="570" r:id="rId112"/>
    <p:sldId id="358" r:id="rId113"/>
    <p:sldId id="359" r:id="rId1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800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20" autoAdjust="0"/>
    <p:restoredTop sz="94702" autoAdjust="0"/>
  </p:normalViewPr>
  <p:slideViewPr>
    <p:cSldViewPr snapToGrid="0">
      <p:cViewPr varScale="1">
        <p:scale>
          <a:sx n="78" d="100"/>
          <a:sy n="78" d="100"/>
        </p:scale>
        <p:origin x="-112" y="-1200"/>
      </p:cViewPr>
      <p:guideLst>
        <p:guide orient="horz" pos="2160"/>
        <p:guide pos="2880"/>
      </p:guideLst>
    </p:cSldViewPr>
  </p:slideViewPr>
  <p:outlineViewPr>
    <p:cViewPr>
      <p:scale>
        <a:sx n="33" d="100"/>
        <a:sy n="33" d="100"/>
      </p:scale>
      <p:origin x="85288" y="8744"/>
    </p:cViewPr>
  </p:outlineViewPr>
  <p:notesTextViewPr>
    <p:cViewPr>
      <p:scale>
        <a:sx n="100" d="100"/>
        <a:sy n="100" d="100"/>
      </p:scale>
      <p:origin x="0" y="0"/>
    </p:cViewPr>
  </p:notesTextViewPr>
  <p:sorterViewPr>
    <p:cViewPr>
      <p:scale>
        <a:sx n="100" d="100"/>
        <a:sy n="100" d="100"/>
      </p:scale>
      <p:origin x="0" y="12824"/>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notesMaster" Target="notesMasters/notesMaster1.xml"/><Relationship Id="rId116" Type="http://schemas.openxmlformats.org/officeDocument/2006/relationships/handoutMaster" Target="handoutMasters/handoutMaster1.xml"/><Relationship Id="rId117" Type="http://schemas.openxmlformats.org/officeDocument/2006/relationships/printerSettings" Target="printerSettings/printerSettings1.bin"/><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itchFamily="-110" charset="0"/>
                <a:ea typeface="ＭＳ Ｐゴシック" pitchFamily="-110" charset="-128"/>
                <a:cs typeface="ＭＳ Ｐゴシック" pitchFamily="-110" charset="-128"/>
              </a:defRPr>
            </a:lvl1pPr>
          </a:lstStyle>
          <a:p>
            <a:pPr>
              <a:defRPr/>
            </a:pPr>
            <a:fld id="{27A4840D-6521-F849-8934-9A11ED8BCB94}" type="datetime1">
              <a:rPr lang="en-US"/>
              <a:pPr>
                <a:defRPr/>
              </a:pPr>
              <a:t>11/11/14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pitchFamily="-110" charset="0"/>
                <a:ea typeface="ＭＳ Ｐゴシック" pitchFamily="-110" charset="-128"/>
                <a:cs typeface="ＭＳ Ｐゴシック" pitchFamily="-110" charset="-128"/>
              </a:defRPr>
            </a:lvl1pPr>
          </a:lstStyle>
          <a:p>
            <a:pPr>
              <a:defRPr/>
            </a:pPr>
            <a:fld id="{E044619F-C98F-E142-864A-112103472FE7}" type="slidenum">
              <a:rPr lang="en-US"/>
              <a:pPr>
                <a:defRPr/>
              </a:pPr>
              <a:t>‹#›</a:t>
            </a:fld>
            <a:endParaRPr lang="en-US" dirty="0"/>
          </a:p>
        </p:txBody>
      </p:sp>
    </p:spTree>
    <p:extLst>
      <p:ext uri="{BB962C8B-B14F-4D97-AF65-F5344CB8AC3E}">
        <p14:creationId xmlns:p14="http://schemas.microsoft.com/office/powerpoint/2010/main" val="189648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10" charset="0"/>
                <a:ea typeface="ＭＳ Ｐゴシック" pitchFamily="-110" charset="-128"/>
                <a:cs typeface="ＭＳ Ｐゴシック" pitchFamily="-110" charset="-128"/>
              </a:defRPr>
            </a:lvl1pPr>
          </a:lstStyle>
          <a:p>
            <a:pPr>
              <a:defRPr/>
            </a:pPr>
            <a:fld id="{0765EB29-88B8-224E-809E-1F8D9EA95B58}" type="slidenum">
              <a:rPr lang="en-US"/>
              <a:pPr>
                <a:defRPr/>
              </a:pPr>
              <a:t>‹#›</a:t>
            </a:fld>
            <a:endParaRPr lang="en-US" dirty="0"/>
          </a:p>
        </p:txBody>
      </p:sp>
    </p:spTree>
    <p:extLst>
      <p:ext uri="{BB962C8B-B14F-4D97-AF65-F5344CB8AC3E}">
        <p14:creationId xmlns:p14="http://schemas.microsoft.com/office/powerpoint/2010/main" val="849272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05A3D43-DEAD-6E4B-A4AD-2E317ABE940C}" type="slidenum">
              <a:rPr lang="en-US">
                <a:latin typeface="Times" pitchFamily="-65" charset="0"/>
                <a:ea typeface="ＭＳ Ｐゴシック" pitchFamily="-65" charset="-128"/>
                <a:cs typeface="ＭＳ Ｐゴシック" pitchFamily="-65" charset="-128"/>
              </a:rPr>
              <a:pPr/>
              <a:t>2</a:t>
            </a:fld>
            <a:endParaRPr lang="en-US" dirty="0">
              <a:latin typeface="Times" pitchFamily="-65" charset="0"/>
              <a:ea typeface="ＭＳ Ｐゴシック" pitchFamily="-65" charset="-128"/>
              <a:cs typeface="ＭＳ Ｐゴシック" pitchFamily="-65" charset="-128"/>
            </a:endParaRPr>
          </a:p>
        </p:txBody>
      </p:sp>
      <p:sp>
        <p:nvSpPr>
          <p:cNvPr id="18435" name="Rectangle 1026"/>
          <p:cNvSpPr>
            <a:spLocks noGrp="1" noRot="1" noChangeAspect="1" noChangeArrowheads="1"/>
          </p:cNvSpPr>
          <p:nvPr>
            <p:ph type="sldImg"/>
          </p:nvPr>
        </p:nvSpPr>
        <p:spPr>
          <a:solidFill>
            <a:srgbClr val="FFFFFF"/>
          </a:solidFill>
          <a:ln/>
        </p:spPr>
      </p:sp>
      <p:sp>
        <p:nvSpPr>
          <p:cNvPr id="1843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audience talk about what makes a satisfying</a:t>
            </a:r>
            <a:r>
              <a:rPr lang="en-US" baseline="0" dirty="0" smtClean="0"/>
              <a:t> life for them. Then have Lauren speak.  </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says…..</a:t>
            </a:r>
            <a:r>
              <a:rPr lang="en-US" dirty="0" smtClean="0"/>
              <a:t>Satisfaction</a:t>
            </a:r>
            <a:r>
              <a:rPr lang="en-US" baseline="0" dirty="0" smtClean="0"/>
              <a:t> in work Determined by a balance of barriers and resources (van Camen &amp; Cardol, 2009).</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Lauren: Are these valid questions?</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a:t>
            </a:r>
            <a:r>
              <a:rPr lang="en-US" baseline="0" dirty="0" smtClean="0"/>
              <a:t> these questions asked when you were planning for life after high school?  Do they make sense?</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Lauren: Again, Tolby is a lot like Nate….if you want to make a brief comment here that’s ok.</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EA906E3-E70B-BA4D-9136-4B2A1F5C8C49}" type="slidenum">
              <a:rPr lang="en-US">
                <a:latin typeface="Times" pitchFamily="-65" charset="0"/>
                <a:ea typeface="ＭＳ Ｐゴシック" pitchFamily="-65" charset="-128"/>
                <a:cs typeface="ＭＳ Ｐゴシック" pitchFamily="-65" charset="-128"/>
              </a:rPr>
              <a:pPr/>
              <a:t>23</a:t>
            </a:fld>
            <a:endParaRPr lang="en-US" dirty="0">
              <a:latin typeface="Times" pitchFamily="-65" charset="0"/>
              <a:ea typeface="ＭＳ Ｐゴシック" pitchFamily="-65" charset="-128"/>
              <a:cs typeface="ＭＳ Ｐゴシック" pitchFamily="-65"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31F408-5F3B-F648-B124-9CB3B74484FF}" type="slidenum">
              <a:rPr lang="en-US">
                <a:latin typeface="Times" pitchFamily="-65" charset="0"/>
                <a:ea typeface="ＭＳ Ｐゴシック" pitchFamily="-65" charset="-128"/>
                <a:cs typeface="ＭＳ Ｐゴシック" pitchFamily="-65" charset="-128"/>
              </a:rPr>
              <a:pPr/>
              <a:t>24</a:t>
            </a:fld>
            <a:endParaRPr lang="en-US" dirty="0">
              <a:latin typeface="Times" pitchFamily="-65" charset="0"/>
              <a:ea typeface="ＭＳ Ｐゴシック" pitchFamily="-65" charset="-128"/>
              <a:cs typeface="ＭＳ Ｐゴシック" pitchFamily="-65" charset="-128"/>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999D42D-F91C-2644-AA61-66E4002F955F}" type="slidenum">
              <a:rPr lang="en-US">
                <a:latin typeface="Times" pitchFamily="-65" charset="0"/>
                <a:ea typeface="ＭＳ Ｐゴシック" pitchFamily="-65" charset="-128"/>
                <a:cs typeface="ＭＳ Ｐゴシック" pitchFamily="-65" charset="-128"/>
              </a:rPr>
              <a:pPr/>
              <a:t>27</a:t>
            </a:fld>
            <a:endParaRPr lang="en-US" dirty="0">
              <a:latin typeface="Times" pitchFamily="-65" charset="0"/>
              <a:ea typeface="ＭＳ Ｐゴシック" pitchFamily="-65" charset="-128"/>
              <a:cs typeface="ＭＳ Ｐゴシック" pitchFamily="-65" charset="-128"/>
            </a:endParaRPr>
          </a:p>
        </p:txBody>
      </p:sp>
      <p:sp>
        <p:nvSpPr>
          <p:cNvPr id="70659" name="Rectangle 1026"/>
          <p:cNvSpPr>
            <a:spLocks noGrp="1" noRot="1" noChangeAspect="1" noChangeArrowheads="1"/>
          </p:cNvSpPr>
          <p:nvPr>
            <p:ph type="sldImg"/>
          </p:nvPr>
        </p:nvSpPr>
        <p:spPr>
          <a:solidFill>
            <a:srgbClr val="FFFFFF"/>
          </a:solidFill>
          <a:ln/>
        </p:spPr>
      </p:sp>
      <p:sp>
        <p:nvSpPr>
          <p:cNvPr id="706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31F408-5F3B-F648-B124-9CB3B74484FF}" type="slidenum">
              <a:rPr lang="en-US">
                <a:latin typeface="Times" pitchFamily="-65" charset="0"/>
                <a:ea typeface="ＭＳ Ｐゴシック" pitchFamily="-65" charset="-128"/>
                <a:cs typeface="ＭＳ Ｐゴシック" pitchFamily="-65" charset="-128"/>
              </a:rPr>
              <a:pPr/>
              <a:t>44</a:t>
            </a:fld>
            <a:endParaRPr lang="en-US" dirty="0">
              <a:latin typeface="Times" pitchFamily="-65" charset="0"/>
              <a:ea typeface="ＭＳ Ｐゴシック" pitchFamily="-65" charset="-128"/>
              <a:cs typeface="ＭＳ Ｐゴシック" pitchFamily="-65" charset="-128"/>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are we talking about today?</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31F408-5F3B-F648-B124-9CB3B74484FF}" type="slidenum">
              <a:rPr lang="en-US">
                <a:latin typeface="Times" pitchFamily="-65" charset="0"/>
                <a:ea typeface="ＭＳ Ｐゴシック" pitchFamily="-65" charset="-128"/>
                <a:cs typeface="ＭＳ Ｐゴシック" pitchFamily="-65" charset="-128"/>
              </a:rPr>
              <a:pPr/>
              <a:t>61</a:t>
            </a:fld>
            <a:endParaRPr lang="en-US" dirty="0">
              <a:latin typeface="Times" pitchFamily="-65" charset="0"/>
              <a:ea typeface="ＭＳ Ｐゴシック" pitchFamily="-65" charset="-128"/>
              <a:cs typeface="ＭＳ Ｐゴシック" pitchFamily="-65" charset="-128"/>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78CF6E25-A0BD-BF41-B819-3DA208090DE4}" type="slidenum">
              <a:rPr lang="en-US">
                <a:latin typeface="Times" pitchFamily="-65" charset="0"/>
                <a:ea typeface="ＭＳ Ｐゴシック" pitchFamily="-65" charset="-128"/>
                <a:cs typeface="ＭＳ Ｐゴシック" pitchFamily="-65" charset="-128"/>
              </a:rPr>
              <a:pPr/>
              <a:t>62</a:t>
            </a:fld>
            <a:endParaRPr lang="en-US" dirty="0">
              <a:latin typeface="Times" pitchFamily="-65" charset="0"/>
              <a:ea typeface="ＭＳ Ｐゴシック" pitchFamily="-65" charset="-128"/>
              <a:cs typeface="ＭＳ Ｐゴシック" pitchFamily="-65" charset="-128"/>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38984A1-5D86-2F4A-B3BA-3C712ABF87B3}" type="slidenum">
              <a:rPr lang="en-US">
                <a:latin typeface="Times" pitchFamily="-65" charset="0"/>
                <a:ea typeface="ＭＳ Ｐゴシック" pitchFamily="-65" charset="-128"/>
                <a:cs typeface="ＭＳ Ｐゴシック" pitchFamily="-65" charset="-128"/>
              </a:rPr>
              <a:pPr/>
              <a:t>72</a:t>
            </a:fld>
            <a:endParaRPr lang="en-US" dirty="0">
              <a:latin typeface="Times" pitchFamily="-65" charset="0"/>
              <a:ea typeface="ＭＳ Ｐゴシック" pitchFamily="-65" charset="-128"/>
              <a:cs typeface="ＭＳ Ｐゴシック" pitchFamily="-65"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06F6DBB-7DDE-5949-BE41-AEC33A1B08BA}" type="slidenum">
              <a:rPr lang="en-US">
                <a:latin typeface="Times" pitchFamily="-65" charset="0"/>
                <a:ea typeface="ＭＳ Ｐゴシック" pitchFamily="-65" charset="-128"/>
                <a:cs typeface="ＭＳ Ｐゴシック" pitchFamily="-65" charset="-128"/>
              </a:rPr>
              <a:pPr/>
              <a:t>73</a:t>
            </a:fld>
            <a:endParaRPr lang="en-US" dirty="0">
              <a:latin typeface="Times" pitchFamily="-65" charset="0"/>
              <a:ea typeface="ＭＳ Ｐゴシック" pitchFamily="-65" charset="-128"/>
              <a:cs typeface="ＭＳ Ｐゴシック" pitchFamily="-65" charset="-128"/>
            </a:endParaRPr>
          </a:p>
        </p:txBody>
      </p:sp>
      <p:sp>
        <p:nvSpPr>
          <p:cNvPr id="156675" name="Rectangle 2"/>
          <p:cNvSpPr>
            <a:spLocks noGrp="1" noRot="1" noChangeAspect="1" noChangeArrowheads="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3E6A1C79-18C7-F44F-9DB8-29E5E30169A0}" type="slidenum">
              <a:rPr lang="en-US">
                <a:latin typeface="Times" pitchFamily="-65" charset="0"/>
                <a:ea typeface="ＭＳ Ｐゴシック" pitchFamily="-65" charset="-128"/>
                <a:cs typeface="ＭＳ Ｐゴシック" pitchFamily="-65" charset="-128"/>
              </a:rPr>
              <a:pPr/>
              <a:t>74</a:t>
            </a:fld>
            <a:endParaRPr lang="en-US" dirty="0">
              <a:latin typeface="Times" pitchFamily="-65" charset="0"/>
              <a:ea typeface="ＭＳ Ｐゴシック" pitchFamily="-65" charset="-128"/>
              <a:cs typeface="ＭＳ Ｐゴシック" pitchFamily="-65" charset="-128"/>
            </a:endParaRPr>
          </a:p>
        </p:txBody>
      </p:sp>
      <p:sp>
        <p:nvSpPr>
          <p:cNvPr id="158723" name="Rectangle 2"/>
          <p:cNvSpPr>
            <a:spLocks noGrp="1" noRot="1" noChangeAspect="1" noChangeArrowheads="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CEEDAB0C-384C-4F44-8498-BB52B7197E58}" type="slidenum">
              <a:rPr lang="en-US">
                <a:latin typeface="Times" pitchFamily="-65" charset="0"/>
                <a:ea typeface="ＭＳ Ｐゴシック" pitchFamily="-65" charset="-128"/>
                <a:cs typeface="ＭＳ Ｐゴシック" pitchFamily="-65" charset="-128"/>
              </a:rPr>
              <a:pPr/>
              <a:t>75</a:t>
            </a:fld>
            <a:endParaRPr lang="en-US" dirty="0">
              <a:latin typeface="Times" pitchFamily="-65" charset="0"/>
              <a:ea typeface="ＭＳ Ｐゴシック" pitchFamily="-65" charset="-128"/>
              <a:cs typeface="ＭＳ Ｐゴシック" pitchFamily="-65" charset="-128"/>
            </a:endParaRPr>
          </a:p>
        </p:txBody>
      </p:sp>
      <p:sp>
        <p:nvSpPr>
          <p:cNvPr id="160771" name="Rectangle 2"/>
          <p:cNvSpPr>
            <a:spLocks noGrp="1" noRot="1" noChangeAspect="1" noChangeArrowheads="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A00F8AB-C328-C849-B013-3D3F677A6E60}" type="slidenum">
              <a:rPr lang="en-US">
                <a:latin typeface="Times" pitchFamily="-65" charset="0"/>
                <a:ea typeface="ＭＳ Ｐゴシック" pitchFamily="-65" charset="-128"/>
                <a:cs typeface="ＭＳ Ｐゴシック" pitchFamily="-65" charset="-128"/>
              </a:rPr>
              <a:pPr/>
              <a:t>76</a:t>
            </a:fld>
            <a:endParaRPr lang="en-US" dirty="0">
              <a:latin typeface="Times" pitchFamily="-65" charset="0"/>
              <a:ea typeface="ＭＳ Ｐゴシック" pitchFamily="-65" charset="-128"/>
              <a:cs typeface="ＭＳ Ｐゴシック" pitchFamily="-65" charset="-128"/>
            </a:endParaRPr>
          </a:p>
        </p:txBody>
      </p:sp>
      <p:sp>
        <p:nvSpPr>
          <p:cNvPr id="162819" name="Rectangle 2"/>
          <p:cNvSpPr>
            <a:spLocks noGrp="1" noRot="1" noChangeAspect="1" noChangeArrowheads="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361202A-733A-C24D-A9A4-B556E45F3904}" type="slidenum">
              <a:rPr lang="en-US">
                <a:latin typeface="Times" pitchFamily="-65" charset="0"/>
                <a:ea typeface="ＭＳ Ｐゴシック" pitchFamily="-65" charset="-128"/>
                <a:cs typeface="ＭＳ Ｐゴシック" pitchFamily="-65" charset="-128"/>
              </a:rPr>
              <a:pPr/>
              <a:t>77</a:t>
            </a:fld>
            <a:endParaRPr lang="en-US" dirty="0">
              <a:latin typeface="Times" pitchFamily="-65" charset="0"/>
              <a:ea typeface="ＭＳ Ｐゴシック" pitchFamily="-65" charset="-128"/>
              <a:cs typeface="ＭＳ Ｐゴシック" pitchFamily="-65"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61A0149-9071-7F49-A2FC-09DFED178CC8}" type="slidenum">
              <a:rPr lang="en-US">
                <a:latin typeface="Times" pitchFamily="-65" charset="0"/>
                <a:ea typeface="ＭＳ Ｐゴシック" pitchFamily="-65" charset="-128"/>
                <a:cs typeface="ＭＳ Ｐゴシック" pitchFamily="-65" charset="-128"/>
              </a:rPr>
              <a:pPr/>
              <a:t>78</a:t>
            </a:fld>
            <a:endParaRPr lang="en-US" dirty="0">
              <a:latin typeface="Times" pitchFamily="-65" charset="0"/>
              <a:ea typeface="ＭＳ Ｐゴシック" pitchFamily="-65" charset="-128"/>
              <a:cs typeface="ＭＳ Ｐゴシック" pitchFamily="-65" charset="-128"/>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EE88F02-DAE2-4346-92AF-FCBF59A1E255}" type="slidenum">
              <a:rPr lang="en-US">
                <a:latin typeface="Times" pitchFamily="-65" charset="0"/>
                <a:ea typeface="ＭＳ Ｐゴシック" pitchFamily="-65" charset="-128"/>
                <a:cs typeface="ＭＳ Ｐゴシック" pitchFamily="-65" charset="-128"/>
              </a:rPr>
              <a:pPr/>
              <a:t>79</a:t>
            </a:fld>
            <a:endParaRPr lang="en-US" dirty="0">
              <a:latin typeface="Times" pitchFamily="-65" charset="0"/>
              <a:ea typeface="ＭＳ Ｐゴシック" pitchFamily="-65" charset="-128"/>
              <a:cs typeface="ＭＳ Ｐゴシック" pitchFamily="-65"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D0E68D5-2392-B240-B25C-C75F8710CA79}" type="slidenum">
              <a:rPr lang="en-US">
                <a:latin typeface="Times" pitchFamily="-65" charset="0"/>
                <a:ea typeface="ＭＳ Ｐゴシック" pitchFamily="-65" charset="-128"/>
                <a:cs typeface="ＭＳ Ｐゴシック" pitchFamily="-65" charset="-128"/>
              </a:rPr>
              <a:pPr/>
              <a:t>80</a:t>
            </a:fld>
            <a:endParaRPr lang="en-US" dirty="0">
              <a:latin typeface="Times" pitchFamily="-65" charset="0"/>
              <a:ea typeface="ＭＳ Ｐゴシック" pitchFamily="-65" charset="-128"/>
              <a:cs typeface="ＭＳ Ｐゴシック" pitchFamily="-65"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9421BD4-B96D-8545-9486-9F703AC962AF}" type="slidenum">
              <a:rPr lang="en-US">
                <a:latin typeface="Times" pitchFamily="-65" charset="0"/>
                <a:ea typeface="ＭＳ Ｐゴシック" pitchFamily="-65" charset="-128"/>
                <a:cs typeface="ＭＳ Ｐゴシック" pitchFamily="-65" charset="-128"/>
              </a:rPr>
              <a:pPr/>
              <a:t>83</a:t>
            </a:fld>
            <a:endParaRPr lang="en-US" dirty="0">
              <a:latin typeface="Times" pitchFamily="-65" charset="0"/>
              <a:ea typeface="ＭＳ Ｐゴシック" pitchFamily="-65" charset="-128"/>
              <a:cs typeface="ＭＳ Ｐゴシック" pitchFamily="-65"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D8FAB8F-6406-B942-B42E-4FEAC0065573}" type="slidenum">
              <a:rPr lang="en-US">
                <a:latin typeface="Times" pitchFamily="-65" charset="0"/>
                <a:ea typeface="ＭＳ Ｐゴシック" pitchFamily="-65" charset="-128"/>
                <a:cs typeface="ＭＳ Ｐゴシック" pitchFamily="-65" charset="-128"/>
              </a:rPr>
              <a:pPr/>
              <a:t>84</a:t>
            </a:fld>
            <a:endParaRPr lang="en-US" dirty="0">
              <a:latin typeface="Times" pitchFamily="-65" charset="0"/>
              <a:ea typeface="ＭＳ Ｐゴシック" pitchFamily="-65" charset="-128"/>
              <a:cs typeface="ＭＳ Ｐゴシック" pitchFamily="-65"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300D713-1E4D-A140-BC9B-7646C1229D97}" type="slidenum">
              <a:rPr lang="en-US">
                <a:latin typeface="Times" pitchFamily="-65" charset="0"/>
                <a:ea typeface="ＭＳ Ｐゴシック" pitchFamily="-65" charset="-128"/>
                <a:cs typeface="ＭＳ Ｐゴシック" pitchFamily="-65" charset="-128"/>
              </a:rPr>
              <a:pPr/>
              <a:t>88</a:t>
            </a:fld>
            <a:endParaRPr lang="en-US" dirty="0">
              <a:latin typeface="Times" pitchFamily="-65" charset="0"/>
              <a:ea typeface="ＭＳ Ｐゴシック" pitchFamily="-65" charset="-128"/>
              <a:cs typeface="ＭＳ Ｐゴシック" pitchFamily="-65"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BD98DE6-34D3-244D-B234-A9C7C1C5321A}" type="slidenum">
              <a:rPr lang="en-US">
                <a:latin typeface="Times" pitchFamily="-65" charset="0"/>
                <a:ea typeface="ＭＳ Ｐゴシック" pitchFamily="-65" charset="-128"/>
                <a:cs typeface="ＭＳ Ｐゴシック" pitchFamily="-65" charset="-128"/>
              </a:rPr>
              <a:pPr/>
              <a:t>89</a:t>
            </a:fld>
            <a:endParaRPr lang="en-US" dirty="0">
              <a:latin typeface="Times" pitchFamily="-65" charset="0"/>
              <a:ea typeface="ＭＳ Ｐゴシック" pitchFamily="-65" charset="-128"/>
              <a:cs typeface="ＭＳ Ｐゴシック" pitchFamily="-65"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8CCEAB8-7643-104C-ADA0-B93133BE81B3}" type="slidenum">
              <a:rPr lang="en-US">
                <a:latin typeface="Times" pitchFamily="-65" charset="0"/>
                <a:ea typeface="ＭＳ Ｐゴシック" pitchFamily="-65" charset="-128"/>
                <a:cs typeface="ＭＳ Ｐゴシック" pitchFamily="-65" charset="-128"/>
              </a:rPr>
              <a:pPr/>
              <a:t>91</a:t>
            </a:fld>
            <a:endParaRPr lang="en-US" dirty="0">
              <a:latin typeface="Times" pitchFamily="-65" charset="0"/>
              <a:ea typeface="ＭＳ Ｐゴシック" pitchFamily="-65" charset="-128"/>
              <a:cs typeface="ＭＳ Ｐゴシック" pitchFamily="-65" charset="-128"/>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845A9E9-17F5-334B-A8EF-845BF4E71DB2}" type="slidenum">
              <a:rPr lang="en-US">
                <a:latin typeface="Times" pitchFamily="-65" charset="0"/>
                <a:ea typeface="ＭＳ Ｐゴシック" pitchFamily="-65" charset="-128"/>
                <a:cs typeface="ＭＳ Ｐゴシック" pitchFamily="-65" charset="-128"/>
              </a:rPr>
              <a:pPr/>
              <a:t>93</a:t>
            </a:fld>
            <a:endParaRPr lang="en-US" dirty="0">
              <a:latin typeface="Times" pitchFamily="-65" charset="0"/>
              <a:ea typeface="ＭＳ Ｐゴシック" pitchFamily="-65" charset="-128"/>
              <a:cs typeface="ＭＳ Ｐゴシック" pitchFamily="-65" charset="-128"/>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7DFD02B-7839-3D48-AE8B-F9707421367D}" type="slidenum">
              <a:rPr lang="en-US">
                <a:latin typeface="Times" pitchFamily="-65" charset="0"/>
                <a:ea typeface="ＭＳ Ｐゴシック" pitchFamily="-65" charset="-128"/>
                <a:cs typeface="ＭＳ Ｐゴシック" pitchFamily="-65" charset="-128"/>
              </a:rPr>
              <a:pPr/>
              <a:t>94</a:t>
            </a:fld>
            <a:endParaRPr lang="en-US" dirty="0">
              <a:latin typeface="Times" pitchFamily="-65" charset="0"/>
              <a:ea typeface="ＭＳ Ｐゴシック" pitchFamily="-65" charset="-128"/>
              <a:cs typeface="ＭＳ Ｐゴシック" pitchFamily="-65" charset="-128"/>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29E4D30-CB82-5A42-8340-D3E942141C84}" type="slidenum">
              <a:rPr lang="en-US">
                <a:latin typeface="Times" pitchFamily="-65" charset="0"/>
                <a:ea typeface="ＭＳ Ｐゴシック" pitchFamily="-65" charset="-128"/>
                <a:cs typeface="ＭＳ Ｐゴシック" pitchFamily="-65" charset="-128"/>
              </a:rPr>
              <a:pPr/>
              <a:t>99</a:t>
            </a:fld>
            <a:endParaRPr lang="en-US" dirty="0">
              <a:latin typeface="Times" pitchFamily="-65" charset="0"/>
              <a:ea typeface="ＭＳ Ｐゴシック" pitchFamily="-65" charset="-128"/>
              <a:cs typeface="ＭＳ Ｐゴシック" pitchFamily="-65" charset="-128"/>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31F408-5F3B-F648-B124-9CB3B74484FF}" type="slidenum">
              <a:rPr lang="en-US">
                <a:latin typeface="Times" pitchFamily="-65" charset="0"/>
                <a:ea typeface="ＭＳ Ｐゴシック" pitchFamily="-65" charset="-128"/>
                <a:cs typeface="ＭＳ Ｐゴシック" pitchFamily="-65" charset="-128"/>
              </a:rPr>
              <a:pPr/>
              <a:t>100</a:t>
            </a:fld>
            <a:endParaRPr lang="en-US" dirty="0">
              <a:latin typeface="Times" pitchFamily="-65" charset="0"/>
              <a:ea typeface="ＭＳ Ｐゴシック" pitchFamily="-65" charset="-128"/>
              <a:cs typeface="ＭＳ Ｐゴシック" pitchFamily="-65" charset="-128"/>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CB582EF-D4F0-1E43-8B3B-B1577004C615}" type="slidenum">
              <a:rPr lang="en-US">
                <a:latin typeface="Times" pitchFamily="-65" charset="0"/>
                <a:ea typeface="ＭＳ Ｐゴシック" pitchFamily="-65" charset="-128"/>
                <a:cs typeface="ＭＳ Ｐゴシック" pitchFamily="-65" charset="-128"/>
              </a:rPr>
              <a:pPr/>
              <a:t>101</a:t>
            </a:fld>
            <a:endParaRPr lang="en-US" dirty="0">
              <a:latin typeface="Times" pitchFamily="-65" charset="0"/>
              <a:ea typeface="ＭＳ Ｐゴシック" pitchFamily="-65" charset="-128"/>
              <a:cs typeface="ＭＳ Ｐゴシック" pitchFamily="-65"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9404B98-1B9F-3544-9B0C-06ECCA0AB64A}" type="slidenum">
              <a:rPr lang="en-US">
                <a:latin typeface="Times" pitchFamily="-65" charset="0"/>
                <a:ea typeface="ＭＳ Ｐゴシック" pitchFamily="-65" charset="-128"/>
                <a:cs typeface="ＭＳ Ｐゴシック" pitchFamily="-65" charset="-128"/>
              </a:rPr>
              <a:pPr/>
              <a:t>102</a:t>
            </a:fld>
            <a:endParaRPr lang="en-US" dirty="0">
              <a:latin typeface="Times" pitchFamily="-65" charset="0"/>
              <a:ea typeface="ＭＳ Ｐゴシック" pitchFamily="-65" charset="-128"/>
              <a:cs typeface="ＭＳ Ｐゴシック" pitchFamily="-65"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67C36BC-DDCB-7444-BD5C-84286262DEF8}" type="slidenum">
              <a:rPr lang="en-US">
                <a:latin typeface="Times" pitchFamily="-65" charset="0"/>
                <a:ea typeface="ＭＳ Ｐゴシック" pitchFamily="-65" charset="-128"/>
                <a:cs typeface="ＭＳ Ｐゴシック" pitchFamily="-65" charset="-128"/>
              </a:rPr>
              <a:pPr/>
              <a:t>103</a:t>
            </a:fld>
            <a:endParaRPr lang="en-US" dirty="0">
              <a:latin typeface="Times" pitchFamily="-65" charset="0"/>
              <a:ea typeface="ＭＳ Ｐゴシック" pitchFamily="-65" charset="-128"/>
              <a:cs typeface="ＭＳ Ｐゴシック" pitchFamily="-65" charset="-128"/>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4E4E85E-00E8-1F41-9C9A-EE48BB14FD34}" type="slidenum">
              <a:rPr lang="en-US">
                <a:latin typeface="Times" pitchFamily="-65" charset="0"/>
                <a:ea typeface="ＭＳ Ｐゴシック" pitchFamily="-65" charset="-128"/>
                <a:cs typeface="ＭＳ Ｐゴシック" pitchFamily="-65" charset="-128"/>
              </a:rPr>
              <a:pPr/>
              <a:t>104</a:t>
            </a:fld>
            <a:endParaRPr lang="en-US" dirty="0">
              <a:latin typeface="Times" pitchFamily="-65" charset="0"/>
              <a:ea typeface="ＭＳ Ｐゴシック" pitchFamily="-65" charset="-128"/>
              <a:cs typeface="ＭＳ Ｐゴシック" pitchFamily="-65"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B4BE41-B6DD-CD42-B61B-6E85D57DED33}" type="slidenum">
              <a:rPr lang="en-US">
                <a:latin typeface="Times" pitchFamily="-65" charset="0"/>
                <a:ea typeface="ＭＳ Ｐゴシック" pitchFamily="-65" charset="-128"/>
                <a:cs typeface="ＭＳ Ｐゴシック" pitchFamily="-65" charset="-128"/>
              </a:rPr>
              <a:pPr/>
              <a:t>106</a:t>
            </a:fld>
            <a:endParaRPr lang="en-US" dirty="0">
              <a:latin typeface="Times" pitchFamily="-65" charset="0"/>
              <a:ea typeface="ＭＳ Ｐゴシック" pitchFamily="-65" charset="-128"/>
              <a:cs typeface="ＭＳ Ｐゴシック" pitchFamily="-65"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31F408-5F3B-F648-B124-9CB3B74484FF}" type="slidenum">
              <a:rPr lang="en-US">
                <a:latin typeface="Times" pitchFamily="-65" charset="0"/>
                <a:ea typeface="ＭＳ Ｐゴシック" pitchFamily="-65" charset="-128"/>
                <a:cs typeface="ＭＳ Ｐゴシック" pitchFamily="-65" charset="-128"/>
              </a:rPr>
              <a:pPr/>
              <a:t>108</a:t>
            </a:fld>
            <a:endParaRPr lang="en-US" dirty="0">
              <a:latin typeface="Times" pitchFamily="-65" charset="0"/>
              <a:ea typeface="ＭＳ Ｐゴシック" pitchFamily="-65" charset="-128"/>
              <a:cs typeface="ＭＳ Ｐゴシック" pitchFamily="-65" charset="-128"/>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65AF4018-A009-244B-A310-B7BA203182E2}" type="slidenum">
              <a:rPr lang="en-US">
                <a:latin typeface="Times" pitchFamily="-65" charset="0"/>
                <a:ea typeface="ＭＳ Ｐゴシック" pitchFamily="-65" charset="-128"/>
                <a:cs typeface="ＭＳ Ｐゴシック" pitchFamily="-65" charset="-128"/>
              </a:rPr>
              <a:pPr/>
              <a:t>111</a:t>
            </a:fld>
            <a:endParaRPr lang="en-US" dirty="0">
              <a:latin typeface="Times" pitchFamily="-65" charset="0"/>
              <a:ea typeface="ＭＳ Ｐゴシック" pitchFamily="-65" charset="-128"/>
              <a:cs typeface="ＭＳ Ｐゴシック" pitchFamily="-65" charset="-128"/>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dirty="0" smtClean="0">
                <a:latin typeface="Times" pitchFamily="-65" charset="0"/>
                <a:ea typeface="ＭＳ Ｐゴシック" pitchFamily="-65" charset="-128"/>
                <a:cs typeface="ＭＳ Ｐゴシック" pitchFamily="-65" charset="-128"/>
              </a:rPr>
              <a:t>Lauren: </a:t>
            </a:r>
          </a:p>
          <a:p>
            <a:pPr eaLnBrk="1" hangingPunct="1"/>
            <a:r>
              <a:rPr lang="en-US" dirty="0" smtClean="0">
                <a:latin typeface="Times" pitchFamily="-65" charset="0"/>
                <a:ea typeface="ＭＳ Ｐゴシック" pitchFamily="-65" charset="-128"/>
                <a:cs typeface="ＭＳ Ｐゴシック" pitchFamily="-65" charset="-128"/>
              </a:rPr>
              <a:t>Here’s where</a:t>
            </a:r>
            <a:r>
              <a:rPr lang="en-US" baseline="0" dirty="0" smtClean="0">
                <a:latin typeface="Times" pitchFamily="-65" charset="0"/>
                <a:ea typeface="ＭＳ Ｐゴシック" pitchFamily="-65" charset="-128"/>
                <a:cs typeface="ＭＳ Ｐゴシック" pitchFamily="-65" charset="-128"/>
              </a:rPr>
              <a:t> you have the group do the pipe cleaner activity again…have them create something that tells us how they think of that student they addressed at the beginning…what’s their future like now??</a:t>
            </a:r>
          </a:p>
          <a:p>
            <a:pPr eaLnBrk="1" hangingPunct="1"/>
            <a:endParaRPr lang="en-US" baseline="0" dirty="0" smtClean="0">
              <a:latin typeface="Times" pitchFamily="-65" charset="0"/>
              <a:ea typeface="ＭＳ Ｐゴシック" pitchFamily="-65" charset="-128"/>
              <a:cs typeface="ＭＳ Ｐゴシック" pitchFamily="-65" charset="-128"/>
            </a:endParaRPr>
          </a:p>
          <a:p>
            <a:pPr eaLnBrk="1" hangingPunct="1"/>
            <a:r>
              <a:rPr lang="en-US" baseline="0" dirty="0" smtClean="0">
                <a:latin typeface="Times" pitchFamily="-65" charset="0"/>
                <a:ea typeface="ＭＳ Ｐゴシック" pitchFamily="-65" charset="-128"/>
                <a:cs typeface="ＭＳ Ｐゴシック" pitchFamily="-65" charset="-128"/>
              </a:rPr>
              <a:t>They will also likely ask you lots of questions…and maybe some of the rest of us too!</a:t>
            </a:r>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581AAFEA-C558-BF4A-98BE-A1943555DEC7}" type="slidenum">
              <a:rPr lang="en-US">
                <a:latin typeface="Times" pitchFamily="-65" charset="0"/>
                <a:ea typeface="ＭＳ Ｐゴシック" pitchFamily="-65" charset="-128"/>
                <a:cs typeface="ＭＳ Ｐゴシック" pitchFamily="-65" charset="-128"/>
              </a:rPr>
              <a:pPr/>
              <a:t>112</a:t>
            </a:fld>
            <a:endParaRPr lang="en-US" dirty="0">
              <a:latin typeface="Times" pitchFamily="-65" charset="0"/>
              <a:ea typeface="ＭＳ Ｐゴシック" pitchFamily="-65" charset="-128"/>
              <a:cs typeface="ＭＳ Ｐゴシック" pitchFamily="-65" charset="-128"/>
            </a:endParaRPr>
          </a:p>
        </p:txBody>
      </p:sp>
      <p:sp>
        <p:nvSpPr>
          <p:cNvPr id="181251" name="Rectangle 2"/>
          <p:cNvSpPr>
            <a:spLocks noGrp="1" noRot="1" noChangeAspect="1" noChangeArrowheads="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7BECC8D7-46EF-E14A-90A6-C8840CD0B162}" type="slidenum">
              <a:rPr lang="en-US">
                <a:latin typeface="Times" pitchFamily="-65" charset="0"/>
                <a:ea typeface="ＭＳ Ｐゴシック" pitchFamily="-65" charset="-128"/>
                <a:cs typeface="ＭＳ Ｐゴシック" pitchFamily="-65" charset="-128"/>
              </a:rPr>
              <a:pPr/>
              <a:t>113</a:t>
            </a:fld>
            <a:endParaRPr lang="en-US" dirty="0">
              <a:latin typeface="Times" pitchFamily="-65" charset="0"/>
              <a:ea typeface="ＭＳ Ｐゴシック" pitchFamily="-65" charset="-128"/>
              <a:cs typeface="ＭＳ Ｐゴシック" pitchFamily="-65" charset="-128"/>
            </a:endParaRPr>
          </a:p>
        </p:txBody>
      </p:sp>
      <p:sp>
        <p:nvSpPr>
          <p:cNvPr id="183299" name="Rectangle 2"/>
          <p:cNvSpPr>
            <a:spLocks noGrp="1" noRot="1" noChangeAspect="1" noChangeArrowheads="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Lauren: Again, Tolby is a lot like Nate….if you want to make a brief comment here that’s ok.</a:t>
            </a:r>
            <a:endParaRPr lang="en-US" dirty="0"/>
          </a:p>
        </p:txBody>
      </p:sp>
      <p:sp>
        <p:nvSpPr>
          <p:cNvPr id="4" name="Slide Number Placeholder 3"/>
          <p:cNvSpPr>
            <a:spLocks noGrp="1"/>
          </p:cNvSpPr>
          <p:nvPr>
            <p:ph type="sldNum" sz="quarter" idx="10"/>
          </p:nvPr>
        </p:nvSpPr>
        <p:spPr/>
        <p:txBody>
          <a:bodyPr/>
          <a:lstStyle/>
          <a:p>
            <a:pPr>
              <a:defRPr/>
            </a:pPr>
            <a:fld id="{0765EB29-88B8-224E-809E-1F8D9EA95B58}"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D37A1B-21CA-874E-BBA4-942C0F5EAB6F}" type="slidenum">
              <a:rPr lang="en-US">
                <a:latin typeface="Times" pitchFamily="-65" charset="0"/>
                <a:ea typeface="ＭＳ Ｐゴシック" pitchFamily="-65" charset="-128"/>
                <a:cs typeface="ＭＳ Ｐゴシック" pitchFamily="-65" charset="-128"/>
              </a:rPr>
              <a:pPr/>
              <a:t>8</a:t>
            </a:fld>
            <a:endParaRPr lang="en-US" dirty="0">
              <a:latin typeface="Times" pitchFamily="-65" charset="0"/>
              <a:ea typeface="ＭＳ Ｐゴシック" pitchFamily="-65" charset="-128"/>
              <a:cs typeface="ＭＳ Ｐゴシック" pitchFamily="-65" charset="-128"/>
            </a:endParaRPr>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r>
              <a:rPr lang="en-US" dirty="0" smtClean="0">
                <a:latin typeface="Times" pitchFamily="-65" charset="0"/>
                <a:ea typeface="ＭＳ Ｐゴシック" pitchFamily="-65" charset="-128"/>
                <a:cs typeface="ＭＳ Ｐゴシック" pitchFamily="-65" charset="-128"/>
              </a:rPr>
              <a:t>Lauren, did your special education program prepare you for college,</a:t>
            </a:r>
            <a:r>
              <a:rPr lang="en-US" baseline="0" dirty="0" smtClean="0">
                <a:latin typeface="Times" pitchFamily="-65" charset="0"/>
                <a:ea typeface="ＭＳ Ｐゴシック" pitchFamily="-65" charset="-128"/>
                <a:cs typeface="ＭＳ Ｐゴシック" pitchFamily="-65" charset="-128"/>
              </a:rPr>
              <a:t> employment, or independent living?  Keep it short.</a:t>
            </a:r>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DDAD0A6-F1AF-9641-87BB-E9AC643BF155}" type="slidenum">
              <a:rPr lang="en-US">
                <a:latin typeface="Arial" pitchFamily="-65" charset="0"/>
                <a:ea typeface="ＭＳ Ｐゴシック" pitchFamily="-65" charset="-128"/>
                <a:cs typeface="ＭＳ Ｐゴシック" pitchFamily="-65" charset="-128"/>
              </a:rPr>
              <a:pPr/>
              <a:t>9</a:t>
            </a:fld>
            <a:endParaRPr lang="en-US" dirty="0">
              <a:latin typeface="Arial" pitchFamily="-65" charset="0"/>
              <a:ea typeface="ＭＳ Ｐゴシック" pitchFamily="-65" charset="-128"/>
              <a:cs typeface="ＭＳ Ｐゴシック" pitchFamily="-65" charset="-128"/>
            </a:endParaRPr>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B986B44-E461-0C43-BE6B-520276CAF64C}" type="slidenum">
              <a:rPr lang="en-US">
                <a:latin typeface="Arial" pitchFamily="-65" charset="0"/>
                <a:ea typeface="ＭＳ Ｐゴシック" pitchFamily="-65" charset="-128"/>
                <a:cs typeface="ＭＳ Ｐゴシック" pitchFamily="-65" charset="-128"/>
              </a:rPr>
              <a:pPr/>
              <a:t>10</a:t>
            </a:fld>
            <a:endParaRPr lang="en-US" dirty="0">
              <a:latin typeface="Arial" pitchFamily="-65" charset="0"/>
              <a:ea typeface="ＭＳ Ｐゴシック" pitchFamily="-65" charset="-128"/>
              <a:cs typeface="ＭＳ Ｐゴシック" pitchFamily="-65" charset="-128"/>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37A4389-4E7A-F246-A965-1CA066326CA6}" type="slidenum">
              <a:rPr lang="en-US">
                <a:latin typeface="Times" pitchFamily="-65" charset="0"/>
                <a:ea typeface="ＭＳ Ｐゴシック" pitchFamily="-65" charset="-128"/>
                <a:cs typeface="ＭＳ Ｐゴシック" pitchFamily="-65" charset="-128"/>
              </a:rPr>
              <a:pPr/>
              <a:t>11</a:t>
            </a:fld>
            <a:endParaRPr lang="en-US" dirty="0">
              <a:latin typeface="Times" pitchFamily="-65" charset="0"/>
              <a:ea typeface="ＭＳ Ｐゴシック" pitchFamily="-65" charset="-128"/>
              <a:cs typeface="ＭＳ Ｐゴシック" pitchFamily="-65" charset="-128"/>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pPr eaLnBrk="1" hangingPunct="1"/>
            <a:endParaRPr lang="en-US" dirty="0">
              <a:latin typeface="Times"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9091" name="Rectangle 3"/>
          <p:cNvSpPr>
            <a:spLocks noGrp="1" noChangeArrowheads="1"/>
          </p:cNvSpPr>
          <p:nvPr>
            <p:ph type="ctrTitle"/>
          </p:nvPr>
        </p:nvSpPr>
        <p:spPr>
          <a:xfrm>
            <a:off x="315913" y="466725"/>
            <a:ext cx="6781800" cy="2133600"/>
          </a:xfrm>
        </p:spPr>
        <p:txBody>
          <a:bodyPr/>
          <a:lstStyle>
            <a:lvl1pPr algn="r">
              <a:defRPr sz="4800"/>
            </a:lvl1pPr>
          </a:lstStyle>
          <a:p>
            <a:r>
              <a:rPr lang="en-US"/>
              <a:t>Click to edit Master title style</a:t>
            </a:r>
          </a:p>
        </p:txBody>
      </p:sp>
      <p:sp>
        <p:nvSpPr>
          <p:cNvPr id="89092" name="Rectangle 4"/>
          <p:cNvSpPr>
            <a:spLocks noGrp="1" noChangeArrowheads="1"/>
          </p:cNvSpPr>
          <p:nvPr>
            <p:ph type="subTitle" idx="1"/>
          </p:nvPr>
        </p:nvSpPr>
        <p:spPr>
          <a:xfrm>
            <a:off x="849313" y="3049588"/>
            <a:ext cx="6248400" cy="2362200"/>
          </a:xfrm>
        </p:spPr>
        <p:txBody>
          <a:bodyPr/>
          <a:lstStyle>
            <a:lvl1pPr marL="0" indent="0" algn="r">
              <a:buFont typeface="Wingdings" pitchFamily="-110" charset="2"/>
              <a:buNone/>
              <a:defRPr sz="3200"/>
            </a:lvl1pPr>
          </a:lstStyle>
          <a:p>
            <a:r>
              <a:rPr 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dirty="0"/>
          </a:p>
        </p:txBody>
      </p:sp>
      <p:sp>
        <p:nvSpPr>
          <p:cNvPr id="39" name="Rectangle 6"/>
          <p:cNvSpPr>
            <a:spLocks noGrp="1" noChangeArrowheads="1"/>
          </p:cNvSpPr>
          <p:nvPr>
            <p:ph type="ftr" sz="quarter" idx="11"/>
          </p:nvPr>
        </p:nvSpPr>
        <p:spPr/>
        <p:txBody>
          <a:bodyPr/>
          <a:lstStyle>
            <a:lvl1pPr>
              <a:defRPr/>
            </a:lvl1pPr>
          </a:lstStyle>
          <a:p>
            <a:pPr>
              <a:defRPr/>
            </a:pPr>
            <a:endParaRPr lang="en-US" dirty="0"/>
          </a:p>
        </p:txBody>
      </p:sp>
      <p:sp>
        <p:nvSpPr>
          <p:cNvPr id="40" name="Rectangle 7"/>
          <p:cNvSpPr>
            <a:spLocks noGrp="1" noChangeArrowheads="1"/>
          </p:cNvSpPr>
          <p:nvPr>
            <p:ph type="sldNum" sz="quarter" idx="12"/>
          </p:nvPr>
        </p:nvSpPr>
        <p:spPr/>
        <p:txBody>
          <a:bodyPr/>
          <a:lstStyle>
            <a:lvl1pPr>
              <a:defRPr/>
            </a:lvl1pPr>
          </a:lstStyle>
          <a:p>
            <a:pPr>
              <a:defRPr/>
            </a:pPr>
            <a:fld id="{0FBEC700-6787-C14E-8FF9-7982F1CAC1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6EAC51CA-E9BA-2B4C-B6B5-BAC6D85218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E755ECF-3F3F-1B4F-BDDF-8C306E10F59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BC793B1E-2306-AD4C-AC5D-FDCE89392C7E}" type="slidenum">
              <a:rPr lang="en-US"/>
              <a:pPr>
                <a:defRPr/>
              </a:pPr>
              <a:t>‹#›</a:t>
            </a:fld>
            <a:endParaRPr lang="en-US" dirty="0"/>
          </a:p>
        </p:txBody>
      </p:sp>
    </p:spTree>
    <p:extLst>
      <p:ext uri="{BB962C8B-B14F-4D97-AF65-F5344CB8AC3E}">
        <p14:creationId xmlns:p14="http://schemas.microsoft.com/office/powerpoint/2010/main" val="83611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97AB86D2-04CC-734F-A13A-4E3E2FC5C13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5B78DEE-7B85-F248-B71E-4646671A634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65A87891-A641-B440-B6E7-868627C7323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F10B681D-2385-8043-9CB5-92EE55935AC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7C1D1BEC-BB52-9447-A38C-AF733E22CD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95B5ACF3-EFE4-8A43-BE14-643CCAB508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55BF437D-CD82-194F-B084-0DB28226243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123DE385-0F29-DC46-9861-C873CF0B5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06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8807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8807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itchFamily="-110" charset="0"/>
                <a:ea typeface="ＭＳ Ｐゴシック" pitchFamily="-110" charset="-128"/>
                <a:cs typeface="ＭＳ Ｐゴシック" pitchFamily="-110" charset="-128"/>
              </a:defRPr>
            </a:lvl1pPr>
          </a:lstStyle>
          <a:p>
            <a:pPr>
              <a:defRPr/>
            </a:pPr>
            <a:fld id="{775FDA89-9E0B-B344-AECE-41C0D6C9FCF7}" type="slidenum">
              <a:rPr lang="en-US"/>
              <a:pPr>
                <a:defRPr/>
              </a:pPr>
              <a:t>‹#›</a:t>
            </a:fld>
            <a:endParaRPr lang="en-US" dirty="0"/>
          </a:p>
        </p:txBody>
      </p:sp>
      <p:grpSp>
        <p:nvGrpSpPr>
          <p:cNvPr id="1032" name="Group 8"/>
          <p:cNvGrpSpPr>
            <a:grpSpLocks/>
          </p:cNvGrpSpPr>
          <p:nvPr/>
        </p:nvGrpSpPr>
        <p:grpSpPr bwMode="auto">
          <a:xfrm>
            <a:off x="8153400" y="152400"/>
            <a:ext cx="792163" cy="1295400"/>
            <a:chOff x="5136" y="960"/>
            <a:chExt cx="528" cy="864"/>
          </a:xfrm>
        </p:grpSpPr>
        <p:sp>
          <p:nvSpPr>
            <p:cNvPr id="8807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7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75"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7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7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78"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79"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0"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1"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2"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3"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4"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7"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8"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8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1"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2"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6"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7"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8"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099"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100"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101"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10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sp>
          <p:nvSpPr>
            <p:cNvPr id="88103"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prstTxWarp prst="textNoShape">
                <a:avLst/>
              </a:prstTxWarp>
            </a:bodyPr>
            <a:lstStyle/>
            <a:p>
              <a:pPr eaLnBrk="0" hangingPunct="0">
                <a:defRPr/>
              </a:pPr>
              <a:endParaRPr lang="en-US" dirty="0">
                <a:latin typeface="Arial" pitchFamily="-110" charset="0"/>
                <a:ea typeface="ＭＳ Ｐゴシック" pitchFamily="-110" charset="-128"/>
                <a:cs typeface="ＭＳ Ｐゴシック" pitchFamily="-110" charset="-128"/>
              </a:endParaRPr>
            </a:p>
          </p:txBody>
        </p:sp>
      </p:grpSp>
    </p:spTree>
  </p:cSld>
  <p:clrMap bg1="lt1" tx1="dk1" bg2="lt2" tx2="dk2" accent1="accent1" accent2="accent2" accent3="accent3" accent4="accent4" accent5="accent5" accent6="accent6" hlink="hlink" folHlink="folHlink"/>
  <p:sldLayoutIdLst>
    <p:sldLayoutId id="2147483833"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4" r:id="rId1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900" b="1">
          <a:solidFill>
            <a:schemeClr val="tx2"/>
          </a:solidFill>
          <a:latin typeface="Arial"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3900" b="1">
          <a:solidFill>
            <a:schemeClr val="tx2"/>
          </a:solidFill>
          <a:latin typeface="Arial"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3900" b="1">
          <a:solidFill>
            <a:schemeClr val="tx2"/>
          </a:solidFill>
          <a:latin typeface="Arial"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3900" b="1">
          <a:solidFill>
            <a:schemeClr val="tx2"/>
          </a:solidFill>
          <a:latin typeface="Arial" pitchFamily="-110" charset="0"/>
          <a:ea typeface="ＭＳ Ｐゴシック" pitchFamily="-110" charset="-128"/>
          <a:cs typeface="ＭＳ Ｐゴシック" pitchFamily="-110" charset="-128"/>
        </a:defRPr>
      </a:lvl5pPr>
      <a:lvl6pPr marL="457200" algn="l" rtl="0" fontAlgn="base">
        <a:spcBef>
          <a:spcPct val="0"/>
        </a:spcBef>
        <a:spcAft>
          <a:spcPct val="0"/>
        </a:spcAft>
        <a:defRPr sz="3900" b="1">
          <a:solidFill>
            <a:schemeClr val="tx2"/>
          </a:solidFill>
          <a:latin typeface="Arial" pitchFamily="-110" charset="0"/>
        </a:defRPr>
      </a:lvl6pPr>
      <a:lvl7pPr marL="914400" algn="l" rtl="0" fontAlgn="base">
        <a:spcBef>
          <a:spcPct val="0"/>
        </a:spcBef>
        <a:spcAft>
          <a:spcPct val="0"/>
        </a:spcAft>
        <a:defRPr sz="3900" b="1">
          <a:solidFill>
            <a:schemeClr val="tx2"/>
          </a:solidFill>
          <a:latin typeface="Arial" pitchFamily="-110" charset="0"/>
        </a:defRPr>
      </a:lvl7pPr>
      <a:lvl8pPr marL="1371600" algn="l" rtl="0" fontAlgn="base">
        <a:spcBef>
          <a:spcPct val="0"/>
        </a:spcBef>
        <a:spcAft>
          <a:spcPct val="0"/>
        </a:spcAft>
        <a:defRPr sz="3900" b="1">
          <a:solidFill>
            <a:schemeClr val="tx2"/>
          </a:solidFill>
          <a:latin typeface="Arial" pitchFamily="-110" charset="0"/>
        </a:defRPr>
      </a:lvl8pPr>
      <a:lvl9pPr marL="1828800" algn="l" rtl="0" fontAlgn="base">
        <a:spcBef>
          <a:spcPct val="0"/>
        </a:spcBef>
        <a:spcAft>
          <a:spcPct val="0"/>
        </a:spcAft>
        <a:defRPr sz="3900" b="1">
          <a:solidFill>
            <a:schemeClr val="tx2"/>
          </a:solidFill>
          <a:latin typeface="Arial" pitchFamily="-110" charset="0"/>
        </a:defRPr>
      </a:lvl9pPr>
    </p:titleStyle>
    <p:bodyStyle>
      <a:lvl1pPr marL="342900" indent="-342900" algn="l" rtl="0" eaLnBrk="0" fontAlgn="base" hangingPunct="0">
        <a:spcBef>
          <a:spcPct val="20000"/>
        </a:spcBef>
        <a:spcAft>
          <a:spcPct val="0"/>
        </a:spcAft>
        <a:buClr>
          <a:schemeClr val="tx2"/>
        </a:buClr>
        <a:buSzPct val="70000"/>
        <a:buFont typeface="Wingdings" pitchFamily="-65" charset="2"/>
        <a:buChar char="l"/>
        <a:defRPr sz="3000">
          <a:solidFill>
            <a:schemeClr val="tx1"/>
          </a:solidFill>
          <a:latin typeface="+mn-lt"/>
          <a:ea typeface="ＭＳ Ｐゴシック" pitchFamily="-110" charset="-128"/>
          <a:cs typeface="ＭＳ Ｐゴシック" pitchFamily="-110" charset="-128"/>
        </a:defRPr>
      </a:lvl1pPr>
      <a:lvl2pPr marL="692150" indent="-347663" algn="l" rtl="0" eaLnBrk="0" fontAlgn="base" hangingPunct="0">
        <a:spcBef>
          <a:spcPct val="20000"/>
        </a:spcBef>
        <a:spcAft>
          <a:spcPct val="0"/>
        </a:spcAft>
        <a:buClr>
          <a:schemeClr val="accent2"/>
        </a:buClr>
        <a:buSzPct val="70000"/>
        <a:buFont typeface="Wingdings" pitchFamily="-65" charset="2"/>
        <a:buChar char="l"/>
        <a:defRPr sz="2600">
          <a:solidFill>
            <a:schemeClr val="tx1"/>
          </a:solidFill>
          <a:latin typeface="+mn-lt"/>
          <a:ea typeface="ＭＳ Ｐゴシック" pitchFamily="-110" charset="-128"/>
        </a:defRPr>
      </a:lvl2pPr>
      <a:lvl3pPr marL="987425" indent="-293688" algn="l" rtl="0" eaLnBrk="0" fontAlgn="base" hangingPunct="0">
        <a:spcBef>
          <a:spcPct val="20000"/>
        </a:spcBef>
        <a:spcAft>
          <a:spcPct val="0"/>
        </a:spcAft>
        <a:buClr>
          <a:schemeClr val="accent1"/>
        </a:buClr>
        <a:buSzPct val="70000"/>
        <a:buFont typeface="Wingdings" pitchFamily="-65" charset="2"/>
        <a:buChar char="l"/>
        <a:defRPr sz="2300">
          <a:solidFill>
            <a:schemeClr val="tx1"/>
          </a:solidFill>
          <a:latin typeface="+mn-lt"/>
          <a:ea typeface="ＭＳ Ｐゴシック" pitchFamily="-110" charset="-128"/>
        </a:defRPr>
      </a:lvl3pPr>
      <a:lvl4pPr marL="1281113" indent="-292100" algn="l" rtl="0" eaLnBrk="0" fontAlgn="base" hangingPunct="0">
        <a:spcBef>
          <a:spcPct val="20000"/>
        </a:spcBef>
        <a:spcAft>
          <a:spcPct val="0"/>
        </a:spcAft>
        <a:buClr>
          <a:schemeClr val="tx2"/>
        </a:buClr>
        <a:buSzPct val="75000"/>
        <a:buFont typeface="Wingdings" pitchFamily="-65" charset="2"/>
        <a:buChar char="§"/>
        <a:defRPr sz="2000">
          <a:solidFill>
            <a:schemeClr val="tx1"/>
          </a:solidFill>
          <a:latin typeface="+mn-lt"/>
          <a:ea typeface="ＭＳ Ｐゴシック" pitchFamily="-110" charset="-128"/>
        </a:defRPr>
      </a:lvl4pPr>
      <a:lvl5pPr marL="1598613" indent="-315913" algn="l" rtl="0" eaLnBrk="0" fontAlgn="base" hangingPunct="0">
        <a:spcBef>
          <a:spcPct val="20000"/>
        </a:spcBef>
        <a:spcAft>
          <a:spcPct val="0"/>
        </a:spcAft>
        <a:buClr>
          <a:schemeClr val="folHlink"/>
        </a:buClr>
        <a:buSzPct val="80000"/>
        <a:buFont typeface="Wingdings" pitchFamily="-65" charset="2"/>
        <a:buChar char="§"/>
        <a:defRPr sz="2000">
          <a:solidFill>
            <a:schemeClr val="tx1"/>
          </a:solidFill>
          <a:latin typeface="+mn-lt"/>
          <a:ea typeface="ＭＳ Ｐゴシック" pitchFamily="-110" charset="-128"/>
        </a:defRPr>
      </a:lvl5pPr>
      <a:lvl6pPr marL="2055813" indent="-315913" algn="l" rtl="0" fontAlgn="base">
        <a:spcBef>
          <a:spcPct val="20000"/>
        </a:spcBef>
        <a:spcAft>
          <a:spcPct val="0"/>
        </a:spcAft>
        <a:buClr>
          <a:schemeClr val="folHlink"/>
        </a:buClr>
        <a:buSzPct val="80000"/>
        <a:buFont typeface="Wingdings" pitchFamily="-110" charset="2"/>
        <a:buChar char="§"/>
        <a:defRPr sz="2000">
          <a:solidFill>
            <a:schemeClr val="tx1"/>
          </a:solidFill>
          <a:latin typeface="+mn-lt"/>
          <a:ea typeface="ＭＳ Ｐゴシック" pitchFamily="-110" charset="-128"/>
        </a:defRPr>
      </a:lvl6pPr>
      <a:lvl7pPr marL="2513013" indent="-315913" algn="l" rtl="0" fontAlgn="base">
        <a:spcBef>
          <a:spcPct val="20000"/>
        </a:spcBef>
        <a:spcAft>
          <a:spcPct val="0"/>
        </a:spcAft>
        <a:buClr>
          <a:schemeClr val="folHlink"/>
        </a:buClr>
        <a:buSzPct val="80000"/>
        <a:buFont typeface="Wingdings" pitchFamily="-110" charset="2"/>
        <a:buChar char="§"/>
        <a:defRPr sz="2000">
          <a:solidFill>
            <a:schemeClr val="tx1"/>
          </a:solidFill>
          <a:latin typeface="+mn-lt"/>
          <a:ea typeface="ＭＳ Ｐゴシック" pitchFamily="-110" charset="-128"/>
        </a:defRPr>
      </a:lvl7pPr>
      <a:lvl8pPr marL="2970213" indent="-315913" algn="l" rtl="0" fontAlgn="base">
        <a:spcBef>
          <a:spcPct val="20000"/>
        </a:spcBef>
        <a:spcAft>
          <a:spcPct val="0"/>
        </a:spcAft>
        <a:buClr>
          <a:schemeClr val="folHlink"/>
        </a:buClr>
        <a:buSzPct val="80000"/>
        <a:buFont typeface="Wingdings" pitchFamily="-110" charset="2"/>
        <a:buChar char="§"/>
        <a:defRPr sz="2000">
          <a:solidFill>
            <a:schemeClr val="tx1"/>
          </a:solidFill>
          <a:latin typeface="+mn-lt"/>
          <a:ea typeface="ＭＳ Ｐゴシック" pitchFamily="-110" charset="-128"/>
        </a:defRPr>
      </a:lvl8pPr>
      <a:lvl9pPr marL="3427413" indent="-315913" algn="l" rtl="0" fontAlgn="base">
        <a:spcBef>
          <a:spcPct val="20000"/>
        </a:spcBef>
        <a:spcAft>
          <a:spcPct val="0"/>
        </a:spcAft>
        <a:buClr>
          <a:schemeClr val="folHlink"/>
        </a:buClr>
        <a:buSzPct val="80000"/>
        <a:buFont typeface="Wingdings" pitchFamily="-110" charset="2"/>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ou.edu/content/education/centers-and-partnerships/zarrow/self-determination-assessment-tools/air-self-determination-assessment.html"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6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ou.edu/content/education/centers-and-partnerships/zarrow/self-determination-assessment-tools/arc-self-determination-scale.html"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alyeducation.com"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www.ou.edu/content/education/centers-and-partnerships/zarrow/self-determination-assessment-tools.html"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ndmark.edu/m/uploads/16721%20Guide%20to%20Readiness%20v5pgs(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 Id="rId3" Type="http://schemas.openxmlformats.org/officeDocument/2006/relationships/image" Target="../media/image6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6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13.xml.rels><?xml version="1.0" encoding="UTF-8" standalone="yes"?>
<Relationships xmlns="http://schemas.openxmlformats.org/package/2006/relationships"><Relationship Id="rId3" Type="http://schemas.openxmlformats.org/officeDocument/2006/relationships/hyperlink" Target="mailto:jemartin@ou.edu" TargetMode="External"/><Relationship Id="rId4" Type="http://schemas.openxmlformats.org/officeDocument/2006/relationships/hyperlink" Target="mailto:ambermcc@ou.edu" TargetMode="External"/><Relationship Id="rId5" Type="http://schemas.openxmlformats.org/officeDocument/2006/relationships/hyperlink" Target="mailto:jennifer.burnes@ou.edu" TargetMode="External"/><Relationship Id="rId6" Type="http://schemas.openxmlformats.org/officeDocument/2006/relationships/image" Target="../media/image65.png"/><Relationship Id="rId7" Type="http://schemas.openxmlformats.org/officeDocument/2006/relationships/hyperlink" Target="http://zarrowcenter.ou.edu" TargetMode="External"/><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file://localhost/Users/jimmartin/Desktop/2014%20DCDT%20Cleveland/2014%20DCDT%20Severe%20Tran%20Assessment/Videos%20and%20Other%20Material/sherri2.AVI" TargetMode="External"/><Relationship Id="rId3" Type="http://schemas.openxmlformats.org/officeDocument/2006/relationships/hyperlink" Target="file://localhost/Users/jimmartin/Desktop/2014%20DCDT%20Cleveland/2014%20DCDT%20Severe%20Tran%20Assessment/Videos%20and%20Other%20Material/Josh%20Satis.ability.AV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ttac.org/content/nsttac-indicator-13-checklist-form-b-enhanced-professional-developmen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u.edu/content/education/centers-and-partnerships/zarrow/transition-assessment---severe-disabilities/preference-indicators.html" TargetMode="Externa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hyperlink" Target="file://localhost/Users/jimmartin/Desktop/2014%20DCDT%20Cleveland/2014%20DCDT%20Severe%20Tran%20Assessment/5.%20Sample%20ESTR-S.pdf" TargetMode="External"/><Relationship Id="rId5" Type="http://schemas.openxmlformats.org/officeDocument/2006/relationships/hyperlink" Target="file://localhost/Users/jamesmartin/Desktop/2011%20RI%20Severe%20Tran%20Assessment/Videos%20and%20Other%20Material/SampleRepESTR-S.pdf" TargetMode="External"/><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oedinc.com/customer/productView.aspx?id=60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shs.wa.gov/word/ms/forms/10_267.do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feskills.casey.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ecom.mhs.com/(S(pmlcywvhxue20x55pthvrs45))/inventory.aspx?gr=edu&amp;prod=abss2&amp;id=pricing&amp;RptGrpID=abc" TargetMode="Externa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arsonclinical.com/psychology/products/100000668/vineland-adaptive-behavior-scales-second-edition-vineland-ii-vinelandii.html%23tab-resource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aidd.org/sis/product-information/faqs%23.VFfGqb72pcA" TargetMode="External"/><Relationship Id="rId3" Type="http://schemas.openxmlformats.org/officeDocument/2006/relationships/hyperlink" Target="http://www.aaidd.org/si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file://localhost/Users/jimmartin/Desktop/2014%20DCDT%20Cleveland/2014%20DCDT%20Severe%20Tran%20Assessment/Videos%20and%20Other%20Material/Sherri1.AVI"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pregboces.org/ProgramsServices/EdSupportServices/RSE-TASC/PDFs/PictoralInterestInventory.pdf"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tiff"/><Relationship Id="rId3" Type="http://schemas.openxmlformats.org/officeDocument/2006/relationships/image" Target="../media/image29.tif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tif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tif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pregboces.org/ProgramsServices/EdSupportServices/RSE-TASC/PDFs/PictureCareerInterest_Inventory.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file://localhost/Users/jimmartin/Desktop/2014%20DCDT%20Cleveland/2014%20DCDT%20Severe%20Tran%20Assessment/Videos%20and%20Other%20Material/Tolby.AVI"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tiff"/></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proedinc.com/customer/productView.aspx?ID=3052"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5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5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www.brookespublishing.com/picturebank"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esjobsearch.com"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99.xml.rels><?xml version="1.0" encoding="UTF-8" standalone="yes"?>
<Relationships xmlns="http://schemas.openxmlformats.org/package/2006/relationships"><Relationship Id="rId3" Type="http://schemas.openxmlformats.org/officeDocument/2006/relationships/hyperlink" Target="http://jobs4jersey.com/jobs4jersey/toolkit/video/englishvideos_captioned.html" TargetMode="External"/><Relationship Id="rId4" Type="http://schemas.openxmlformats.org/officeDocument/2006/relationships/hyperlink" Target="file://localhost/Users/jimmartin/Desktop/2014%20DCDT%20Cleveland/2014%20DCDT%20Severe%20Tran%20Assessment/Videos%20and%20Other%20Material/horse%20training%20copy.wmv" TargetMode="External"/><Relationship Id="rId5" Type="http://schemas.openxmlformats.org/officeDocument/2006/relationships/hyperlink" Target="file://localhost/Users/jimmartin/Desktop/2014%20DCDT%20Cleveland/2014%20DCDT%20Severe%20Tran%20Assessment/Videos%20and%20Other%20Material/coast%20guard%20copy.mpg" TargetMode="External"/><Relationship Id="rId6" Type="http://schemas.openxmlformats.org/officeDocument/2006/relationships/hyperlink" Target="file://localhost/Users/jimmartin/Desktop/2014%20DCDT%20Cleveland/2014%20DCDT%20Severe%20Tran%20Assessment/Videos%20and%20Other%20Material/Construction%20copy.mov"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 y="745536"/>
            <a:ext cx="7322063" cy="2133600"/>
          </a:xfrm>
        </p:spPr>
        <p:txBody>
          <a:bodyPr/>
          <a:lstStyle/>
          <a:p>
            <a:pPr eaLnBrk="1" hangingPunct="1"/>
            <a:r>
              <a:rPr lang="en-US" dirty="0" smtClean="0">
                <a:ea typeface="ＭＳ Ｐゴシック" pitchFamily="-65" charset="-128"/>
                <a:cs typeface="ＭＳ Ｐゴシック" pitchFamily="-65" charset="-128"/>
              </a:rPr>
              <a:t>Transition Assessment for Students with Significant &amp; Multiple Disabilities</a:t>
            </a:r>
            <a:endParaRPr lang="en-US" sz="2400" dirty="0" smtClean="0">
              <a:ea typeface="ＭＳ Ｐゴシック" pitchFamily="-65" charset="-128"/>
              <a:cs typeface="ＭＳ Ｐゴシック" pitchFamily="-65" charset="-128"/>
            </a:endParaRPr>
          </a:p>
        </p:txBody>
      </p:sp>
      <p:sp>
        <p:nvSpPr>
          <p:cNvPr id="16387" name="Rectangle 3"/>
          <p:cNvSpPr>
            <a:spLocks noGrp="1" noChangeArrowheads="1"/>
          </p:cNvSpPr>
          <p:nvPr>
            <p:ph type="subTitle" idx="1"/>
          </p:nvPr>
        </p:nvSpPr>
        <p:spPr>
          <a:xfrm>
            <a:off x="0" y="2973388"/>
            <a:ext cx="7003001" cy="3884612"/>
          </a:xfrm>
        </p:spPr>
        <p:txBody>
          <a:bodyPr/>
          <a:lstStyle/>
          <a:p>
            <a:pPr eaLnBrk="1" hangingPunct="1">
              <a:buFont typeface="Wingdings" pitchFamily="-65" charset="2"/>
              <a:buNone/>
            </a:pPr>
            <a:r>
              <a:rPr lang="en-US" dirty="0" smtClean="0">
                <a:ea typeface="ＭＳ Ｐゴシック" pitchFamily="-65" charset="-128"/>
                <a:cs typeface="ＭＳ Ｐゴシック" pitchFamily="-65" charset="-128"/>
              </a:rPr>
              <a:t>Jim Martin</a:t>
            </a:r>
          </a:p>
          <a:p>
            <a:pPr eaLnBrk="1" hangingPunct="1">
              <a:buFont typeface="Wingdings" pitchFamily="-65" charset="2"/>
              <a:buNone/>
            </a:pPr>
            <a:r>
              <a:rPr lang="en-US" dirty="0" smtClean="0">
                <a:ea typeface="ＭＳ Ｐゴシック" pitchFamily="-65" charset="-128"/>
                <a:cs typeface="ＭＳ Ｐゴシック" pitchFamily="-65" charset="-128"/>
              </a:rPr>
              <a:t>Amber McConnell</a:t>
            </a:r>
          </a:p>
          <a:p>
            <a:pPr eaLnBrk="1" hangingPunct="1">
              <a:buFont typeface="Wingdings" pitchFamily="-65" charset="2"/>
              <a:buNone/>
            </a:pPr>
            <a:r>
              <a:rPr lang="en-US" dirty="0" smtClean="0">
                <a:ea typeface="ＭＳ Ｐゴシック" pitchFamily="-65" charset="-128"/>
                <a:cs typeface="ＭＳ Ｐゴシック" pitchFamily="-65" charset="-128"/>
              </a:rPr>
              <a:t>Jennifer Burnes</a:t>
            </a:r>
          </a:p>
          <a:p>
            <a:pPr eaLnBrk="1" hangingPunct="1">
              <a:buFont typeface="Wingdings" pitchFamily="-65" charset="2"/>
              <a:buNone/>
            </a:pPr>
            <a:r>
              <a:rPr lang="en-US" dirty="0" smtClean="0">
                <a:ea typeface="ＭＳ Ｐゴシック" pitchFamily="-65" charset="-128"/>
                <a:cs typeface="ＭＳ Ｐゴシック" pitchFamily="-65" charset="-128"/>
              </a:rPr>
              <a:t>University of Oklahoma </a:t>
            </a:r>
          </a:p>
          <a:p>
            <a:pPr eaLnBrk="1" hangingPunct="1">
              <a:buFont typeface="Wingdings" pitchFamily="-65" charset="2"/>
              <a:buNone/>
            </a:pPr>
            <a:r>
              <a:rPr lang="en-US" dirty="0" smtClean="0">
                <a:ea typeface="ＭＳ Ｐゴシック" pitchFamily="-65" charset="-128"/>
                <a:cs typeface="ＭＳ Ｐゴシック" pitchFamily="-65" charset="-128"/>
              </a:rPr>
              <a:t>Zarrow Center</a:t>
            </a:r>
          </a:p>
          <a:p>
            <a:pPr eaLnBrk="1" hangingPunct="1">
              <a:buFont typeface="Wingdings" pitchFamily="-65" charset="2"/>
              <a:buNone/>
            </a:pPr>
            <a:endParaRPr lang="en-US" dirty="0" smtClean="0">
              <a:ea typeface="ＭＳ Ｐゴシック" pitchFamily="-65" charset="-128"/>
              <a:cs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7772400" cy="762000"/>
          </a:xfrm>
        </p:spPr>
        <p:txBody>
          <a:bodyPr/>
          <a:lstStyle/>
          <a:p>
            <a:pPr eaLnBrk="1" hangingPunct="1"/>
            <a:r>
              <a:rPr lang="en-US" dirty="0">
                <a:ea typeface="ＭＳ Ｐゴシック" pitchFamily="-65" charset="-128"/>
                <a:cs typeface="ＭＳ Ｐゴシック" pitchFamily="-65" charset="-128"/>
              </a:rPr>
              <a:t>Student Transition Questions</a:t>
            </a:r>
          </a:p>
        </p:txBody>
      </p:sp>
      <p:sp>
        <p:nvSpPr>
          <p:cNvPr id="30723" name="Rectangle 3"/>
          <p:cNvSpPr>
            <a:spLocks noGrp="1" noChangeArrowheads="1"/>
          </p:cNvSpPr>
          <p:nvPr>
            <p:ph type="body" idx="1"/>
          </p:nvPr>
        </p:nvSpPr>
        <p:spPr>
          <a:xfrm>
            <a:off x="234597" y="1235639"/>
            <a:ext cx="7772400" cy="4201429"/>
          </a:xfrm>
        </p:spPr>
        <p:txBody>
          <a:bodyPr/>
          <a:lstStyle/>
          <a:p>
            <a:pPr eaLnBrk="1" hangingPunct="1">
              <a:lnSpc>
                <a:spcPct val="90000"/>
              </a:lnSpc>
            </a:pPr>
            <a:r>
              <a:rPr lang="en-US" sz="2800" dirty="0" smtClean="0">
                <a:ea typeface="ＭＳ Ｐゴシック" pitchFamily="-65" charset="-128"/>
                <a:cs typeface="ＭＳ Ｐゴシック" pitchFamily="-65" charset="-128"/>
              </a:rPr>
              <a:t>Postschool Goal Questions</a:t>
            </a:r>
          </a:p>
          <a:p>
            <a:pPr lvl="1" eaLnBrk="1" hangingPunct="1">
              <a:lnSpc>
                <a:spcPct val="90000"/>
              </a:lnSpc>
            </a:pPr>
            <a:r>
              <a:rPr lang="en-US" sz="2400" dirty="0" smtClean="0">
                <a:ea typeface="ＭＳ Ｐゴシック" pitchFamily="-65" charset="-128"/>
                <a:cs typeface="ＭＳ Ｐゴシック" pitchFamily="-65" charset="-128"/>
              </a:rPr>
              <a:t>Where do I want to live</a:t>
            </a:r>
          </a:p>
          <a:p>
            <a:pPr lvl="1" eaLnBrk="1" hangingPunct="1">
              <a:lnSpc>
                <a:spcPct val="90000"/>
              </a:lnSpc>
            </a:pPr>
            <a:r>
              <a:rPr lang="en-US" sz="2400" dirty="0">
                <a:ea typeface="ＭＳ Ｐゴシック" pitchFamily="-65" charset="-128"/>
                <a:cs typeface="ＭＳ Ｐゴシック" pitchFamily="-65" charset="-128"/>
              </a:rPr>
              <a:t>Where do I want to</a:t>
            </a:r>
            <a:r>
              <a:rPr lang="en-US" sz="2400" dirty="0" smtClean="0">
                <a:ea typeface="ＭＳ Ｐゴシック" pitchFamily="-65" charset="-128"/>
                <a:cs typeface="ＭＳ Ｐゴシック" pitchFamily="-65" charset="-128"/>
              </a:rPr>
              <a:t> work?</a:t>
            </a:r>
          </a:p>
          <a:p>
            <a:pPr lvl="1" eaLnBrk="1" hangingPunct="1">
              <a:lnSpc>
                <a:spcPct val="90000"/>
              </a:lnSpc>
            </a:pPr>
            <a:r>
              <a:rPr lang="en-US" sz="2400" dirty="0" smtClean="0">
                <a:ea typeface="ＭＳ Ｐゴシック" pitchFamily="-65" charset="-128"/>
                <a:cs typeface="ＭＳ Ｐゴシック" pitchFamily="-65" charset="-128"/>
              </a:rPr>
              <a:t>Where do I want to learn?</a:t>
            </a:r>
          </a:p>
          <a:p>
            <a:pPr lvl="1" eaLnBrk="1" hangingPunct="1">
              <a:lnSpc>
                <a:spcPct val="90000"/>
              </a:lnSpc>
              <a:buNone/>
            </a:pPr>
            <a:endParaRPr lang="en-US" sz="2600" dirty="0" smtClean="0">
              <a:ea typeface="ＭＳ Ｐゴシック" pitchFamily="-65" charset="-128"/>
              <a:cs typeface="ＭＳ Ｐゴシック" pitchFamily="-65" charset="-128"/>
            </a:endParaRPr>
          </a:p>
          <a:p>
            <a:pPr eaLnBrk="1" hangingPunct="1">
              <a:lnSpc>
                <a:spcPct val="90000"/>
              </a:lnSpc>
            </a:pPr>
            <a:r>
              <a:rPr lang="en-US" sz="2600" dirty="0" smtClean="0">
                <a:ea typeface="ＭＳ Ｐゴシック" pitchFamily="-65" charset="-128"/>
                <a:cs typeface="ＭＳ Ｐゴシック" pitchFamily="-65" charset="-128"/>
              </a:rPr>
              <a:t>Annual Transition Goal Question</a:t>
            </a:r>
          </a:p>
          <a:p>
            <a:pPr lvl="1" eaLnBrk="1" hangingPunct="1">
              <a:lnSpc>
                <a:spcPct val="90000"/>
              </a:lnSpc>
            </a:pPr>
            <a:r>
              <a:rPr lang="en-US" sz="2200" dirty="0" smtClean="0">
                <a:ea typeface="ＭＳ Ｐゴシック" pitchFamily="-65" charset="-128"/>
                <a:cs typeface="ＭＳ Ｐゴシック" pitchFamily="-65" charset="-128"/>
              </a:rPr>
              <a:t>What do I need to learn now to live where I want?</a:t>
            </a:r>
          </a:p>
          <a:p>
            <a:pPr lvl="1" eaLnBrk="1" hangingPunct="1">
              <a:lnSpc>
                <a:spcPct val="90000"/>
              </a:lnSpc>
            </a:pPr>
            <a:r>
              <a:rPr lang="en-US" sz="2200" dirty="0" smtClean="0">
                <a:ea typeface="ＭＳ Ｐゴシック" pitchFamily="-65" charset="-128"/>
                <a:cs typeface="ＭＳ Ｐゴシック" pitchFamily="-65" charset="-128"/>
              </a:rPr>
              <a:t>What do I need to learn now to do the career I want?</a:t>
            </a:r>
          </a:p>
          <a:p>
            <a:pPr lvl="1" eaLnBrk="1" hangingPunct="1">
              <a:lnSpc>
                <a:spcPct val="90000"/>
              </a:lnSpc>
            </a:pPr>
            <a:r>
              <a:rPr lang="en-US" sz="2200" dirty="0" smtClean="0">
                <a:ea typeface="ＭＳ Ｐゴシック" pitchFamily="-65" charset="-128"/>
                <a:cs typeface="ＭＳ Ｐゴシック" pitchFamily="-65" charset="-128"/>
              </a:rPr>
              <a:t>What do I need to learn now to be able to learn where I want?</a:t>
            </a:r>
          </a:p>
        </p:txBody>
      </p:sp>
      <p:sp>
        <p:nvSpPr>
          <p:cNvPr id="30724" name="Text Box 4"/>
          <p:cNvSpPr txBox="1">
            <a:spLocks noChangeArrowheads="1"/>
          </p:cNvSpPr>
          <p:nvPr/>
        </p:nvSpPr>
        <p:spPr bwMode="auto">
          <a:xfrm>
            <a:off x="528451" y="5414285"/>
            <a:ext cx="6477000" cy="5238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dirty="0">
                <a:latin typeface="Times" pitchFamily="-65" charset="0"/>
              </a:rPr>
              <a:t>Greene, G., &amp; Kochhar-Bryant, C. A. (2003). </a:t>
            </a:r>
            <a:r>
              <a:rPr lang="en-US" sz="1400" i="1" dirty="0">
                <a:latin typeface="Times" pitchFamily="-65" charset="0"/>
              </a:rPr>
              <a:t>Pathways to successful transition for youth with disabilities</a:t>
            </a:r>
            <a:r>
              <a:rPr lang="en-US" sz="1400" dirty="0">
                <a:latin typeface="Times" pitchFamily="-65" charset="0"/>
              </a:rPr>
              <a:t>. New Jersey: Merrill Prentice Hall.</a:t>
            </a:r>
            <a:endParaRPr lang="en-US" dirty="0">
              <a:latin typeface="Times" pitchFamily="-65"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9"/>
          <p:cNvSpPr>
            <a:spLocks noGrp="1" noChangeArrowheads="1"/>
          </p:cNvSpPr>
          <p:nvPr>
            <p:ph type="sldNum" sz="quarter" idx="12"/>
          </p:nvPr>
        </p:nvSpPr>
        <p:spPr>
          <a:noFill/>
        </p:spPr>
        <p:txBody>
          <a:bodyPr/>
          <a:lstStyle/>
          <a:p>
            <a:fld id="{93F156C2-D53A-244D-94AA-FD20FC66C5EC}" type="slidenum">
              <a:rPr lang="en-US">
                <a:latin typeface="Arial" pitchFamily="-65" charset="0"/>
                <a:ea typeface="ＭＳ Ｐゴシック" pitchFamily="-65" charset="-128"/>
                <a:cs typeface="ＭＳ Ｐゴシック" pitchFamily="-65" charset="-128"/>
              </a:rPr>
              <a:pPr/>
              <a:t>100</a:t>
            </a:fld>
            <a:endParaRPr lang="en-US" dirty="0">
              <a:latin typeface="Arial" pitchFamily="-65" charset="0"/>
              <a:ea typeface="ＭＳ Ｐゴシック" pitchFamily="-65" charset="-128"/>
              <a:cs typeface="ＭＳ Ｐゴシック" pitchFamily="-65" charset="-128"/>
            </a:endParaRPr>
          </a:p>
        </p:txBody>
      </p:sp>
      <p:sp>
        <p:nvSpPr>
          <p:cNvPr id="57347" name="Rectangle 1026"/>
          <p:cNvSpPr>
            <a:spLocks noGrp="1" noChangeArrowheads="1"/>
          </p:cNvSpPr>
          <p:nvPr>
            <p:ph type="ctrTitle"/>
          </p:nvPr>
        </p:nvSpPr>
        <p:spPr/>
        <p:txBody>
          <a:bodyPr/>
          <a:lstStyle/>
          <a:p>
            <a:pPr eaLnBrk="1" hangingPunct="1"/>
            <a:r>
              <a:rPr lang="en-US" dirty="0" smtClean="0">
                <a:ea typeface="ＭＳ Ｐゴシック" pitchFamily="-65" charset="-128"/>
                <a:cs typeface="ＭＳ Ｐゴシック" pitchFamily="-65" charset="-128"/>
              </a:rPr>
              <a:t>Self-Determination Assessments</a:t>
            </a:r>
            <a:endParaRPr lang="en-US" dirty="0">
              <a:ea typeface="ＭＳ Ｐゴシック" pitchFamily="-65" charset="-128"/>
              <a:cs typeface="ＭＳ Ｐゴシック" pitchFamily="-65" charset="-128"/>
            </a:endParaRPr>
          </a:p>
        </p:txBody>
      </p:sp>
      <p:sp>
        <p:nvSpPr>
          <p:cNvPr id="57348" name="Rectangle 1027"/>
          <p:cNvSpPr>
            <a:spLocks noGrp="1" noChangeArrowheads="1"/>
          </p:cNvSpPr>
          <p:nvPr>
            <p:ph type="subTitle" idx="1"/>
          </p:nvPr>
        </p:nvSpPr>
        <p:spPr>
          <a:xfrm>
            <a:off x="-1" y="3049588"/>
            <a:ext cx="7188191" cy="3808412"/>
          </a:xfrm>
        </p:spPr>
        <p:txBody>
          <a:bodyPr/>
          <a:lstStyle/>
          <a:p>
            <a:pPr eaLnBrk="1" hangingPunct="1">
              <a:buFont typeface="Wingdings" pitchFamily="-65" charset="2"/>
              <a:buNone/>
            </a:pPr>
            <a:r>
              <a:rPr lang="en-US" b="1" dirty="0">
                <a:ea typeface="ＭＳ Ｐゴシック" pitchFamily="-65" charset="-128"/>
                <a:cs typeface="ＭＳ Ｐゴシック" pitchFamily="-65" charset="-128"/>
              </a:rPr>
              <a:t>Part</a:t>
            </a:r>
            <a:r>
              <a:rPr lang="en-US" b="1" dirty="0" smtClean="0">
                <a:ea typeface="ＭＳ Ｐゴシック" pitchFamily="-65" charset="-128"/>
                <a:cs typeface="ＭＳ Ｐゴシック" pitchFamily="-65" charset="-128"/>
              </a:rPr>
              <a:t> </a:t>
            </a:r>
            <a:r>
              <a:rPr lang="en-US" b="1" dirty="0">
                <a:ea typeface="ＭＳ Ｐゴシック" pitchFamily="-65" charset="-128"/>
                <a:cs typeface="ＭＳ Ｐゴシック" pitchFamily="-65" charset="-128"/>
              </a:rPr>
              <a:t>4</a:t>
            </a:r>
            <a:r>
              <a:rPr lang="en-US" b="1" dirty="0" smtClean="0">
                <a:ea typeface="ＭＳ Ｐゴシック" pitchFamily="-65" charset="-128"/>
                <a:cs typeface="ＭＳ Ｐゴシック" pitchFamily="-65" charset="-128"/>
              </a:rPr>
              <a:t> </a:t>
            </a:r>
            <a:r>
              <a:rPr lang="en-US" b="1" dirty="0">
                <a:ea typeface="ＭＳ Ｐゴシック" pitchFamily="-65" charset="-128"/>
                <a:cs typeface="ＭＳ Ｐゴシック" pitchFamily="-65" charset="-128"/>
              </a:rPr>
              <a:t>of the</a:t>
            </a:r>
            <a:r>
              <a:rPr lang="en-US" b="1" dirty="0" smtClean="0">
                <a:ea typeface="ＭＳ Ｐゴシック" pitchFamily="-65" charset="-128"/>
                <a:cs typeface="ＭＳ Ｐゴシック" pitchFamily="-65" charset="-128"/>
              </a:rPr>
              <a:t> 5-</a:t>
            </a:r>
            <a:r>
              <a:rPr lang="en-US" b="1" dirty="0">
                <a:ea typeface="ＭＳ Ｐゴシック" pitchFamily="-65" charset="-128"/>
                <a:cs typeface="ＭＳ Ｐゴシック" pitchFamily="-65" charset="-128"/>
              </a:rPr>
              <a:t>Part Transition Assessment </a:t>
            </a:r>
            <a:r>
              <a:rPr lang="en-US" b="1" dirty="0" smtClean="0">
                <a:ea typeface="ＭＳ Ｐゴシック" pitchFamily="-65" charset="-128"/>
                <a:cs typeface="ＭＳ Ｐゴシック" pitchFamily="-65" charset="-128"/>
              </a:rPr>
              <a:t>Model</a:t>
            </a:r>
          </a:p>
          <a:p>
            <a:pPr eaLnBrk="1" hangingPunct="1">
              <a:buFont typeface="Wingdings" pitchFamily="-65" charset="2"/>
              <a:buNone/>
            </a:pPr>
            <a:r>
              <a:rPr lang="en-US" dirty="0" smtClean="0">
                <a:ea typeface="ＭＳ Ｐゴシック" pitchFamily="-65" charset="-128"/>
                <a:cs typeface="ＭＳ Ｐゴシック" pitchFamily="-65" charset="-128"/>
              </a:rPr>
              <a:t>s. </a:t>
            </a:r>
            <a:endParaRPr lang="en-US" dirty="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40309419"/>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A208A819-BC01-8340-9982-61DD94FDE014}" type="slidenum">
              <a:rPr lang="en-US" smtClean="0">
                <a:latin typeface="Arial" pitchFamily="-65" charset="0"/>
                <a:ea typeface="ＭＳ Ｐゴシック" pitchFamily="-65" charset="-128"/>
                <a:cs typeface="ＭＳ Ｐゴシック" pitchFamily="-65" charset="-128"/>
              </a:rPr>
              <a:pPr/>
              <a:t>101</a:t>
            </a:fld>
            <a:endParaRPr lang="en-US" dirty="0" smtClean="0">
              <a:latin typeface="Arial" pitchFamily="-65" charset="0"/>
              <a:ea typeface="ＭＳ Ｐゴシック" pitchFamily="-65" charset="-128"/>
              <a:cs typeface="ＭＳ Ｐゴシック" pitchFamily="-65" charset="-128"/>
            </a:endParaRPr>
          </a:p>
        </p:txBody>
      </p:sp>
      <p:sp>
        <p:nvSpPr>
          <p:cNvPr id="44035" name="Rectangle 1026"/>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Why SD Assessment?</a:t>
            </a:r>
          </a:p>
        </p:txBody>
      </p:sp>
      <p:sp>
        <p:nvSpPr>
          <p:cNvPr id="44036" name="Rectangle 1027"/>
          <p:cNvSpPr>
            <a:spLocks noGrp="1" noChangeArrowheads="1"/>
          </p:cNvSpPr>
          <p:nvPr>
            <p:ph type="body" idx="1"/>
          </p:nvPr>
        </p:nvSpPr>
        <p:spPr>
          <a:xfrm>
            <a:off x="1143000" y="1600200"/>
            <a:ext cx="7772400" cy="4114800"/>
          </a:xfrm>
        </p:spPr>
        <p:txBody>
          <a:bodyPr/>
          <a:lstStyle/>
          <a:p>
            <a:pPr eaLnBrk="1" hangingPunct="1"/>
            <a:r>
              <a:rPr lang="en-US" dirty="0">
                <a:ea typeface="ＭＳ Ｐゴシック" pitchFamily="-65" charset="-128"/>
                <a:cs typeface="ＭＳ Ｐゴシック" pitchFamily="-65" charset="-128"/>
              </a:rPr>
              <a:t>Improved postsecondary outcomes</a:t>
            </a:r>
          </a:p>
          <a:p>
            <a:pPr lvl="1" eaLnBrk="1" hangingPunct="1"/>
            <a:r>
              <a:rPr lang="en-US" dirty="0"/>
              <a:t>Goal setting during early adolescence</a:t>
            </a:r>
          </a:p>
          <a:p>
            <a:pPr lvl="1" eaLnBrk="1" hangingPunct="1"/>
            <a:r>
              <a:rPr lang="en-US" dirty="0"/>
              <a:t>Awareness of disability</a:t>
            </a:r>
          </a:p>
          <a:p>
            <a:pPr lvl="1" eaLnBrk="1" hangingPunct="1"/>
            <a:r>
              <a:rPr lang="en-US" dirty="0"/>
              <a:t>Goal attainment</a:t>
            </a:r>
          </a:p>
          <a:p>
            <a:pPr eaLnBrk="1" hangingPunct="1"/>
            <a:r>
              <a:rPr lang="en-US" dirty="0">
                <a:ea typeface="ＭＳ Ｐゴシック" pitchFamily="-65" charset="-128"/>
                <a:cs typeface="ＭＳ Ｐゴシック" pitchFamily="-65" charset="-128"/>
              </a:rPr>
              <a:t>Improved academic performance</a:t>
            </a:r>
          </a:p>
          <a:p>
            <a:pPr lvl="1" eaLnBrk="1" hangingPunct="1"/>
            <a:r>
              <a:rPr lang="en-US" dirty="0"/>
              <a:t>Limited studies so far</a:t>
            </a:r>
          </a:p>
        </p:txBody>
      </p:sp>
    </p:spTree>
    <p:extLst>
      <p:ext uri="{BB962C8B-B14F-4D97-AF65-F5344CB8AC3E}">
        <p14:creationId xmlns:p14="http://schemas.microsoft.com/office/powerpoint/2010/main" val="2477180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38D72038-704A-2F49-951B-37119781B37D}" type="slidenum">
              <a:rPr lang="en-US" smtClean="0">
                <a:latin typeface="Arial" pitchFamily="-65" charset="0"/>
                <a:ea typeface="ＭＳ Ｐゴシック" pitchFamily="-65" charset="-128"/>
                <a:cs typeface="ＭＳ Ｐゴシック" pitchFamily="-65" charset="-128"/>
              </a:rPr>
              <a:pPr/>
              <a:t>102</a:t>
            </a:fld>
            <a:endParaRPr lang="en-US" dirty="0" smtClean="0">
              <a:latin typeface="Arial" pitchFamily="-65" charset="0"/>
              <a:ea typeface="ＭＳ Ｐゴシック" pitchFamily="-65" charset="-128"/>
              <a:cs typeface="ＭＳ Ｐゴシック" pitchFamily="-65" charset="-128"/>
            </a:endParaRPr>
          </a:p>
        </p:txBody>
      </p:sp>
      <p:sp>
        <p:nvSpPr>
          <p:cNvPr id="46083" name="Rectangle 1026"/>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AIR Self-Determination Assessment</a:t>
            </a:r>
          </a:p>
        </p:txBody>
      </p:sp>
      <p:sp>
        <p:nvSpPr>
          <p:cNvPr id="46084" name="Rectangle 1027"/>
          <p:cNvSpPr>
            <a:spLocks noGrp="1" noChangeArrowheads="1"/>
          </p:cNvSpPr>
          <p:nvPr>
            <p:ph type="body" idx="1"/>
          </p:nvPr>
        </p:nvSpPr>
        <p:spPr/>
        <p:txBody>
          <a:bodyPr/>
          <a:lstStyle/>
          <a:p>
            <a:pPr eaLnBrk="1" hangingPunct="1"/>
            <a:r>
              <a:rPr lang="en-US" dirty="0">
                <a:ea typeface="ＭＳ Ｐゴシック" pitchFamily="-65" charset="-128"/>
                <a:cs typeface="ＭＳ Ｐゴシック" pitchFamily="-65" charset="-128"/>
              </a:rPr>
              <a:t>Parent Version</a:t>
            </a:r>
          </a:p>
          <a:p>
            <a:pPr eaLnBrk="1" hangingPunct="1"/>
            <a:r>
              <a:rPr lang="en-US" dirty="0">
                <a:ea typeface="ＭＳ Ｐゴシック" pitchFamily="-65" charset="-128"/>
                <a:cs typeface="ＭＳ Ｐゴシック" pitchFamily="-65" charset="-128"/>
              </a:rPr>
              <a:t>Teacher Version</a:t>
            </a:r>
          </a:p>
          <a:p>
            <a:pPr eaLnBrk="1" hangingPunct="1"/>
            <a:r>
              <a:rPr lang="en-US" dirty="0">
                <a:ea typeface="ＭＳ Ｐゴシック" pitchFamily="-65" charset="-128"/>
                <a:cs typeface="ＭＳ Ｐゴシック" pitchFamily="-65" charset="-128"/>
              </a:rPr>
              <a:t>Student Version</a:t>
            </a:r>
          </a:p>
          <a:p>
            <a:pPr eaLnBrk="1" hangingPunct="1"/>
            <a:r>
              <a:rPr lang="en-US" dirty="0">
                <a:ea typeface="ＭＳ Ｐゴシック" pitchFamily="-65" charset="-128"/>
                <a:cs typeface="ＭＳ Ｐゴシック" pitchFamily="-65" charset="-128"/>
              </a:rPr>
              <a:t>Available at</a:t>
            </a:r>
          </a:p>
          <a:p>
            <a:pPr lvl="1" eaLnBrk="1" hangingPunct="1"/>
            <a:r>
              <a:rPr lang="en-US" dirty="0">
                <a:hlinkClick r:id="rId3"/>
              </a:rPr>
              <a:t>http://www.ou.edu/content/education/centers-and-partnerships/zarrow/self-determination-assessment-tools/air-self-determination-</a:t>
            </a:r>
            <a:r>
              <a:rPr lang="en-US" dirty="0" smtClean="0">
                <a:hlinkClick r:id="rId3"/>
              </a:rPr>
              <a:t>assessment.html</a:t>
            </a:r>
            <a:endParaRPr lang="en-US" dirty="0" smtClean="0"/>
          </a:p>
          <a:p>
            <a:pPr lvl="1" eaLnBrk="1" hangingPunct="1"/>
            <a:r>
              <a:rPr lang="en-US" dirty="0" smtClean="0">
                <a:ea typeface="ＭＳ Ｐゴシック" pitchFamily="-65" charset="-128"/>
                <a:cs typeface="ＭＳ Ｐゴシック" pitchFamily="-65" charset="-128"/>
              </a:rPr>
              <a:t>Cost</a:t>
            </a:r>
            <a:r>
              <a:rPr lang="en-US" dirty="0">
                <a:ea typeface="ＭＳ Ｐゴシック" pitchFamily="-65" charset="-128"/>
                <a:cs typeface="ＭＳ Ｐゴシック" pitchFamily="-65" charset="-128"/>
              </a:rPr>
              <a:t>: free</a:t>
            </a:r>
          </a:p>
        </p:txBody>
      </p:sp>
      <p:sp>
        <p:nvSpPr>
          <p:cNvPr id="46085" name="Rectangle 1028"/>
          <p:cNvSpPr>
            <a:spLocks noChangeArrowheads="1"/>
          </p:cNvSpPr>
          <p:nvPr/>
        </p:nvSpPr>
        <p:spPr bwMode="auto">
          <a:xfrm>
            <a:off x="9158288" y="42179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dirty="0"/>
          </a:p>
        </p:txBody>
      </p:sp>
    </p:spTree>
    <p:extLst>
      <p:ext uri="{BB962C8B-B14F-4D97-AF65-F5344CB8AC3E}">
        <p14:creationId xmlns:p14="http://schemas.microsoft.com/office/powerpoint/2010/main" val="32757245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284792FF-BBCD-A840-A0FB-EAABFECCDBC4}" type="slidenum">
              <a:rPr lang="en-US" smtClean="0">
                <a:latin typeface="Arial" pitchFamily="-65" charset="0"/>
                <a:ea typeface="ＭＳ Ｐゴシック" pitchFamily="-65" charset="-128"/>
                <a:cs typeface="ＭＳ Ｐゴシック" pitchFamily="-65" charset="-128"/>
              </a:rPr>
              <a:pPr/>
              <a:t>103</a:t>
            </a:fld>
            <a:endParaRPr lang="en-US" dirty="0" smtClean="0">
              <a:latin typeface="Arial" pitchFamily="-65" charset="0"/>
              <a:ea typeface="ＭＳ Ｐゴシック" pitchFamily="-65" charset="-128"/>
              <a:cs typeface="ＭＳ Ｐゴシック" pitchFamily="-65" charset="-128"/>
            </a:endParaRPr>
          </a:p>
        </p:txBody>
      </p:sp>
      <p:sp>
        <p:nvSpPr>
          <p:cNvPr id="55299" name="Rectangle 1026"/>
          <p:cNvSpPr>
            <a:spLocks noGrp="1" noChangeArrowheads="1"/>
          </p:cNvSpPr>
          <p:nvPr>
            <p:ph type="title"/>
          </p:nvPr>
        </p:nvSpPr>
        <p:spPr/>
        <p:txBody>
          <a:bodyPr/>
          <a:lstStyle/>
          <a:p>
            <a:pPr eaLnBrk="1" hangingPunct="1"/>
            <a:endParaRPr lang="en-US" dirty="0">
              <a:ea typeface="ＭＳ Ｐゴシック" pitchFamily="-65" charset="-128"/>
              <a:cs typeface="ＭＳ Ｐゴシック" pitchFamily="-65" charset="-128"/>
            </a:endParaRPr>
          </a:p>
        </p:txBody>
      </p:sp>
      <p:pic>
        <p:nvPicPr>
          <p:cNvPr id="55300" name="Picture 1028"/>
          <p:cNvPicPr>
            <a:picLocks noChangeAspect="1" noChangeArrowheads="1"/>
          </p:cNvPicPr>
          <p:nvPr/>
        </p:nvPicPr>
        <p:blipFill>
          <a:blip r:embed="rId3"/>
          <a:srcRect/>
          <a:stretch>
            <a:fillRect/>
          </a:stretch>
        </p:blipFill>
        <p:spPr bwMode="auto">
          <a:xfrm>
            <a:off x="0" y="0"/>
            <a:ext cx="10045700" cy="7912100"/>
          </a:xfrm>
          <a:prstGeom prst="rect">
            <a:avLst/>
          </a:prstGeom>
          <a:noFill/>
          <a:ln w="9525">
            <a:noFill/>
            <a:miter lim="800000"/>
            <a:headEnd/>
            <a:tailEnd/>
          </a:ln>
        </p:spPr>
      </p:pic>
    </p:spTree>
    <p:extLst>
      <p:ext uri="{BB962C8B-B14F-4D97-AF65-F5344CB8AC3E}">
        <p14:creationId xmlns:p14="http://schemas.microsoft.com/office/powerpoint/2010/main" val="45486989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D5B5027A-14D0-AE49-88C0-AD8908F0C8E7}" type="slidenum">
              <a:rPr lang="en-US" smtClean="0">
                <a:latin typeface="Arial" pitchFamily="-65" charset="0"/>
                <a:ea typeface="ＭＳ Ｐゴシック" pitchFamily="-65" charset="-128"/>
                <a:cs typeface="ＭＳ Ｐゴシック" pitchFamily="-65" charset="-128"/>
              </a:rPr>
              <a:pPr/>
              <a:t>104</a:t>
            </a:fld>
            <a:endParaRPr lang="en-US" dirty="0" smtClean="0">
              <a:latin typeface="Arial" pitchFamily="-65" charset="0"/>
              <a:ea typeface="ＭＳ Ｐゴシック" pitchFamily="-65" charset="-128"/>
              <a:cs typeface="ＭＳ Ｐゴシック" pitchFamily="-65" charset="-128"/>
            </a:endParaRPr>
          </a:p>
        </p:txBody>
      </p:sp>
      <p:sp>
        <p:nvSpPr>
          <p:cNvPr id="48131" name="Rectangle 1026"/>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ARC Self-Determination Assessment</a:t>
            </a:r>
          </a:p>
        </p:txBody>
      </p:sp>
      <p:sp>
        <p:nvSpPr>
          <p:cNvPr id="48132" name="Rectangle 1027"/>
          <p:cNvSpPr>
            <a:spLocks noGrp="1" noChangeArrowheads="1"/>
          </p:cNvSpPr>
          <p:nvPr>
            <p:ph type="body" idx="1"/>
          </p:nvPr>
        </p:nvSpPr>
        <p:spPr/>
        <p:txBody>
          <a:bodyPr/>
          <a:lstStyle/>
          <a:p>
            <a:pPr eaLnBrk="1" hangingPunct="1">
              <a:lnSpc>
                <a:spcPct val="90000"/>
              </a:lnSpc>
            </a:pPr>
            <a:r>
              <a:rPr lang="en-US" dirty="0">
                <a:ea typeface="ＭＳ Ｐゴシック" pitchFamily="-65" charset="-128"/>
                <a:cs typeface="ＭＳ Ｐゴシック" pitchFamily="-65" charset="-128"/>
              </a:rPr>
              <a:t>Student version</a:t>
            </a:r>
            <a:endParaRPr lang="en-US" sz="2800" dirty="0">
              <a:ea typeface="ＭＳ Ｐゴシック" pitchFamily="-65" charset="-128"/>
              <a:cs typeface="ＭＳ Ｐゴシック" pitchFamily="-65" charset="-128"/>
            </a:endParaRPr>
          </a:p>
          <a:p>
            <a:pPr eaLnBrk="1" hangingPunct="1">
              <a:lnSpc>
                <a:spcPct val="90000"/>
              </a:lnSpc>
            </a:pPr>
            <a:r>
              <a:rPr lang="en-US" dirty="0">
                <a:ea typeface="ＭＳ Ｐゴシック" pitchFamily="-65" charset="-128"/>
                <a:cs typeface="ＭＳ Ｐゴシック" pitchFamily="-65" charset="-128"/>
              </a:rPr>
              <a:t>Must use the manual to score</a:t>
            </a:r>
          </a:p>
          <a:p>
            <a:pPr eaLnBrk="1" hangingPunct="1">
              <a:lnSpc>
                <a:spcPct val="90000"/>
              </a:lnSpc>
            </a:pPr>
            <a:r>
              <a:rPr lang="en-US" dirty="0">
                <a:ea typeface="ＭＳ Ｐゴシック" pitchFamily="-65" charset="-128"/>
                <a:cs typeface="ＭＳ Ｐゴシック" pitchFamily="-65" charset="-128"/>
              </a:rPr>
              <a:t>Cost: free</a:t>
            </a:r>
          </a:p>
          <a:p>
            <a:pPr eaLnBrk="1" hangingPunct="1">
              <a:lnSpc>
                <a:spcPct val="90000"/>
              </a:lnSpc>
            </a:pPr>
            <a:r>
              <a:rPr lang="en-US" dirty="0">
                <a:ea typeface="ＭＳ Ｐゴシック" pitchFamily="-65" charset="-128"/>
                <a:cs typeface="ＭＳ Ｐゴシック" pitchFamily="-65" charset="-128"/>
              </a:rPr>
              <a:t>Available at </a:t>
            </a:r>
            <a:r>
              <a:rPr lang="en-US" dirty="0">
                <a:ea typeface="ＭＳ Ｐゴシック" pitchFamily="-65" charset="-128"/>
                <a:cs typeface="ＭＳ Ｐゴシック" pitchFamily="-65" charset="-128"/>
                <a:hlinkClick r:id="rId3"/>
              </a:rPr>
              <a:t>http://www.ou.edu/content/education/centers-and-partnerships/zarrow/self-determination-assessment-tools/arc-self-determination-</a:t>
            </a:r>
            <a:r>
              <a:rPr lang="en-US" dirty="0" smtClean="0">
                <a:ea typeface="ＭＳ Ｐゴシック" pitchFamily="-65" charset="-128"/>
                <a:cs typeface="ＭＳ Ｐゴシック" pitchFamily="-65" charset="-128"/>
                <a:hlinkClick r:id="rId3"/>
              </a:rPr>
              <a:t>scale.html</a:t>
            </a:r>
            <a:endParaRPr lang="en-US" dirty="0" smtClean="0">
              <a:ea typeface="ＭＳ Ｐゴシック" pitchFamily="-65" charset="-128"/>
              <a:cs typeface="ＭＳ Ｐゴシック" pitchFamily="-65" charset="-128"/>
            </a:endParaRPr>
          </a:p>
          <a:p>
            <a:pPr eaLnBrk="1" hangingPunct="1">
              <a:lnSpc>
                <a:spcPct val="90000"/>
              </a:lnSpc>
            </a:pPr>
            <a:endParaRPr lang="en-US" dirty="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089199273"/>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ea typeface="ＭＳ Ｐゴシック" pitchFamily="-65" charset="-128"/>
                <a:cs typeface="ＭＳ Ｐゴシック" pitchFamily="-65" charset="-128"/>
              </a:rPr>
              <a:t>Field and Hoffman SD Assessments</a:t>
            </a:r>
          </a:p>
        </p:txBody>
      </p:sp>
      <p:sp>
        <p:nvSpPr>
          <p:cNvPr id="50179" name="Content Placeholder 2"/>
          <p:cNvSpPr>
            <a:spLocks noGrp="1"/>
          </p:cNvSpPr>
          <p:nvPr>
            <p:ph idx="1"/>
          </p:nvPr>
        </p:nvSpPr>
        <p:spPr/>
        <p:txBody>
          <a:bodyPr/>
          <a:lstStyle/>
          <a:p>
            <a:pPr eaLnBrk="1" hangingPunct="1">
              <a:lnSpc>
                <a:spcPct val="90000"/>
              </a:lnSpc>
            </a:pPr>
            <a:r>
              <a:rPr lang="en-US" dirty="0" smtClean="0">
                <a:ea typeface="ＭＳ Ｐゴシック" pitchFamily="-65" charset="-128"/>
                <a:cs typeface="ＭＳ Ｐゴシック" pitchFamily="-65" charset="-128"/>
              </a:rPr>
              <a:t>Self-Determination Assessment</a:t>
            </a:r>
          </a:p>
          <a:p>
            <a:pPr lvl="1" eaLnBrk="1" hangingPunct="1">
              <a:lnSpc>
                <a:spcPct val="90000"/>
              </a:lnSpc>
            </a:pPr>
            <a:r>
              <a:rPr lang="en-US" dirty="0" smtClean="0">
                <a:ea typeface="ＭＳ Ｐゴシック" pitchFamily="-65" charset="-128"/>
                <a:cs typeface="ＭＳ Ｐゴシック" pitchFamily="-65" charset="-128"/>
              </a:rPr>
              <a:t>SD Student Scale</a:t>
            </a:r>
          </a:p>
          <a:p>
            <a:pPr lvl="1" eaLnBrk="1" hangingPunct="1">
              <a:lnSpc>
                <a:spcPct val="90000"/>
              </a:lnSpc>
            </a:pPr>
            <a:r>
              <a:rPr lang="en-US" sz="2400" dirty="0" smtClean="0">
                <a:ea typeface="ＭＳ Ｐゴシック" pitchFamily="-65" charset="-128"/>
                <a:cs typeface="ＭＳ Ｐゴシック" pitchFamily="-65" charset="-128"/>
              </a:rPr>
              <a:t>SD Parent Perception Scale</a:t>
            </a:r>
          </a:p>
          <a:p>
            <a:pPr lvl="1" eaLnBrk="1" hangingPunct="1">
              <a:lnSpc>
                <a:spcPct val="90000"/>
              </a:lnSpc>
            </a:pPr>
            <a:r>
              <a:rPr lang="en-US" sz="2400" dirty="0" smtClean="0">
                <a:ea typeface="ＭＳ Ｐゴシック" pitchFamily="-65" charset="-128"/>
                <a:cs typeface="ＭＳ Ｐゴシック" pitchFamily="-65" charset="-128"/>
              </a:rPr>
              <a:t>SD Advisor (Teacher) Scale</a:t>
            </a:r>
          </a:p>
          <a:p>
            <a:pPr eaLnBrk="1" hangingPunct="1">
              <a:lnSpc>
                <a:spcPct val="90000"/>
              </a:lnSpc>
            </a:pPr>
            <a:r>
              <a:rPr lang="en-US" dirty="0" smtClean="0">
                <a:ea typeface="ＭＳ Ｐゴシック" pitchFamily="-65" charset="-128"/>
                <a:cs typeface="ＭＳ Ｐゴシック" pitchFamily="-65" charset="-128"/>
              </a:rPr>
              <a:t>Cost: $3.25 each (minimum of 10)</a:t>
            </a:r>
          </a:p>
          <a:p>
            <a:pPr eaLnBrk="1" hangingPunct="1">
              <a:lnSpc>
                <a:spcPct val="90000"/>
              </a:lnSpc>
            </a:pPr>
            <a:r>
              <a:rPr lang="en-US" dirty="0" smtClean="0">
                <a:ea typeface="ＭＳ Ｐゴシック" pitchFamily="-65" charset="-128"/>
                <a:cs typeface="ＭＳ Ｐゴシック" pitchFamily="-65" charset="-128"/>
              </a:rPr>
              <a:t>Available </a:t>
            </a:r>
            <a:r>
              <a:rPr lang="en-US" dirty="0">
                <a:ea typeface="ＭＳ Ｐゴシック" pitchFamily="-65" charset="-128"/>
                <a:cs typeface="ＭＳ Ｐゴシック" pitchFamily="-65" charset="-128"/>
              </a:rPr>
              <a:t>at: </a:t>
            </a:r>
            <a:r>
              <a:rPr lang="en-US" dirty="0">
                <a:ea typeface="ＭＳ Ｐゴシック" pitchFamily="-65" charset="-128"/>
                <a:cs typeface="ＭＳ Ｐゴシック" pitchFamily="-65" charset="-128"/>
                <a:hlinkClick r:id="rId2"/>
              </a:rPr>
              <a:t>http://</a:t>
            </a:r>
            <a:r>
              <a:rPr lang="en-US" dirty="0" smtClean="0">
                <a:ea typeface="ＭＳ Ｐゴシック" pitchFamily="-65" charset="-128"/>
                <a:cs typeface="ＭＳ Ｐゴシック" pitchFamily="-65" charset="-128"/>
                <a:hlinkClick r:id="rId2"/>
              </a:rPr>
              <a:t>www.ealyeducation.com</a:t>
            </a:r>
            <a:r>
              <a:rPr lang="en-US" dirty="0" smtClean="0">
                <a:ea typeface="ＭＳ Ｐゴシック" pitchFamily="-65" charset="-128"/>
                <a:cs typeface="ＭＳ Ｐゴシック" pitchFamily="-65" charset="-128"/>
              </a:rPr>
              <a:t> </a:t>
            </a:r>
          </a:p>
          <a:p>
            <a:endParaRPr lang="en-US" dirty="0" smtClean="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13049577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41D29465-18F6-004A-856C-E30660D2F0C2}" type="slidenum">
              <a:rPr lang="en-US" smtClean="0">
                <a:latin typeface="Arial" pitchFamily="-65" charset="0"/>
                <a:ea typeface="ＭＳ Ｐゴシック" pitchFamily="-65" charset="-128"/>
                <a:cs typeface="ＭＳ Ｐゴシック" pitchFamily="-65" charset="-128"/>
              </a:rPr>
              <a:pPr/>
              <a:t>106</a:t>
            </a:fld>
            <a:endParaRPr lang="en-US" dirty="0" smtClean="0">
              <a:latin typeface="Arial" pitchFamily="-65" charset="0"/>
              <a:ea typeface="ＭＳ Ｐゴシック" pitchFamily="-65" charset="-128"/>
              <a:cs typeface="ＭＳ Ｐゴシック" pitchFamily="-65" charset="-128"/>
            </a:endParaRPr>
          </a:p>
        </p:txBody>
      </p:sp>
      <p:sp>
        <p:nvSpPr>
          <p:cNvPr id="51203" name="Rectangle 1026"/>
          <p:cNvSpPr>
            <a:spLocks noGrp="1" noChangeArrowheads="1"/>
          </p:cNvSpPr>
          <p:nvPr>
            <p:ph type="title"/>
          </p:nvPr>
        </p:nvSpPr>
        <p:spPr>
          <a:xfrm>
            <a:off x="457200" y="221755"/>
            <a:ext cx="7543800" cy="964050"/>
          </a:xfrm>
        </p:spPr>
        <p:txBody>
          <a:bodyPr/>
          <a:lstStyle/>
          <a:p>
            <a:pPr eaLnBrk="1" hangingPunct="1"/>
            <a:r>
              <a:rPr lang="en-US" dirty="0">
                <a:ea typeface="ＭＳ Ｐゴシック" pitchFamily="-65" charset="-128"/>
                <a:cs typeface="ＭＳ Ｐゴシック" pitchFamily="-65" charset="-128"/>
              </a:rPr>
              <a:t>ChoiceMaker SD Assessment</a:t>
            </a:r>
          </a:p>
        </p:txBody>
      </p:sp>
      <p:sp>
        <p:nvSpPr>
          <p:cNvPr id="51204" name="Rectangle 1027"/>
          <p:cNvSpPr>
            <a:spLocks noGrp="1" noChangeArrowheads="1"/>
          </p:cNvSpPr>
          <p:nvPr>
            <p:ph type="body" idx="1"/>
          </p:nvPr>
        </p:nvSpPr>
        <p:spPr>
          <a:xfrm>
            <a:off x="361283" y="1388526"/>
            <a:ext cx="7772400" cy="4114800"/>
          </a:xfrm>
        </p:spPr>
        <p:txBody>
          <a:bodyPr/>
          <a:lstStyle/>
          <a:p>
            <a:pPr eaLnBrk="1" hangingPunct="1"/>
            <a:r>
              <a:rPr lang="en-US" dirty="0">
                <a:ea typeface="ＭＳ Ｐゴシック" pitchFamily="-65" charset="-128"/>
                <a:cs typeface="ＭＳ Ｐゴシック" pitchFamily="-65" charset="-128"/>
              </a:rPr>
              <a:t>Curriculum Referenced Assessment</a:t>
            </a:r>
          </a:p>
          <a:p>
            <a:pPr lvl="1" eaLnBrk="1" hangingPunct="1"/>
            <a:r>
              <a:rPr lang="en-US" dirty="0"/>
              <a:t>Choosing Goals</a:t>
            </a:r>
          </a:p>
          <a:p>
            <a:pPr lvl="1" eaLnBrk="1" hangingPunct="1"/>
            <a:r>
              <a:rPr lang="en-US" dirty="0"/>
              <a:t>Participating in IEP Meetings</a:t>
            </a:r>
          </a:p>
          <a:p>
            <a:pPr lvl="1" eaLnBrk="1" hangingPunct="1"/>
            <a:r>
              <a:rPr lang="en-US" dirty="0"/>
              <a:t>Taking Action on </a:t>
            </a:r>
            <a:r>
              <a:rPr lang="en-US" dirty="0" smtClean="0"/>
              <a:t>Goals</a:t>
            </a:r>
          </a:p>
          <a:p>
            <a:pPr eaLnBrk="1" hangingPunct="1"/>
            <a:r>
              <a:rPr lang="en-US" dirty="0" smtClean="0"/>
              <a:t>Cost: Free (available spring semester)</a:t>
            </a:r>
          </a:p>
          <a:p>
            <a:pPr eaLnBrk="1" hangingPunct="1"/>
            <a:r>
              <a:rPr lang="en-US" dirty="0"/>
              <a:t>Available at: </a:t>
            </a:r>
            <a:r>
              <a:rPr lang="en-US" dirty="0">
                <a:hlinkClick r:id="rId3"/>
              </a:rPr>
              <a:t>http://www.ou.edu/content/education/centers-and-partnerships/zarrow/self-determination-assessment-</a:t>
            </a:r>
            <a:r>
              <a:rPr lang="en-US" dirty="0" smtClean="0">
                <a:hlinkClick r:id="rId3"/>
              </a:rPr>
              <a:t>tools.html</a:t>
            </a:r>
            <a:r>
              <a:rPr lang="en-US" dirty="0" smtClean="0"/>
              <a:t> </a:t>
            </a:r>
            <a:endParaRPr lang="en-US" dirty="0"/>
          </a:p>
        </p:txBody>
      </p:sp>
    </p:spTree>
    <p:extLst>
      <p:ext uri="{BB962C8B-B14F-4D97-AF65-F5344CB8AC3E}">
        <p14:creationId xmlns:p14="http://schemas.microsoft.com/office/powerpoint/2010/main" val="53952898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7" y="206905"/>
            <a:ext cx="7772400" cy="1143000"/>
          </a:xfrm>
        </p:spPr>
        <p:txBody>
          <a:bodyPr/>
          <a:lstStyle/>
          <a:p>
            <a:r>
              <a:rPr lang="en-US" dirty="0" smtClean="0"/>
              <a:t>ChoiceMaker Assessment Example</a:t>
            </a:r>
            <a:endParaRPr lang="en-US" dirty="0"/>
          </a:p>
        </p:txBody>
      </p:sp>
      <p:sp>
        <p:nvSpPr>
          <p:cNvPr id="3" name="Content Placeholder 2"/>
          <p:cNvSpPr>
            <a:spLocks noGrp="1"/>
          </p:cNvSpPr>
          <p:nvPr>
            <p:ph sz="quarter" idx="1"/>
          </p:nvPr>
        </p:nvSpPr>
        <p:spPr>
          <a:xfrm>
            <a:off x="169332" y="1460583"/>
            <a:ext cx="8188477" cy="4115321"/>
          </a:xfrm>
        </p:spPr>
        <p:txBody>
          <a:bodyPr/>
          <a:lstStyle/>
          <a:p>
            <a:r>
              <a:rPr lang="en-US" sz="3600" dirty="0" smtClean="0"/>
              <a:t>Student Leading Meeting </a:t>
            </a:r>
            <a:r>
              <a:rPr lang="en-US" sz="2400" dirty="0" smtClean="0"/>
              <a:t>(1, 2, 3, 4 scale)</a:t>
            </a:r>
          </a:p>
          <a:p>
            <a:pPr lvl="1"/>
            <a:r>
              <a:rPr lang="en-US" sz="3200" dirty="0" smtClean="0"/>
              <a:t>Begin meeting by stating purpose</a:t>
            </a:r>
          </a:p>
          <a:p>
            <a:pPr lvl="1"/>
            <a:r>
              <a:rPr lang="en-US" sz="3200" dirty="0" smtClean="0"/>
              <a:t>Introduce participants		</a:t>
            </a:r>
          </a:p>
          <a:p>
            <a:pPr lvl="1"/>
            <a:r>
              <a:rPr lang="en-US" sz="3200" dirty="0" smtClean="0"/>
              <a:t>Review past goals			</a:t>
            </a:r>
          </a:p>
          <a:p>
            <a:pPr lvl="1"/>
            <a:r>
              <a:rPr lang="en-US" sz="3200" dirty="0" smtClean="0"/>
              <a:t>Ask for feedback			</a:t>
            </a:r>
          </a:p>
          <a:p>
            <a:pPr lvl="1"/>
            <a:r>
              <a:rPr lang="en-US" sz="3200" dirty="0" smtClean="0"/>
              <a:t>Ask question if don’t understand	</a:t>
            </a:r>
          </a:p>
          <a:p>
            <a:pPr lvl="1"/>
            <a:r>
              <a:rPr lang="en-US" sz="3200" dirty="0" smtClean="0"/>
              <a:t>Deal with differences in opinion</a:t>
            </a:r>
          </a:p>
          <a:p>
            <a:pPr lvl="1"/>
            <a:r>
              <a:rPr lang="en-US" sz="3200" dirty="0" smtClean="0"/>
              <a:t>State need support			</a:t>
            </a:r>
          </a:p>
          <a:p>
            <a:pPr lvl="1"/>
            <a:r>
              <a:rPr lang="en-US" sz="3200" dirty="0" smtClean="0"/>
              <a:t>Close meeting by summarizing	</a:t>
            </a:r>
            <a:endParaRPr lang="en-US" sz="3200" dirty="0"/>
          </a:p>
        </p:txBody>
      </p:sp>
    </p:spTree>
    <p:extLst>
      <p:ext uri="{BB962C8B-B14F-4D97-AF65-F5344CB8AC3E}">
        <p14:creationId xmlns:p14="http://schemas.microsoft.com/office/powerpoint/2010/main" val="729210644"/>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9"/>
          <p:cNvSpPr>
            <a:spLocks noGrp="1" noChangeArrowheads="1"/>
          </p:cNvSpPr>
          <p:nvPr>
            <p:ph type="sldNum" sz="quarter" idx="12"/>
          </p:nvPr>
        </p:nvSpPr>
        <p:spPr>
          <a:noFill/>
        </p:spPr>
        <p:txBody>
          <a:bodyPr/>
          <a:lstStyle/>
          <a:p>
            <a:fld id="{93F156C2-D53A-244D-94AA-FD20FC66C5EC}" type="slidenum">
              <a:rPr lang="en-US">
                <a:latin typeface="Arial" pitchFamily="-65" charset="0"/>
                <a:ea typeface="ＭＳ Ｐゴシック" pitchFamily="-65" charset="-128"/>
                <a:cs typeface="ＭＳ Ｐゴシック" pitchFamily="-65" charset="-128"/>
              </a:rPr>
              <a:pPr/>
              <a:t>108</a:t>
            </a:fld>
            <a:endParaRPr lang="en-US" dirty="0">
              <a:latin typeface="Arial" pitchFamily="-65" charset="0"/>
              <a:ea typeface="ＭＳ Ｐゴシック" pitchFamily="-65" charset="-128"/>
              <a:cs typeface="ＭＳ Ｐゴシック" pitchFamily="-65" charset="-128"/>
            </a:endParaRPr>
          </a:p>
        </p:txBody>
      </p:sp>
      <p:sp>
        <p:nvSpPr>
          <p:cNvPr id="57347" name="Rectangle 1026"/>
          <p:cNvSpPr>
            <a:spLocks noGrp="1" noChangeArrowheads="1"/>
          </p:cNvSpPr>
          <p:nvPr>
            <p:ph type="ctrTitle"/>
          </p:nvPr>
        </p:nvSpPr>
        <p:spPr/>
        <p:txBody>
          <a:bodyPr/>
          <a:lstStyle/>
          <a:p>
            <a:pPr eaLnBrk="1" hangingPunct="1"/>
            <a:r>
              <a:rPr lang="en-US" dirty="0" smtClean="0">
                <a:ea typeface="ＭＳ Ｐゴシック" pitchFamily="-65" charset="-128"/>
                <a:cs typeface="ＭＳ Ｐゴシック" pitchFamily="-65" charset="-128"/>
              </a:rPr>
              <a:t>Further Education Assessments</a:t>
            </a:r>
            <a:endParaRPr lang="en-US" dirty="0">
              <a:ea typeface="ＭＳ Ｐゴシック" pitchFamily="-65" charset="-128"/>
              <a:cs typeface="ＭＳ Ｐゴシック" pitchFamily="-65" charset="-128"/>
            </a:endParaRPr>
          </a:p>
        </p:txBody>
      </p:sp>
      <p:sp>
        <p:nvSpPr>
          <p:cNvPr id="57348" name="Rectangle 1027"/>
          <p:cNvSpPr>
            <a:spLocks noGrp="1" noChangeArrowheads="1"/>
          </p:cNvSpPr>
          <p:nvPr>
            <p:ph type="subTitle" idx="1"/>
          </p:nvPr>
        </p:nvSpPr>
        <p:spPr>
          <a:xfrm>
            <a:off x="-1" y="3049588"/>
            <a:ext cx="7188191" cy="3808412"/>
          </a:xfrm>
        </p:spPr>
        <p:txBody>
          <a:bodyPr/>
          <a:lstStyle/>
          <a:p>
            <a:pPr eaLnBrk="1" hangingPunct="1">
              <a:buFont typeface="Wingdings" pitchFamily="-65" charset="2"/>
              <a:buNone/>
            </a:pPr>
            <a:r>
              <a:rPr lang="en-US" b="1" dirty="0">
                <a:ea typeface="ＭＳ Ｐゴシック" pitchFamily="-65" charset="-128"/>
                <a:cs typeface="ＭＳ Ｐゴシック" pitchFamily="-65" charset="-128"/>
              </a:rPr>
              <a:t>Part</a:t>
            </a:r>
            <a:r>
              <a:rPr lang="en-US" b="1" dirty="0" smtClean="0">
                <a:ea typeface="ＭＳ Ｐゴシック" pitchFamily="-65" charset="-128"/>
                <a:cs typeface="ＭＳ Ｐゴシック" pitchFamily="-65" charset="-128"/>
              </a:rPr>
              <a:t> 5 </a:t>
            </a:r>
            <a:r>
              <a:rPr lang="en-US" b="1" dirty="0">
                <a:ea typeface="ＭＳ Ｐゴシック" pitchFamily="-65" charset="-128"/>
                <a:cs typeface="ＭＳ Ｐゴシック" pitchFamily="-65" charset="-128"/>
              </a:rPr>
              <a:t>of the</a:t>
            </a:r>
            <a:r>
              <a:rPr lang="en-US" b="1" dirty="0" smtClean="0">
                <a:ea typeface="ＭＳ Ｐゴシック" pitchFamily="-65" charset="-128"/>
                <a:cs typeface="ＭＳ Ｐゴシック" pitchFamily="-65" charset="-128"/>
              </a:rPr>
              <a:t> 5-</a:t>
            </a:r>
            <a:r>
              <a:rPr lang="en-US" b="1" dirty="0">
                <a:ea typeface="ＭＳ Ｐゴシック" pitchFamily="-65" charset="-128"/>
                <a:cs typeface="ＭＳ Ｐゴシック" pitchFamily="-65" charset="-128"/>
              </a:rPr>
              <a:t>Part Transition Assessment </a:t>
            </a:r>
            <a:r>
              <a:rPr lang="en-US" b="1" dirty="0" smtClean="0">
                <a:ea typeface="ＭＳ Ｐゴシック" pitchFamily="-65" charset="-128"/>
                <a:cs typeface="ＭＳ Ｐゴシック" pitchFamily="-65" charset="-128"/>
              </a:rPr>
              <a:t>Model</a:t>
            </a:r>
          </a:p>
          <a:p>
            <a:pPr eaLnBrk="1" hangingPunct="1">
              <a:buFont typeface="Wingdings" pitchFamily="-65" charset="2"/>
              <a:buNone/>
            </a:pPr>
            <a:r>
              <a:rPr lang="en-US" dirty="0" smtClean="0">
                <a:ea typeface="ＭＳ Ｐゴシック" pitchFamily="-65" charset="-128"/>
                <a:cs typeface="ＭＳ Ｐゴシック" pitchFamily="-65" charset="-128"/>
              </a:rPr>
              <a:t> </a:t>
            </a:r>
            <a:endParaRPr lang="en-US" dirty="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04104472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to Assessing College Readiness</a:t>
            </a:r>
            <a:endParaRPr lang="en-US" dirty="0"/>
          </a:p>
        </p:txBody>
      </p:sp>
      <p:sp>
        <p:nvSpPr>
          <p:cNvPr id="3" name="Content Placeholder 2"/>
          <p:cNvSpPr>
            <a:spLocks noGrp="1"/>
          </p:cNvSpPr>
          <p:nvPr>
            <p:ph idx="1"/>
          </p:nvPr>
        </p:nvSpPr>
        <p:spPr>
          <a:xfrm>
            <a:off x="225387" y="1356393"/>
            <a:ext cx="8229600" cy="4411662"/>
          </a:xfrm>
        </p:spPr>
        <p:txBody>
          <a:bodyPr/>
          <a:lstStyle/>
          <a:p>
            <a:r>
              <a:rPr lang="en-US" sz="2400" dirty="0"/>
              <a:t>Five Domains</a:t>
            </a:r>
          </a:p>
          <a:p>
            <a:pPr lvl="2"/>
            <a:r>
              <a:rPr lang="en-US" sz="2000" dirty="0"/>
              <a:t>Academic Skills</a:t>
            </a:r>
          </a:p>
          <a:p>
            <a:pPr lvl="2"/>
            <a:r>
              <a:rPr lang="en-US" sz="2000" dirty="0"/>
              <a:t>Self-Understanding</a:t>
            </a:r>
          </a:p>
          <a:p>
            <a:pPr lvl="2"/>
            <a:r>
              <a:rPr lang="en-US" sz="2000" dirty="0"/>
              <a:t>Self-Advocacy</a:t>
            </a:r>
          </a:p>
          <a:p>
            <a:pPr lvl="2"/>
            <a:r>
              <a:rPr lang="en-US" sz="2000" dirty="0"/>
              <a:t>Executive Functioning</a:t>
            </a:r>
          </a:p>
          <a:p>
            <a:pPr lvl="2"/>
            <a:r>
              <a:rPr lang="en-US" sz="2000" dirty="0"/>
              <a:t>Motivation and Confidence</a:t>
            </a:r>
          </a:p>
          <a:p>
            <a:r>
              <a:rPr lang="en-US" sz="2400" dirty="0" smtClean="0"/>
              <a:t>Read each item with student and discuss</a:t>
            </a:r>
          </a:p>
          <a:p>
            <a:r>
              <a:rPr lang="en-US" sz="2400" dirty="0" smtClean="0"/>
              <a:t>Provides Assessment for Self-Advocacy to include in annual transition goals</a:t>
            </a:r>
          </a:p>
          <a:p>
            <a:r>
              <a:rPr lang="en-US" sz="2400" dirty="0" smtClean="0"/>
              <a:t>Cost: Free. </a:t>
            </a:r>
          </a:p>
          <a:p>
            <a:r>
              <a:rPr lang="en-US" sz="2400" dirty="0" smtClean="0"/>
              <a:t>Available from</a:t>
            </a:r>
            <a:r>
              <a:rPr lang="en-US" sz="2400" dirty="0" smtClean="0">
                <a:hlinkClick r:id="rId2"/>
              </a:rPr>
              <a:t>http</a:t>
            </a:r>
            <a:r>
              <a:rPr lang="en-US" sz="2400" dirty="0">
                <a:hlinkClick r:id="rId2"/>
              </a:rPr>
              <a:t>://www.landmark.edu/m/uploads/16721%20Guide%20to%20Readiness%20v5pgs(1).</a:t>
            </a:r>
            <a:r>
              <a:rPr lang="en-US" sz="2400" dirty="0" smtClean="0">
                <a:hlinkClick r:id="rId2"/>
              </a:rPr>
              <a:t>pdf</a:t>
            </a:r>
            <a:r>
              <a:rPr lang="en-US" sz="2400" dirty="0" smtClean="0"/>
              <a:t> </a:t>
            </a:r>
          </a:p>
          <a:p>
            <a:endParaRPr lang="en-US" dirty="0"/>
          </a:p>
        </p:txBody>
      </p:sp>
    </p:spTree>
    <p:extLst>
      <p:ext uri="{BB962C8B-B14F-4D97-AF65-F5344CB8AC3E}">
        <p14:creationId xmlns:p14="http://schemas.microsoft.com/office/powerpoint/2010/main" val="7755075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C68C2303-2546-124E-891F-0E53616370EE}" type="slidenum">
              <a:rPr lang="en-US" smtClean="0">
                <a:latin typeface="Arial" pitchFamily="-65" charset="0"/>
                <a:ea typeface="ＭＳ Ｐゴシック" pitchFamily="-65" charset="-128"/>
                <a:cs typeface="ＭＳ Ｐゴシック" pitchFamily="-65" charset="-128"/>
              </a:rPr>
              <a:pPr/>
              <a:t>11</a:t>
            </a:fld>
            <a:endParaRPr lang="en-US" dirty="0" smtClean="0">
              <a:latin typeface="Arial" pitchFamily="-65" charset="0"/>
              <a:ea typeface="ＭＳ Ｐゴシック" pitchFamily="-65" charset="-128"/>
              <a:cs typeface="ＭＳ Ｐゴシック" pitchFamily="-65" charset="-128"/>
            </a:endParaRPr>
          </a:p>
        </p:txBody>
      </p:sp>
      <p:sp>
        <p:nvSpPr>
          <p:cNvPr id="32771" name="Rectangle 1026"/>
          <p:cNvSpPr>
            <a:spLocks noGrp="1" noChangeArrowheads="1"/>
          </p:cNvSpPr>
          <p:nvPr>
            <p:ph type="title"/>
          </p:nvPr>
        </p:nvSpPr>
        <p:spPr>
          <a:xfrm>
            <a:off x="0" y="122238"/>
            <a:ext cx="8310563" cy="1295400"/>
          </a:xfrm>
        </p:spPr>
        <p:txBody>
          <a:bodyPr/>
          <a:lstStyle/>
          <a:p>
            <a:pPr eaLnBrk="1" hangingPunct="1"/>
            <a:r>
              <a:rPr lang="en-US" dirty="0" smtClean="0">
                <a:ea typeface="ＭＳ Ｐゴシック" pitchFamily="-65" charset="-128"/>
                <a:cs typeface="ＭＳ Ｐゴシック" pitchFamily="-65" charset="-128"/>
              </a:rPr>
              <a:t>Transition Assessment Results help Answer Students’ Questions</a:t>
            </a:r>
          </a:p>
        </p:txBody>
      </p:sp>
      <p:sp>
        <p:nvSpPr>
          <p:cNvPr id="32772" name="Rectangle 1027"/>
          <p:cNvSpPr>
            <a:spLocks noGrp="1" noChangeArrowheads="1"/>
          </p:cNvSpPr>
          <p:nvPr>
            <p:ph type="body" idx="1"/>
          </p:nvPr>
        </p:nvSpPr>
        <p:spPr/>
        <p:txBody>
          <a:bodyPr/>
          <a:lstStyle/>
          <a:p>
            <a:pPr eaLnBrk="1" hangingPunct="1">
              <a:lnSpc>
                <a:spcPct val="90000"/>
              </a:lnSpc>
            </a:pPr>
            <a:r>
              <a:rPr lang="en-US" sz="2800" dirty="0">
                <a:ea typeface="ＭＳ Ｐゴシック" pitchFamily="-65" charset="-128"/>
                <a:cs typeface="ＭＳ Ｐゴシック" pitchFamily="-65" charset="-128"/>
              </a:rPr>
              <a:t>Present Levels of Academic Achievement and Functional Educational Performance</a:t>
            </a:r>
          </a:p>
          <a:p>
            <a:pPr lvl="1" eaLnBrk="1" hangingPunct="1">
              <a:lnSpc>
                <a:spcPct val="90000"/>
              </a:lnSpc>
            </a:pPr>
            <a:r>
              <a:rPr lang="en-US" sz="2400" dirty="0"/>
              <a:t>Current assessment data</a:t>
            </a:r>
          </a:p>
          <a:p>
            <a:pPr lvl="1" eaLnBrk="1" hangingPunct="1">
              <a:lnSpc>
                <a:spcPct val="90000"/>
              </a:lnSpc>
            </a:pPr>
            <a:r>
              <a:rPr lang="en-US" sz="2400" dirty="0"/>
              <a:t>Transition strengths </a:t>
            </a:r>
            <a:endParaRPr lang="en-US" sz="2400" dirty="0" smtClean="0"/>
          </a:p>
          <a:p>
            <a:pPr lvl="1" eaLnBrk="1" hangingPunct="1">
              <a:lnSpc>
                <a:spcPct val="90000"/>
              </a:lnSpc>
            </a:pPr>
            <a:r>
              <a:rPr lang="en-US" sz="2400" dirty="0" smtClean="0"/>
              <a:t>Transition needs</a:t>
            </a:r>
            <a:endParaRPr lang="en-US" sz="2400" dirty="0"/>
          </a:p>
          <a:p>
            <a:pPr lvl="2" eaLnBrk="1" hangingPunct="1">
              <a:lnSpc>
                <a:spcPct val="90000"/>
              </a:lnSpc>
            </a:pPr>
            <a:r>
              <a:rPr lang="en-US" sz="2000" dirty="0">
                <a:ea typeface="ＭＳ Ｐゴシック" pitchFamily="-65" charset="-128"/>
              </a:rPr>
              <a:t>Address with </a:t>
            </a:r>
            <a:r>
              <a:rPr lang="en-US" sz="2000" dirty="0" smtClean="0">
                <a:ea typeface="ＭＳ Ｐゴシック" pitchFamily="-65" charset="-128"/>
              </a:rPr>
              <a:t>annual transition </a:t>
            </a:r>
            <a:r>
              <a:rPr lang="en-US" sz="2000" dirty="0">
                <a:ea typeface="ＭＳ Ｐゴシック" pitchFamily="-65" charset="-128"/>
              </a:rPr>
              <a:t>goals</a:t>
            </a:r>
          </a:p>
          <a:p>
            <a:pPr eaLnBrk="1" hangingPunct="1">
              <a:lnSpc>
                <a:spcPct val="90000"/>
              </a:lnSpc>
            </a:pPr>
            <a:r>
              <a:rPr lang="en-US" sz="2800" dirty="0">
                <a:ea typeface="ＭＳ Ｐゴシック" pitchFamily="-65" charset="-128"/>
                <a:cs typeface="ＭＳ Ｐゴシック" pitchFamily="-65" charset="-128"/>
              </a:rPr>
              <a:t>Transition Assessment Results</a:t>
            </a:r>
          </a:p>
          <a:p>
            <a:pPr lvl="1" eaLnBrk="1" hangingPunct="1">
              <a:lnSpc>
                <a:spcPct val="90000"/>
              </a:lnSpc>
            </a:pPr>
            <a:r>
              <a:rPr lang="en-US" sz="2400" dirty="0"/>
              <a:t>Name of assessment, date given, and results</a:t>
            </a:r>
          </a:p>
          <a:p>
            <a:pPr lvl="1" eaLnBrk="1" hangingPunct="1">
              <a:lnSpc>
                <a:spcPct val="90000"/>
              </a:lnSpc>
            </a:pPr>
            <a:r>
              <a:rPr lang="en-US" sz="2400" dirty="0"/>
              <a:t>Used to develop postsecondary goals and transition goals</a:t>
            </a:r>
          </a:p>
          <a:p>
            <a:pPr lvl="1" eaLnBrk="1" hangingPunct="1">
              <a:lnSpc>
                <a:spcPct val="90000"/>
              </a:lnSpc>
            </a:pP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8494" y="693254"/>
            <a:ext cx="5087056" cy="1470025"/>
          </a:xfrm>
        </p:spPr>
        <p:txBody>
          <a:bodyPr/>
          <a:lstStyle/>
          <a:p>
            <a:r>
              <a:rPr lang="en-US" dirty="0" smtClean="0"/>
              <a:t>College Survival and Success Scale</a:t>
            </a:r>
            <a:endParaRPr lang="en-US" dirty="0"/>
          </a:p>
        </p:txBody>
      </p:sp>
      <p:sp>
        <p:nvSpPr>
          <p:cNvPr id="3" name="Subtitle 2"/>
          <p:cNvSpPr>
            <a:spLocks noGrp="1"/>
          </p:cNvSpPr>
          <p:nvPr>
            <p:ph type="subTitle" idx="1"/>
          </p:nvPr>
        </p:nvSpPr>
        <p:spPr>
          <a:xfrm>
            <a:off x="3471933" y="2062303"/>
            <a:ext cx="5154406" cy="837104"/>
          </a:xfrm>
        </p:spPr>
        <p:txBody>
          <a:bodyPr>
            <a:normAutofit fontScale="85000" lnSpcReduction="10000"/>
          </a:bodyPr>
          <a:lstStyle/>
          <a:p>
            <a:r>
              <a:rPr lang="en-US" dirty="0" smtClean="0"/>
              <a:t>http://jist.emcp.com/college-survival-and-success-scale.html</a:t>
            </a:r>
            <a:endParaRPr lang="en-US" dirty="0"/>
          </a:p>
        </p:txBody>
      </p:sp>
      <p:pic>
        <p:nvPicPr>
          <p:cNvPr id="4" name="Picture 3"/>
          <p:cNvPicPr>
            <a:picLocks noChangeAspect="1"/>
          </p:cNvPicPr>
          <p:nvPr/>
        </p:nvPicPr>
        <p:blipFill>
          <a:blip r:embed="rId2"/>
          <a:stretch>
            <a:fillRect/>
          </a:stretch>
        </p:blipFill>
        <p:spPr>
          <a:xfrm>
            <a:off x="272129" y="0"/>
            <a:ext cx="2842224" cy="3556025"/>
          </a:xfrm>
          <a:prstGeom prst="rect">
            <a:avLst/>
          </a:prstGeom>
        </p:spPr>
      </p:pic>
      <p:pic>
        <p:nvPicPr>
          <p:cNvPr id="5" name="Picture 4"/>
          <p:cNvPicPr>
            <a:picLocks noChangeAspect="1"/>
          </p:cNvPicPr>
          <p:nvPr/>
        </p:nvPicPr>
        <p:blipFill>
          <a:blip r:embed="rId3"/>
          <a:stretch>
            <a:fillRect/>
          </a:stretch>
        </p:blipFill>
        <p:spPr>
          <a:xfrm>
            <a:off x="144321" y="3611818"/>
            <a:ext cx="8585200" cy="3175000"/>
          </a:xfrm>
          <a:prstGeom prst="rect">
            <a:avLst/>
          </a:prstGeom>
        </p:spPr>
      </p:pic>
      <p:sp>
        <p:nvSpPr>
          <p:cNvPr id="6" name="TextBox 5"/>
          <p:cNvSpPr txBox="1"/>
          <p:nvPr/>
        </p:nvSpPr>
        <p:spPr>
          <a:xfrm>
            <a:off x="3285692" y="2963442"/>
            <a:ext cx="3709002" cy="461665"/>
          </a:xfrm>
          <a:prstGeom prst="rect">
            <a:avLst/>
          </a:prstGeom>
          <a:noFill/>
        </p:spPr>
        <p:txBody>
          <a:bodyPr wrap="square" rtlCol="0">
            <a:spAutoFit/>
          </a:bodyPr>
          <a:lstStyle/>
          <a:p>
            <a:r>
              <a:rPr lang="en-US" dirty="0" smtClean="0"/>
              <a:t>Price: $57.95</a:t>
            </a:r>
            <a:endParaRPr lang="en-US" dirty="0"/>
          </a:p>
        </p:txBody>
      </p:sp>
    </p:spTree>
    <p:extLst>
      <p:ext uri="{BB962C8B-B14F-4D97-AF65-F5344CB8AC3E}">
        <p14:creationId xmlns:p14="http://schemas.microsoft.com/office/powerpoint/2010/main" val="326770689"/>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3"/>
          <p:cNvSpPr>
            <a:spLocks noGrp="1"/>
          </p:cNvSpPr>
          <p:nvPr>
            <p:ph type="sldNum" sz="quarter" idx="12"/>
          </p:nvPr>
        </p:nvSpPr>
        <p:spPr>
          <a:noFill/>
        </p:spPr>
        <p:txBody>
          <a:bodyPr/>
          <a:lstStyle/>
          <a:p>
            <a:fld id="{7829BCA2-BC5A-284C-8822-793B11F374FA}" type="slidenum">
              <a:rPr lang="en-US" smtClean="0">
                <a:latin typeface="Arial" pitchFamily="-65" charset="0"/>
                <a:ea typeface="ＭＳ Ｐゴシック" pitchFamily="-65" charset="-128"/>
                <a:cs typeface="ＭＳ Ｐゴシック" pitchFamily="-65" charset="-128"/>
              </a:rPr>
              <a:pPr/>
              <a:t>111</a:t>
            </a:fld>
            <a:endParaRPr lang="en-US" dirty="0" smtClean="0">
              <a:latin typeface="Arial" pitchFamily="-65" charset="0"/>
              <a:ea typeface="ＭＳ Ｐゴシック" pitchFamily="-65" charset="-128"/>
              <a:cs typeface="ＭＳ Ｐゴシック" pitchFamily="-65" charset="-128"/>
            </a:endParaRPr>
          </a:p>
        </p:txBody>
      </p:sp>
      <p:pic>
        <p:nvPicPr>
          <p:cNvPr id="178179" name="Picture 2"/>
          <p:cNvPicPr>
            <a:picLocks noChangeArrowheads="1"/>
          </p:cNvPicPr>
          <p:nvPr/>
        </p:nvPicPr>
        <p:blipFill>
          <a:blip r:embed="rId3"/>
          <a:srcRect/>
          <a:stretch>
            <a:fillRect/>
          </a:stretch>
        </p:blipFill>
        <p:spPr bwMode="auto">
          <a:xfrm>
            <a:off x="1631686" y="1280676"/>
            <a:ext cx="5791200" cy="3771900"/>
          </a:xfrm>
          <a:prstGeom prst="rect">
            <a:avLst/>
          </a:prstGeom>
          <a:noFill/>
          <a:ln w="12700">
            <a:noFill/>
            <a:miter lim="800000"/>
            <a:headEnd/>
            <a:tailEnd/>
          </a:ln>
        </p:spPr>
      </p:pic>
      <p:sp>
        <p:nvSpPr>
          <p:cNvPr id="178180" name="Text Box 3"/>
          <p:cNvSpPr txBox="1">
            <a:spLocks noChangeArrowheads="1"/>
          </p:cNvSpPr>
          <p:nvPr/>
        </p:nvSpPr>
        <p:spPr bwMode="auto">
          <a:xfrm>
            <a:off x="1765828" y="391905"/>
            <a:ext cx="5410200" cy="701675"/>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4000" b="1" dirty="0">
                <a:solidFill>
                  <a:schemeClr val="tx2"/>
                </a:solidFill>
                <a:latin typeface="Comic Sans MS" pitchFamily="-65" charset="0"/>
              </a:rPr>
              <a:t>Collaborative Effort</a:t>
            </a:r>
            <a:endParaRPr lang="en-US" dirty="0"/>
          </a:p>
        </p:txBody>
      </p:sp>
    </p:spTree>
    <p:extLst>
      <p:ext uri="{BB962C8B-B14F-4D97-AF65-F5344CB8AC3E}">
        <p14:creationId xmlns:p14="http://schemas.microsoft.com/office/powerpoint/2010/main" val="2195602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5"/>
          <p:cNvSpPr>
            <a:spLocks noGrp="1"/>
          </p:cNvSpPr>
          <p:nvPr>
            <p:ph type="sldNum" sz="quarter" idx="12"/>
          </p:nvPr>
        </p:nvSpPr>
        <p:spPr>
          <a:noFill/>
        </p:spPr>
        <p:txBody>
          <a:bodyPr/>
          <a:lstStyle/>
          <a:p>
            <a:fld id="{25B0408D-A92F-4246-84CB-21F80D742E75}" type="slidenum">
              <a:rPr lang="en-US" smtClean="0">
                <a:latin typeface="Arial" pitchFamily="-65" charset="0"/>
                <a:ea typeface="ＭＳ Ｐゴシック" pitchFamily="-65" charset="-128"/>
                <a:cs typeface="ＭＳ Ｐゴシック" pitchFamily="-65" charset="-128"/>
              </a:rPr>
              <a:pPr/>
              <a:t>112</a:t>
            </a:fld>
            <a:endParaRPr lang="en-US" dirty="0" smtClean="0">
              <a:latin typeface="Arial" pitchFamily="-65" charset="0"/>
              <a:ea typeface="ＭＳ Ｐゴシック" pitchFamily="-65" charset="-128"/>
              <a:cs typeface="ＭＳ Ｐゴシック" pitchFamily="-65" charset="-128"/>
            </a:endParaRPr>
          </a:p>
        </p:txBody>
      </p:sp>
      <p:grpSp>
        <p:nvGrpSpPr>
          <p:cNvPr id="2" name="Group 3"/>
          <p:cNvGrpSpPr>
            <a:grpSpLocks/>
          </p:cNvGrpSpPr>
          <p:nvPr/>
        </p:nvGrpSpPr>
        <p:grpSpPr bwMode="auto">
          <a:xfrm>
            <a:off x="3810000" y="1981200"/>
            <a:ext cx="1581150" cy="2260600"/>
            <a:chOff x="3314" y="1696"/>
            <a:chExt cx="709" cy="1101"/>
          </a:xfrm>
        </p:grpSpPr>
        <p:sp>
          <p:nvSpPr>
            <p:cNvPr id="180231" name="Freeform 4"/>
            <p:cNvSpPr>
              <a:spLocks/>
            </p:cNvSpPr>
            <p:nvPr/>
          </p:nvSpPr>
          <p:spPr bwMode="auto">
            <a:xfrm>
              <a:off x="3314" y="1696"/>
              <a:ext cx="709" cy="1101"/>
            </a:xfrm>
            <a:custGeom>
              <a:avLst/>
              <a:gdLst>
                <a:gd name="T0" fmla="*/ 242 w 709"/>
                <a:gd name="T1" fmla="*/ 297 h 1101"/>
                <a:gd name="T2" fmla="*/ 313 w 709"/>
                <a:gd name="T3" fmla="*/ 223 h 1101"/>
                <a:gd name="T4" fmla="*/ 439 w 709"/>
                <a:gd name="T5" fmla="*/ 269 h 1101"/>
                <a:gd name="T6" fmla="*/ 428 w 709"/>
                <a:gd name="T7" fmla="*/ 394 h 1101"/>
                <a:gd name="T8" fmla="*/ 276 w 709"/>
                <a:gd name="T9" fmla="*/ 490 h 1101"/>
                <a:gd name="T10" fmla="*/ 248 w 709"/>
                <a:gd name="T11" fmla="*/ 763 h 1101"/>
                <a:gd name="T12" fmla="*/ 276 w 709"/>
                <a:gd name="T13" fmla="*/ 849 h 1101"/>
                <a:gd name="T14" fmla="*/ 226 w 709"/>
                <a:gd name="T15" fmla="*/ 944 h 1101"/>
                <a:gd name="T16" fmla="*/ 237 w 709"/>
                <a:gd name="T17" fmla="*/ 1040 h 1101"/>
                <a:gd name="T18" fmla="*/ 345 w 709"/>
                <a:gd name="T19" fmla="*/ 1101 h 1101"/>
                <a:gd name="T20" fmla="*/ 484 w 709"/>
                <a:gd name="T21" fmla="*/ 1057 h 1101"/>
                <a:gd name="T22" fmla="*/ 529 w 709"/>
                <a:gd name="T23" fmla="*/ 944 h 1101"/>
                <a:gd name="T24" fmla="*/ 473 w 709"/>
                <a:gd name="T25" fmla="*/ 836 h 1101"/>
                <a:gd name="T26" fmla="*/ 534 w 709"/>
                <a:gd name="T27" fmla="*/ 775 h 1101"/>
                <a:gd name="T28" fmla="*/ 534 w 709"/>
                <a:gd name="T29" fmla="*/ 624 h 1101"/>
                <a:gd name="T30" fmla="*/ 692 w 709"/>
                <a:gd name="T31" fmla="*/ 496 h 1101"/>
                <a:gd name="T32" fmla="*/ 709 w 709"/>
                <a:gd name="T33" fmla="*/ 303 h 1101"/>
                <a:gd name="T34" fmla="*/ 607 w 709"/>
                <a:gd name="T35" fmla="*/ 95 h 1101"/>
                <a:gd name="T36" fmla="*/ 406 w 709"/>
                <a:gd name="T37" fmla="*/ 0 h 1101"/>
                <a:gd name="T38" fmla="*/ 181 w 709"/>
                <a:gd name="T39" fmla="*/ 61 h 1101"/>
                <a:gd name="T40" fmla="*/ 51 w 709"/>
                <a:gd name="T41" fmla="*/ 186 h 1101"/>
                <a:gd name="T42" fmla="*/ 0 w 709"/>
                <a:gd name="T43" fmla="*/ 377 h 1101"/>
                <a:gd name="T44" fmla="*/ 6 w 709"/>
                <a:gd name="T45" fmla="*/ 490 h 1101"/>
                <a:gd name="T46" fmla="*/ 237 w 709"/>
                <a:gd name="T47" fmla="*/ 477 h 1101"/>
                <a:gd name="T48" fmla="*/ 242 w 709"/>
                <a:gd name="T49" fmla="*/ 297 h 1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9"/>
                <a:gd name="T76" fmla="*/ 0 h 1101"/>
                <a:gd name="T77" fmla="*/ 709 w 709"/>
                <a:gd name="T78" fmla="*/ 1101 h 1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9" h="1101">
                  <a:moveTo>
                    <a:pt x="242" y="297"/>
                  </a:moveTo>
                  <a:lnTo>
                    <a:pt x="313" y="223"/>
                  </a:lnTo>
                  <a:lnTo>
                    <a:pt x="439" y="269"/>
                  </a:lnTo>
                  <a:lnTo>
                    <a:pt x="428" y="394"/>
                  </a:lnTo>
                  <a:lnTo>
                    <a:pt x="276" y="490"/>
                  </a:lnTo>
                  <a:lnTo>
                    <a:pt x="248" y="763"/>
                  </a:lnTo>
                  <a:lnTo>
                    <a:pt x="276" y="849"/>
                  </a:lnTo>
                  <a:lnTo>
                    <a:pt x="226" y="944"/>
                  </a:lnTo>
                  <a:lnTo>
                    <a:pt x="237" y="1040"/>
                  </a:lnTo>
                  <a:lnTo>
                    <a:pt x="345" y="1101"/>
                  </a:lnTo>
                  <a:lnTo>
                    <a:pt x="484" y="1057"/>
                  </a:lnTo>
                  <a:lnTo>
                    <a:pt x="529" y="944"/>
                  </a:lnTo>
                  <a:lnTo>
                    <a:pt x="473" y="836"/>
                  </a:lnTo>
                  <a:lnTo>
                    <a:pt x="534" y="775"/>
                  </a:lnTo>
                  <a:lnTo>
                    <a:pt x="534" y="624"/>
                  </a:lnTo>
                  <a:lnTo>
                    <a:pt x="692" y="496"/>
                  </a:lnTo>
                  <a:lnTo>
                    <a:pt x="709" y="303"/>
                  </a:lnTo>
                  <a:lnTo>
                    <a:pt x="607" y="95"/>
                  </a:lnTo>
                  <a:lnTo>
                    <a:pt x="406" y="0"/>
                  </a:lnTo>
                  <a:lnTo>
                    <a:pt x="181" y="61"/>
                  </a:lnTo>
                  <a:lnTo>
                    <a:pt x="51" y="186"/>
                  </a:lnTo>
                  <a:lnTo>
                    <a:pt x="0" y="377"/>
                  </a:lnTo>
                  <a:lnTo>
                    <a:pt x="6" y="490"/>
                  </a:lnTo>
                  <a:lnTo>
                    <a:pt x="237" y="477"/>
                  </a:lnTo>
                  <a:lnTo>
                    <a:pt x="242" y="297"/>
                  </a:lnTo>
                  <a:close/>
                </a:path>
              </a:pathLst>
            </a:custGeom>
            <a:solidFill>
              <a:srgbClr val="000000"/>
            </a:solidFill>
            <a:ln w="9525">
              <a:noFill/>
              <a:round/>
              <a:headEnd/>
              <a:tailEnd/>
            </a:ln>
          </p:spPr>
          <p:txBody>
            <a:bodyPr>
              <a:prstTxWarp prst="textNoShape">
                <a:avLst/>
              </a:prstTxWarp>
            </a:bodyPr>
            <a:lstStyle/>
            <a:p>
              <a:pPr eaLnBrk="0" hangingPunct="0"/>
              <a:endParaRPr lang="en-US" dirty="0"/>
            </a:p>
          </p:txBody>
        </p:sp>
        <p:sp>
          <p:nvSpPr>
            <p:cNvPr id="180232" name="Freeform 5"/>
            <p:cNvSpPr>
              <a:spLocks/>
            </p:cNvSpPr>
            <p:nvPr/>
          </p:nvSpPr>
          <p:spPr bwMode="auto">
            <a:xfrm>
              <a:off x="3355" y="1741"/>
              <a:ext cx="629" cy="769"/>
            </a:xfrm>
            <a:custGeom>
              <a:avLst/>
              <a:gdLst>
                <a:gd name="T0" fmla="*/ 0 w 629"/>
                <a:gd name="T1" fmla="*/ 388 h 769"/>
                <a:gd name="T2" fmla="*/ 92 w 629"/>
                <a:gd name="T3" fmla="*/ 371 h 769"/>
                <a:gd name="T4" fmla="*/ 144 w 629"/>
                <a:gd name="T5" fmla="*/ 388 h 769"/>
                <a:gd name="T6" fmla="*/ 140 w 629"/>
                <a:gd name="T7" fmla="*/ 282 h 769"/>
                <a:gd name="T8" fmla="*/ 179 w 629"/>
                <a:gd name="T9" fmla="*/ 163 h 769"/>
                <a:gd name="T10" fmla="*/ 331 w 629"/>
                <a:gd name="T11" fmla="*/ 119 h 769"/>
                <a:gd name="T12" fmla="*/ 404 w 629"/>
                <a:gd name="T13" fmla="*/ 169 h 769"/>
                <a:gd name="T14" fmla="*/ 482 w 629"/>
                <a:gd name="T15" fmla="*/ 247 h 769"/>
                <a:gd name="T16" fmla="*/ 460 w 629"/>
                <a:gd name="T17" fmla="*/ 382 h 769"/>
                <a:gd name="T18" fmla="*/ 315 w 629"/>
                <a:gd name="T19" fmla="*/ 445 h 769"/>
                <a:gd name="T20" fmla="*/ 276 w 629"/>
                <a:gd name="T21" fmla="*/ 540 h 769"/>
                <a:gd name="T22" fmla="*/ 287 w 629"/>
                <a:gd name="T23" fmla="*/ 637 h 769"/>
                <a:gd name="T24" fmla="*/ 268 w 629"/>
                <a:gd name="T25" fmla="*/ 769 h 769"/>
                <a:gd name="T26" fmla="*/ 413 w 629"/>
                <a:gd name="T27" fmla="*/ 769 h 769"/>
                <a:gd name="T28" fmla="*/ 432 w 629"/>
                <a:gd name="T29" fmla="*/ 670 h 769"/>
                <a:gd name="T30" fmla="*/ 421 w 629"/>
                <a:gd name="T31" fmla="*/ 557 h 769"/>
                <a:gd name="T32" fmla="*/ 510 w 629"/>
                <a:gd name="T33" fmla="*/ 496 h 769"/>
                <a:gd name="T34" fmla="*/ 577 w 629"/>
                <a:gd name="T35" fmla="*/ 462 h 769"/>
                <a:gd name="T36" fmla="*/ 629 w 629"/>
                <a:gd name="T37" fmla="*/ 315 h 769"/>
                <a:gd name="T38" fmla="*/ 583 w 629"/>
                <a:gd name="T39" fmla="*/ 158 h 769"/>
                <a:gd name="T40" fmla="*/ 426 w 629"/>
                <a:gd name="T41" fmla="*/ 0 h 769"/>
                <a:gd name="T42" fmla="*/ 235 w 629"/>
                <a:gd name="T43" fmla="*/ 13 h 769"/>
                <a:gd name="T44" fmla="*/ 82 w 629"/>
                <a:gd name="T45" fmla="*/ 107 h 769"/>
                <a:gd name="T46" fmla="*/ 15 w 629"/>
                <a:gd name="T47" fmla="*/ 226 h 769"/>
                <a:gd name="T48" fmla="*/ 0 w 629"/>
                <a:gd name="T49" fmla="*/ 388 h 7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9"/>
                <a:gd name="T76" fmla="*/ 0 h 769"/>
                <a:gd name="T77" fmla="*/ 629 w 629"/>
                <a:gd name="T78" fmla="*/ 769 h 7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9" h="769">
                  <a:moveTo>
                    <a:pt x="0" y="388"/>
                  </a:moveTo>
                  <a:lnTo>
                    <a:pt x="92" y="371"/>
                  </a:lnTo>
                  <a:lnTo>
                    <a:pt x="144" y="388"/>
                  </a:lnTo>
                  <a:lnTo>
                    <a:pt x="140" y="282"/>
                  </a:lnTo>
                  <a:lnTo>
                    <a:pt x="179" y="163"/>
                  </a:lnTo>
                  <a:lnTo>
                    <a:pt x="331" y="119"/>
                  </a:lnTo>
                  <a:lnTo>
                    <a:pt x="404" y="169"/>
                  </a:lnTo>
                  <a:lnTo>
                    <a:pt x="482" y="247"/>
                  </a:lnTo>
                  <a:lnTo>
                    <a:pt x="460" y="382"/>
                  </a:lnTo>
                  <a:lnTo>
                    <a:pt x="315" y="445"/>
                  </a:lnTo>
                  <a:lnTo>
                    <a:pt x="276" y="540"/>
                  </a:lnTo>
                  <a:lnTo>
                    <a:pt x="287" y="637"/>
                  </a:lnTo>
                  <a:lnTo>
                    <a:pt x="268" y="769"/>
                  </a:lnTo>
                  <a:lnTo>
                    <a:pt x="413" y="769"/>
                  </a:lnTo>
                  <a:lnTo>
                    <a:pt x="432" y="670"/>
                  </a:lnTo>
                  <a:lnTo>
                    <a:pt x="421" y="557"/>
                  </a:lnTo>
                  <a:lnTo>
                    <a:pt x="510" y="496"/>
                  </a:lnTo>
                  <a:lnTo>
                    <a:pt x="577" y="462"/>
                  </a:lnTo>
                  <a:lnTo>
                    <a:pt x="629" y="315"/>
                  </a:lnTo>
                  <a:lnTo>
                    <a:pt x="583" y="158"/>
                  </a:lnTo>
                  <a:lnTo>
                    <a:pt x="426" y="0"/>
                  </a:lnTo>
                  <a:lnTo>
                    <a:pt x="235" y="13"/>
                  </a:lnTo>
                  <a:lnTo>
                    <a:pt x="82" y="107"/>
                  </a:lnTo>
                  <a:lnTo>
                    <a:pt x="15" y="226"/>
                  </a:lnTo>
                  <a:lnTo>
                    <a:pt x="0" y="388"/>
                  </a:lnTo>
                  <a:close/>
                </a:path>
              </a:pathLst>
            </a:custGeom>
            <a:solidFill>
              <a:srgbClr val="33CC33"/>
            </a:solidFill>
            <a:ln w="9525">
              <a:noFill/>
              <a:round/>
              <a:headEnd/>
              <a:tailEnd/>
            </a:ln>
          </p:spPr>
          <p:txBody>
            <a:bodyPr>
              <a:prstTxWarp prst="textNoShape">
                <a:avLst/>
              </a:prstTxWarp>
            </a:bodyPr>
            <a:lstStyle/>
            <a:p>
              <a:pPr eaLnBrk="0" hangingPunct="0"/>
              <a:endParaRPr lang="en-US" dirty="0"/>
            </a:p>
          </p:txBody>
        </p:sp>
        <p:sp>
          <p:nvSpPr>
            <p:cNvPr id="180233" name="Freeform 6"/>
            <p:cNvSpPr>
              <a:spLocks/>
            </p:cNvSpPr>
            <p:nvPr/>
          </p:nvSpPr>
          <p:spPr bwMode="auto">
            <a:xfrm>
              <a:off x="3584" y="2567"/>
              <a:ext cx="203" cy="175"/>
            </a:xfrm>
            <a:custGeom>
              <a:avLst/>
              <a:gdLst>
                <a:gd name="T0" fmla="*/ 73 w 203"/>
                <a:gd name="T1" fmla="*/ 0 h 175"/>
                <a:gd name="T2" fmla="*/ 15 w 203"/>
                <a:gd name="T3" fmla="*/ 32 h 175"/>
                <a:gd name="T4" fmla="*/ 0 w 203"/>
                <a:gd name="T5" fmla="*/ 117 h 175"/>
                <a:gd name="T6" fmla="*/ 45 w 203"/>
                <a:gd name="T7" fmla="*/ 175 h 175"/>
                <a:gd name="T8" fmla="*/ 158 w 203"/>
                <a:gd name="T9" fmla="*/ 175 h 175"/>
                <a:gd name="T10" fmla="*/ 203 w 203"/>
                <a:gd name="T11" fmla="*/ 106 h 175"/>
                <a:gd name="T12" fmla="*/ 164 w 203"/>
                <a:gd name="T13" fmla="*/ 22 h 175"/>
                <a:gd name="T14" fmla="*/ 73 w 203"/>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175"/>
                <a:gd name="T26" fmla="*/ 203 w 203"/>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175">
                  <a:moveTo>
                    <a:pt x="73" y="0"/>
                  </a:moveTo>
                  <a:lnTo>
                    <a:pt x="15" y="32"/>
                  </a:lnTo>
                  <a:lnTo>
                    <a:pt x="0" y="117"/>
                  </a:lnTo>
                  <a:lnTo>
                    <a:pt x="45" y="175"/>
                  </a:lnTo>
                  <a:lnTo>
                    <a:pt x="158" y="175"/>
                  </a:lnTo>
                  <a:lnTo>
                    <a:pt x="203" y="106"/>
                  </a:lnTo>
                  <a:lnTo>
                    <a:pt x="164" y="22"/>
                  </a:lnTo>
                  <a:lnTo>
                    <a:pt x="73" y="0"/>
                  </a:lnTo>
                  <a:close/>
                </a:path>
              </a:pathLst>
            </a:custGeom>
            <a:solidFill>
              <a:srgbClr val="FFFF00"/>
            </a:solidFill>
            <a:ln w="9525">
              <a:noFill/>
              <a:round/>
              <a:headEnd/>
              <a:tailEnd/>
            </a:ln>
          </p:spPr>
          <p:txBody>
            <a:bodyPr>
              <a:prstTxWarp prst="textNoShape">
                <a:avLst/>
              </a:prstTxWarp>
            </a:bodyPr>
            <a:lstStyle/>
            <a:p>
              <a:pPr eaLnBrk="0" hangingPunct="0"/>
              <a:endParaRPr lang="en-US" dirty="0"/>
            </a:p>
          </p:txBody>
        </p:sp>
      </p:grpSp>
      <p:grpSp>
        <p:nvGrpSpPr>
          <p:cNvPr id="3" name="Group 7"/>
          <p:cNvGrpSpPr>
            <a:grpSpLocks/>
          </p:cNvGrpSpPr>
          <p:nvPr/>
        </p:nvGrpSpPr>
        <p:grpSpPr bwMode="auto">
          <a:xfrm>
            <a:off x="2743200" y="1371600"/>
            <a:ext cx="3903663" cy="3522663"/>
            <a:chOff x="1759" y="1442"/>
            <a:chExt cx="2459" cy="2219"/>
          </a:xfrm>
        </p:grpSpPr>
        <p:sp>
          <p:nvSpPr>
            <p:cNvPr id="180229" name="Freeform 8"/>
            <p:cNvSpPr>
              <a:spLocks/>
            </p:cNvSpPr>
            <p:nvPr/>
          </p:nvSpPr>
          <p:spPr bwMode="auto">
            <a:xfrm>
              <a:off x="1759" y="1442"/>
              <a:ext cx="2459" cy="2219"/>
            </a:xfrm>
            <a:custGeom>
              <a:avLst/>
              <a:gdLst>
                <a:gd name="T0" fmla="*/ 125761 w 1752"/>
                <a:gd name="T1" fmla="*/ 0 h 1716"/>
                <a:gd name="T2" fmla="*/ 85628 w 1752"/>
                <a:gd name="T3" fmla="*/ 221 h 1716"/>
                <a:gd name="T4" fmla="*/ 55298 w 1752"/>
                <a:gd name="T5" fmla="*/ 3344 h 1716"/>
                <a:gd name="T6" fmla="*/ 23946 w 1752"/>
                <a:gd name="T7" fmla="*/ 9731 h 1716"/>
                <a:gd name="T8" fmla="*/ 9701 w 1752"/>
                <a:gd name="T9" fmla="*/ 18934 h 1716"/>
                <a:gd name="T10" fmla="*/ 3211 w 1752"/>
                <a:gd name="T11" fmla="*/ 28358 h 1716"/>
                <a:gd name="T12" fmla="*/ 0 w 1752"/>
                <a:gd name="T13" fmla="*/ 37879 h 1716"/>
                <a:gd name="T14" fmla="*/ 14358 w 1752"/>
                <a:gd name="T15" fmla="*/ 44816 h 1716"/>
                <a:gd name="T16" fmla="*/ 31901 w 1752"/>
                <a:gd name="T17" fmla="*/ 54018 h 1716"/>
                <a:gd name="T18" fmla="*/ 72737 w 1752"/>
                <a:gd name="T19" fmla="*/ 61462 h 1716"/>
                <a:gd name="T20" fmla="*/ 112037 w 1752"/>
                <a:gd name="T21" fmla="*/ 62710 h 1716"/>
                <a:gd name="T22" fmla="*/ 139428 w 1752"/>
                <a:gd name="T23" fmla="*/ 60209 h 1716"/>
                <a:gd name="T24" fmla="*/ 156291 w 1752"/>
                <a:gd name="T25" fmla="*/ 57178 h 1716"/>
                <a:gd name="T26" fmla="*/ 174356 w 1752"/>
                <a:gd name="T27" fmla="*/ 55048 h 1716"/>
                <a:gd name="T28" fmla="*/ 180909 w 1752"/>
                <a:gd name="T29" fmla="*/ 49962 h 1716"/>
                <a:gd name="T30" fmla="*/ 196518 w 1752"/>
                <a:gd name="T31" fmla="*/ 41879 h 1716"/>
                <a:gd name="T32" fmla="*/ 201697 w 1752"/>
                <a:gd name="T33" fmla="*/ 32304 h 1716"/>
                <a:gd name="T34" fmla="*/ 197182 w 1752"/>
                <a:gd name="T35" fmla="*/ 21391 h 1716"/>
                <a:gd name="T36" fmla="*/ 184790 w 1752"/>
                <a:gd name="T37" fmla="*/ 10513 h 1716"/>
                <a:gd name="T38" fmla="*/ 167851 w 1752"/>
                <a:gd name="T39" fmla="*/ 6385 h 1716"/>
                <a:gd name="T40" fmla="*/ 147141 w 1752"/>
                <a:gd name="T41" fmla="*/ 1033 h 1716"/>
                <a:gd name="T42" fmla="*/ 136162 w 1752"/>
                <a:gd name="T43" fmla="*/ 9731 h 1716"/>
                <a:gd name="T44" fmla="*/ 162587 w 1752"/>
                <a:gd name="T45" fmla="*/ 15824 h 1716"/>
                <a:gd name="T46" fmla="*/ 172804 w 1752"/>
                <a:gd name="T47" fmla="*/ 20959 h 1716"/>
                <a:gd name="T48" fmla="*/ 179019 w 1752"/>
                <a:gd name="T49" fmla="*/ 28096 h 1716"/>
                <a:gd name="T50" fmla="*/ 171740 w 1752"/>
                <a:gd name="T51" fmla="*/ 39665 h 1716"/>
                <a:gd name="T52" fmla="*/ 156291 w 1752"/>
                <a:gd name="T53" fmla="*/ 48043 h 1716"/>
                <a:gd name="T54" fmla="*/ 140640 w 1752"/>
                <a:gd name="T55" fmla="*/ 50760 h 1716"/>
                <a:gd name="T56" fmla="*/ 122994 w 1752"/>
                <a:gd name="T57" fmla="*/ 53463 h 1716"/>
                <a:gd name="T58" fmla="*/ 94900 w 1752"/>
                <a:gd name="T59" fmla="*/ 54421 h 1716"/>
                <a:gd name="T60" fmla="*/ 63582 w 1752"/>
                <a:gd name="T61" fmla="*/ 52414 h 1716"/>
                <a:gd name="T62" fmla="*/ 38871 w 1752"/>
                <a:gd name="T63" fmla="*/ 43790 h 1716"/>
                <a:gd name="T64" fmla="*/ 27866 w 1752"/>
                <a:gd name="T65" fmla="*/ 38014 h 1716"/>
                <a:gd name="T66" fmla="*/ 27199 w 1752"/>
                <a:gd name="T67" fmla="*/ 28962 h 1716"/>
                <a:gd name="T68" fmla="*/ 33147 w 1752"/>
                <a:gd name="T69" fmla="*/ 21391 h 1716"/>
                <a:gd name="T70" fmla="*/ 49330 w 1752"/>
                <a:gd name="T71" fmla="*/ 14978 h 1716"/>
                <a:gd name="T72" fmla="*/ 58285 w 1752"/>
                <a:gd name="T73" fmla="*/ 10940 h 1716"/>
                <a:gd name="T74" fmla="*/ 79891 w 1752"/>
                <a:gd name="T75" fmla="*/ 9237 h 1716"/>
                <a:gd name="T76" fmla="*/ 102993 w 1752"/>
                <a:gd name="T77" fmla="*/ 6576 h 1716"/>
                <a:gd name="T78" fmla="*/ 136162 w 1752"/>
                <a:gd name="T79" fmla="*/ 9731 h 1716"/>
                <a:gd name="T80" fmla="*/ 147141 w 1752"/>
                <a:gd name="T81" fmla="*/ 1033 h 1716"/>
                <a:gd name="T82" fmla="*/ 125761 w 1752"/>
                <a:gd name="T83" fmla="*/ 0 h 17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52"/>
                <a:gd name="T127" fmla="*/ 0 h 1716"/>
                <a:gd name="T128" fmla="*/ 1752 w 1752"/>
                <a:gd name="T129" fmla="*/ 1716 h 17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52" h="1716">
                  <a:moveTo>
                    <a:pt x="1092" y="0"/>
                  </a:moveTo>
                  <a:lnTo>
                    <a:pt x="744" y="6"/>
                  </a:lnTo>
                  <a:lnTo>
                    <a:pt x="480" y="91"/>
                  </a:lnTo>
                  <a:lnTo>
                    <a:pt x="208" y="266"/>
                  </a:lnTo>
                  <a:lnTo>
                    <a:pt x="84" y="518"/>
                  </a:lnTo>
                  <a:lnTo>
                    <a:pt x="28" y="776"/>
                  </a:lnTo>
                  <a:lnTo>
                    <a:pt x="0" y="1036"/>
                  </a:lnTo>
                  <a:lnTo>
                    <a:pt x="125" y="1226"/>
                  </a:lnTo>
                  <a:lnTo>
                    <a:pt x="277" y="1478"/>
                  </a:lnTo>
                  <a:lnTo>
                    <a:pt x="632" y="1681"/>
                  </a:lnTo>
                  <a:lnTo>
                    <a:pt x="973" y="1716"/>
                  </a:lnTo>
                  <a:lnTo>
                    <a:pt x="1211" y="1647"/>
                  </a:lnTo>
                  <a:lnTo>
                    <a:pt x="1358" y="1564"/>
                  </a:lnTo>
                  <a:lnTo>
                    <a:pt x="1514" y="1506"/>
                  </a:lnTo>
                  <a:lnTo>
                    <a:pt x="1572" y="1367"/>
                  </a:lnTo>
                  <a:lnTo>
                    <a:pt x="1707" y="1146"/>
                  </a:lnTo>
                  <a:lnTo>
                    <a:pt x="1752" y="884"/>
                  </a:lnTo>
                  <a:lnTo>
                    <a:pt x="1713" y="585"/>
                  </a:lnTo>
                  <a:lnTo>
                    <a:pt x="1605" y="288"/>
                  </a:lnTo>
                  <a:lnTo>
                    <a:pt x="1458" y="175"/>
                  </a:lnTo>
                  <a:lnTo>
                    <a:pt x="1278" y="28"/>
                  </a:lnTo>
                  <a:lnTo>
                    <a:pt x="1183" y="266"/>
                  </a:lnTo>
                  <a:lnTo>
                    <a:pt x="1412" y="433"/>
                  </a:lnTo>
                  <a:lnTo>
                    <a:pt x="1501" y="574"/>
                  </a:lnTo>
                  <a:lnTo>
                    <a:pt x="1555" y="769"/>
                  </a:lnTo>
                  <a:lnTo>
                    <a:pt x="1492" y="1085"/>
                  </a:lnTo>
                  <a:lnTo>
                    <a:pt x="1358" y="1315"/>
                  </a:lnTo>
                  <a:lnTo>
                    <a:pt x="1222" y="1389"/>
                  </a:lnTo>
                  <a:lnTo>
                    <a:pt x="1069" y="1462"/>
                  </a:lnTo>
                  <a:lnTo>
                    <a:pt x="824" y="1489"/>
                  </a:lnTo>
                  <a:lnTo>
                    <a:pt x="552" y="1434"/>
                  </a:lnTo>
                  <a:lnTo>
                    <a:pt x="338" y="1198"/>
                  </a:lnTo>
                  <a:lnTo>
                    <a:pt x="242" y="1040"/>
                  </a:lnTo>
                  <a:lnTo>
                    <a:pt x="236" y="793"/>
                  </a:lnTo>
                  <a:lnTo>
                    <a:pt x="288" y="585"/>
                  </a:lnTo>
                  <a:lnTo>
                    <a:pt x="428" y="410"/>
                  </a:lnTo>
                  <a:lnTo>
                    <a:pt x="506" y="299"/>
                  </a:lnTo>
                  <a:lnTo>
                    <a:pt x="694" y="253"/>
                  </a:lnTo>
                  <a:lnTo>
                    <a:pt x="895" y="180"/>
                  </a:lnTo>
                  <a:lnTo>
                    <a:pt x="1183" y="266"/>
                  </a:lnTo>
                  <a:lnTo>
                    <a:pt x="1278" y="28"/>
                  </a:lnTo>
                  <a:lnTo>
                    <a:pt x="1092" y="0"/>
                  </a:lnTo>
                  <a:close/>
                </a:path>
              </a:pathLst>
            </a:custGeom>
            <a:solidFill>
              <a:srgbClr val="008000"/>
            </a:solidFill>
            <a:ln w="9525">
              <a:noFill/>
              <a:round/>
              <a:headEnd/>
              <a:tailEnd/>
            </a:ln>
          </p:spPr>
          <p:txBody>
            <a:bodyPr>
              <a:prstTxWarp prst="textNoShape">
                <a:avLst/>
              </a:prstTxWarp>
            </a:bodyPr>
            <a:lstStyle/>
            <a:p>
              <a:pPr eaLnBrk="0" hangingPunct="0"/>
              <a:endParaRPr lang="en-US" dirty="0"/>
            </a:p>
          </p:txBody>
        </p:sp>
        <p:sp>
          <p:nvSpPr>
            <p:cNvPr id="180230" name="Freeform 9"/>
            <p:cNvSpPr>
              <a:spLocks/>
            </p:cNvSpPr>
            <p:nvPr/>
          </p:nvSpPr>
          <p:spPr bwMode="auto">
            <a:xfrm>
              <a:off x="1829" y="1478"/>
              <a:ext cx="2329" cy="2130"/>
            </a:xfrm>
            <a:custGeom>
              <a:avLst/>
              <a:gdLst>
                <a:gd name="T0" fmla="*/ 103563 w 1659"/>
                <a:gd name="T1" fmla="*/ 4344 h 1647"/>
                <a:gd name="T2" fmla="*/ 81431 w 1659"/>
                <a:gd name="T3" fmla="*/ 4344 h 1647"/>
                <a:gd name="T4" fmla="*/ 48906 w 1659"/>
                <a:gd name="T5" fmla="*/ 8423 h 1647"/>
                <a:gd name="T6" fmla="*/ 28758 w 1659"/>
                <a:gd name="T7" fmla="*/ 15473 h 1647"/>
                <a:gd name="T8" fmla="*/ 18916 w 1659"/>
                <a:gd name="T9" fmla="*/ 24507 h 1647"/>
                <a:gd name="T10" fmla="*/ 13195 w 1659"/>
                <a:gd name="T11" fmla="*/ 31960 h 1647"/>
                <a:gd name="T12" fmla="*/ 26265 w 1659"/>
                <a:gd name="T13" fmla="*/ 43451 h 1647"/>
                <a:gd name="T14" fmla="*/ 41742 w 1659"/>
                <a:gd name="T15" fmla="*/ 47521 h 1647"/>
                <a:gd name="T16" fmla="*/ 52215 w 1659"/>
                <a:gd name="T17" fmla="*/ 51897 h 1647"/>
                <a:gd name="T18" fmla="*/ 76201 w 1659"/>
                <a:gd name="T19" fmla="*/ 54415 h 1647"/>
                <a:gd name="T20" fmla="*/ 99117 w 1659"/>
                <a:gd name="T21" fmla="*/ 56003 h 1647"/>
                <a:gd name="T22" fmla="*/ 143050 w 1659"/>
                <a:gd name="T23" fmla="*/ 51270 h 1647"/>
                <a:gd name="T24" fmla="*/ 169057 w 1659"/>
                <a:gd name="T25" fmla="*/ 43058 h 1647"/>
                <a:gd name="T26" fmla="*/ 178895 w 1659"/>
                <a:gd name="T27" fmla="*/ 31733 h 1647"/>
                <a:gd name="T28" fmla="*/ 178895 w 1659"/>
                <a:gd name="T29" fmla="*/ 22318 h 1647"/>
                <a:gd name="T30" fmla="*/ 166461 w 1659"/>
                <a:gd name="T31" fmla="*/ 15885 h 1647"/>
                <a:gd name="T32" fmla="*/ 149055 w 1659"/>
                <a:gd name="T33" fmla="*/ 8883 h 1647"/>
                <a:gd name="T34" fmla="*/ 103563 w 1659"/>
                <a:gd name="T35" fmla="*/ 4344 h 1647"/>
                <a:gd name="T36" fmla="*/ 101426 w 1659"/>
                <a:gd name="T37" fmla="*/ 0 h 1647"/>
                <a:gd name="T38" fmla="*/ 122049 w 1659"/>
                <a:gd name="T39" fmla="*/ 1036 h 1647"/>
                <a:gd name="T40" fmla="*/ 149761 w 1659"/>
                <a:gd name="T41" fmla="*/ 3512 h 1647"/>
                <a:gd name="T42" fmla="*/ 163816 w 1659"/>
                <a:gd name="T43" fmla="*/ 8755 h 1647"/>
                <a:gd name="T44" fmla="*/ 182115 w 1659"/>
                <a:gd name="T45" fmla="*/ 14602 h 1647"/>
                <a:gd name="T46" fmla="*/ 191631 w 1659"/>
                <a:gd name="T47" fmla="*/ 27385 h 1647"/>
                <a:gd name="T48" fmla="*/ 189849 w 1659"/>
                <a:gd name="T49" fmla="*/ 36659 h 1647"/>
                <a:gd name="T50" fmla="*/ 177587 w 1659"/>
                <a:gd name="T51" fmla="*/ 44890 h 1647"/>
                <a:gd name="T52" fmla="*/ 160064 w 1659"/>
                <a:gd name="T53" fmla="*/ 52042 h 1647"/>
                <a:gd name="T54" fmla="*/ 121556 w 1659"/>
                <a:gd name="T55" fmla="*/ 58459 h 1647"/>
                <a:gd name="T56" fmla="*/ 91137 w 1659"/>
                <a:gd name="T57" fmla="*/ 60306 h 1647"/>
                <a:gd name="T58" fmla="*/ 58005 w 1659"/>
                <a:gd name="T59" fmla="*/ 57789 h 1647"/>
                <a:gd name="T60" fmla="*/ 22219 w 1659"/>
                <a:gd name="T61" fmla="*/ 48199 h 1647"/>
                <a:gd name="T62" fmla="*/ 0 w 1659"/>
                <a:gd name="T63" fmla="*/ 32136 h 1647"/>
                <a:gd name="T64" fmla="*/ 8599 w 1659"/>
                <a:gd name="T65" fmla="*/ 22093 h 1647"/>
                <a:gd name="T66" fmla="*/ 14376 w 1659"/>
                <a:gd name="T67" fmla="*/ 12999 h 1647"/>
                <a:gd name="T68" fmla="*/ 36903 w 1659"/>
                <a:gd name="T69" fmla="*/ 6588 h 1647"/>
                <a:gd name="T70" fmla="*/ 62131 w 1659"/>
                <a:gd name="T71" fmla="*/ 2024 h 1647"/>
                <a:gd name="T72" fmla="*/ 101426 w 1659"/>
                <a:gd name="T73" fmla="*/ 0 h 1647"/>
                <a:gd name="T74" fmla="*/ 103563 w 1659"/>
                <a:gd name="T75" fmla="*/ 4344 h 16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9"/>
                <a:gd name="T115" fmla="*/ 0 h 1647"/>
                <a:gd name="T116" fmla="*/ 1659 w 1659"/>
                <a:gd name="T117" fmla="*/ 1647 h 16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9" h="1647">
                  <a:moveTo>
                    <a:pt x="897" y="119"/>
                  </a:moveTo>
                  <a:lnTo>
                    <a:pt x="705" y="119"/>
                  </a:lnTo>
                  <a:lnTo>
                    <a:pt x="424" y="230"/>
                  </a:lnTo>
                  <a:lnTo>
                    <a:pt x="249" y="423"/>
                  </a:lnTo>
                  <a:lnTo>
                    <a:pt x="164" y="670"/>
                  </a:lnTo>
                  <a:lnTo>
                    <a:pt x="114" y="873"/>
                  </a:lnTo>
                  <a:lnTo>
                    <a:pt x="227" y="1187"/>
                  </a:lnTo>
                  <a:lnTo>
                    <a:pt x="361" y="1298"/>
                  </a:lnTo>
                  <a:lnTo>
                    <a:pt x="452" y="1417"/>
                  </a:lnTo>
                  <a:lnTo>
                    <a:pt x="660" y="1486"/>
                  </a:lnTo>
                  <a:lnTo>
                    <a:pt x="858" y="1530"/>
                  </a:lnTo>
                  <a:lnTo>
                    <a:pt x="1239" y="1400"/>
                  </a:lnTo>
                  <a:lnTo>
                    <a:pt x="1464" y="1175"/>
                  </a:lnTo>
                  <a:lnTo>
                    <a:pt x="1549" y="867"/>
                  </a:lnTo>
                  <a:lnTo>
                    <a:pt x="1549" y="609"/>
                  </a:lnTo>
                  <a:lnTo>
                    <a:pt x="1442" y="434"/>
                  </a:lnTo>
                  <a:lnTo>
                    <a:pt x="1291" y="243"/>
                  </a:lnTo>
                  <a:lnTo>
                    <a:pt x="897" y="119"/>
                  </a:lnTo>
                  <a:lnTo>
                    <a:pt x="878" y="0"/>
                  </a:lnTo>
                  <a:lnTo>
                    <a:pt x="1057" y="28"/>
                  </a:lnTo>
                  <a:lnTo>
                    <a:pt x="1297" y="96"/>
                  </a:lnTo>
                  <a:lnTo>
                    <a:pt x="1419" y="239"/>
                  </a:lnTo>
                  <a:lnTo>
                    <a:pt x="1577" y="399"/>
                  </a:lnTo>
                  <a:lnTo>
                    <a:pt x="1659" y="748"/>
                  </a:lnTo>
                  <a:lnTo>
                    <a:pt x="1644" y="1001"/>
                  </a:lnTo>
                  <a:lnTo>
                    <a:pt x="1538" y="1226"/>
                  </a:lnTo>
                  <a:lnTo>
                    <a:pt x="1386" y="1422"/>
                  </a:lnTo>
                  <a:lnTo>
                    <a:pt x="1053" y="1597"/>
                  </a:lnTo>
                  <a:lnTo>
                    <a:pt x="789" y="1647"/>
                  </a:lnTo>
                  <a:lnTo>
                    <a:pt x="502" y="1578"/>
                  </a:lnTo>
                  <a:lnTo>
                    <a:pt x="192" y="1317"/>
                  </a:lnTo>
                  <a:lnTo>
                    <a:pt x="0" y="878"/>
                  </a:lnTo>
                  <a:lnTo>
                    <a:pt x="75" y="603"/>
                  </a:lnTo>
                  <a:lnTo>
                    <a:pt x="125" y="355"/>
                  </a:lnTo>
                  <a:lnTo>
                    <a:pt x="320" y="180"/>
                  </a:lnTo>
                  <a:lnTo>
                    <a:pt x="538" y="56"/>
                  </a:lnTo>
                  <a:lnTo>
                    <a:pt x="878" y="0"/>
                  </a:lnTo>
                  <a:lnTo>
                    <a:pt x="897" y="119"/>
                  </a:lnTo>
                  <a:close/>
                </a:path>
              </a:pathLst>
            </a:custGeom>
            <a:solidFill>
              <a:srgbClr val="008000"/>
            </a:solidFill>
            <a:ln w="9525">
              <a:noFill/>
              <a:round/>
              <a:headEnd/>
              <a:tailEnd/>
            </a:ln>
          </p:spPr>
          <p:txBody>
            <a:bodyPr>
              <a:prstTxWarp prst="textNoShape">
                <a:avLst/>
              </a:prstTxWarp>
            </a:bodyPr>
            <a:lstStyle/>
            <a:p>
              <a:pPr eaLnBrk="0" hangingPunct="0"/>
              <a:endParaRPr lang="en-US" dirty="0"/>
            </a:p>
          </p:txBody>
        </p:sp>
      </p:gr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9"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0" fill="hold"/>
                                        <p:tgtEl>
                                          <p:spTgt spid="2"/>
                                        </p:tgtEl>
                                        <p:attrNameLst>
                                          <p:attrName>ppt_w</p:attrName>
                                        </p:attrNameLst>
                                      </p:cBhvr>
                                      <p:tavLst>
                                        <p:tav tm="0" fmla="#ppt_w*sin(2.5*pi*$)">
                                          <p:val>
                                            <p:fltVal val="0"/>
                                          </p:val>
                                        </p:tav>
                                        <p:tav tm="100000">
                                          <p:val>
                                            <p:fltVal val="1"/>
                                          </p:val>
                                        </p:tav>
                                      </p:tavLst>
                                    </p:anim>
                                    <p:anim calcmode="lin" valueType="num">
                                      <p:cBhvr>
                                        <p:cTn id="12"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3"/>
          <p:cNvSpPr>
            <a:spLocks noGrp="1"/>
          </p:cNvSpPr>
          <p:nvPr>
            <p:ph type="sldNum" sz="quarter" idx="12"/>
          </p:nvPr>
        </p:nvSpPr>
        <p:spPr>
          <a:noFill/>
        </p:spPr>
        <p:txBody>
          <a:bodyPr/>
          <a:lstStyle/>
          <a:p>
            <a:fld id="{F6889EE0-9E74-BE46-AFDD-A8FB3874EB6B}" type="slidenum">
              <a:rPr lang="en-US" smtClean="0">
                <a:latin typeface="Arial" pitchFamily="-65" charset="0"/>
                <a:ea typeface="ＭＳ Ｐゴシック" pitchFamily="-65" charset="-128"/>
                <a:cs typeface="ＭＳ Ｐゴシック" pitchFamily="-65" charset="-128"/>
              </a:rPr>
              <a:pPr/>
              <a:t>113</a:t>
            </a:fld>
            <a:endParaRPr lang="en-US" dirty="0" smtClean="0">
              <a:latin typeface="Arial" pitchFamily="-65" charset="0"/>
              <a:ea typeface="ＭＳ Ｐゴシック" pitchFamily="-65" charset="-128"/>
              <a:cs typeface="ＭＳ Ｐゴシック" pitchFamily="-65" charset="-128"/>
            </a:endParaRPr>
          </a:p>
        </p:txBody>
      </p:sp>
      <p:sp>
        <p:nvSpPr>
          <p:cNvPr id="182275" name="Text Box 2"/>
          <p:cNvSpPr txBox="1">
            <a:spLocks noChangeArrowheads="1"/>
          </p:cNvSpPr>
          <p:nvPr/>
        </p:nvSpPr>
        <p:spPr bwMode="auto">
          <a:xfrm>
            <a:off x="296935" y="5128284"/>
            <a:ext cx="7786307" cy="1569660"/>
          </a:xfrm>
          <a:prstGeom prst="rect">
            <a:avLst/>
          </a:prstGeom>
          <a:noFill/>
          <a:ln w="12700">
            <a:noFill/>
            <a:miter lim="800000"/>
            <a:headEnd/>
            <a:tailEnd/>
          </a:ln>
        </p:spPr>
        <p:txBody>
          <a:bodyPr wrap="square" anchor="ctr">
            <a:prstTxWarp prst="textNoShape">
              <a:avLst/>
            </a:prstTxWarp>
            <a:spAutoFit/>
          </a:bodyPr>
          <a:lstStyle/>
          <a:p>
            <a:pPr eaLnBrk="0" hangingPunct="0">
              <a:spcBef>
                <a:spcPct val="50000"/>
              </a:spcBef>
            </a:pPr>
            <a:r>
              <a:rPr lang="en-US" dirty="0" smtClean="0">
                <a:latin typeface="Helvetica" pitchFamily="-65" charset="0"/>
              </a:rPr>
              <a:t>E-mail Jim: </a:t>
            </a:r>
            <a:r>
              <a:rPr lang="en-US" dirty="0" smtClean="0">
                <a:latin typeface="Helvetica" pitchFamily="-65" charset="0"/>
                <a:hlinkClick r:id="rId3"/>
              </a:rPr>
              <a:t>jemartin@ou.edu</a:t>
            </a:r>
            <a:endParaRPr lang="en-US" dirty="0" smtClean="0">
              <a:latin typeface="Helvetica" pitchFamily="-65" charset="0"/>
            </a:endParaRPr>
          </a:p>
          <a:p>
            <a:pPr eaLnBrk="0" hangingPunct="0">
              <a:spcBef>
                <a:spcPct val="50000"/>
              </a:spcBef>
            </a:pPr>
            <a:r>
              <a:rPr lang="en-US" dirty="0" smtClean="0">
                <a:latin typeface="Helvetica" pitchFamily="-65" charset="0"/>
              </a:rPr>
              <a:t>E-</a:t>
            </a:r>
            <a:r>
              <a:rPr lang="en-US" dirty="0">
                <a:latin typeface="Helvetica" pitchFamily="-65" charset="0"/>
              </a:rPr>
              <a:t>mail Amber: </a:t>
            </a:r>
            <a:r>
              <a:rPr lang="en-US" dirty="0" smtClean="0">
                <a:latin typeface="Helvetica" pitchFamily="-65" charset="0"/>
                <a:hlinkClick r:id="rId4"/>
              </a:rPr>
              <a:t>ambermcc</a:t>
            </a:r>
            <a:r>
              <a:rPr lang="en-US" dirty="0">
                <a:latin typeface="Helvetica" pitchFamily="-65" charset="0"/>
                <a:hlinkClick r:id="rId4"/>
              </a:rPr>
              <a:t>@</a:t>
            </a:r>
            <a:r>
              <a:rPr lang="en-US" dirty="0" smtClean="0">
                <a:latin typeface="Helvetica" pitchFamily="-65" charset="0"/>
                <a:hlinkClick r:id="rId4"/>
              </a:rPr>
              <a:t>ou.edu</a:t>
            </a:r>
            <a:r>
              <a:rPr lang="en-US" dirty="0" smtClean="0">
                <a:latin typeface="Helvetica" pitchFamily="-65" charset="0"/>
              </a:rPr>
              <a:t> </a:t>
            </a:r>
            <a:endParaRPr lang="en-US" dirty="0">
              <a:latin typeface="Helvetica" pitchFamily="-65" charset="0"/>
            </a:endParaRPr>
          </a:p>
          <a:p>
            <a:pPr eaLnBrk="0" hangingPunct="0">
              <a:spcBef>
                <a:spcPct val="50000"/>
              </a:spcBef>
            </a:pPr>
            <a:r>
              <a:rPr lang="en-US" dirty="0" smtClean="0">
                <a:latin typeface="Helvetica" pitchFamily="-65" charset="0"/>
              </a:rPr>
              <a:t>E-</a:t>
            </a:r>
            <a:r>
              <a:rPr lang="en-US" dirty="0">
                <a:latin typeface="Helvetica" pitchFamily="-65" charset="0"/>
              </a:rPr>
              <a:t>mail Jennifer: </a:t>
            </a:r>
            <a:r>
              <a:rPr lang="en-US" dirty="0" smtClean="0">
                <a:latin typeface="Helvetica" pitchFamily="-65" charset="0"/>
                <a:hlinkClick r:id="rId5"/>
              </a:rPr>
              <a:t>jennifer.burnes</a:t>
            </a:r>
            <a:r>
              <a:rPr lang="en-US" dirty="0">
                <a:latin typeface="Helvetica" pitchFamily="-65" charset="0"/>
                <a:hlinkClick r:id="rId5"/>
              </a:rPr>
              <a:t>@</a:t>
            </a:r>
            <a:r>
              <a:rPr lang="en-US" dirty="0" smtClean="0">
                <a:latin typeface="Helvetica" pitchFamily="-65" charset="0"/>
                <a:hlinkClick r:id="rId5"/>
              </a:rPr>
              <a:t>ou.edu</a:t>
            </a:r>
            <a:r>
              <a:rPr lang="en-US" sz="1800" dirty="0" smtClean="0">
                <a:latin typeface="Helvetica" pitchFamily="-65" charset="0"/>
              </a:rPr>
              <a:t> </a:t>
            </a:r>
            <a:endParaRPr lang="en-US" sz="1800" dirty="0">
              <a:latin typeface="Helvetica" pitchFamily="-65" charset="0"/>
            </a:endParaRPr>
          </a:p>
        </p:txBody>
      </p:sp>
      <p:pic>
        <p:nvPicPr>
          <p:cNvPr id="182276" name="Picture 3"/>
          <p:cNvPicPr>
            <a:picLocks noChangeAspect="1" noChangeArrowheads="1"/>
          </p:cNvPicPr>
          <p:nvPr/>
        </p:nvPicPr>
        <p:blipFill>
          <a:blip r:embed="rId6"/>
          <a:srcRect/>
          <a:stretch>
            <a:fillRect/>
          </a:stretch>
        </p:blipFill>
        <p:spPr bwMode="auto">
          <a:xfrm>
            <a:off x="1277818" y="126747"/>
            <a:ext cx="6007100" cy="889000"/>
          </a:xfrm>
          <a:prstGeom prst="rect">
            <a:avLst/>
          </a:prstGeom>
          <a:noFill/>
          <a:ln w="9525">
            <a:noFill/>
            <a:miter lim="800000"/>
            <a:headEnd/>
            <a:tailEnd/>
          </a:ln>
        </p:spPr>
      </p:pic>
      <p:sp>
        <p:nvSpPr>
          <p:cNvPr id="182277" name="Text Box 4"/>
          <p:cNvSpPr txBox="1">
            <a:spLocks noChangeArrowheads="1"/>
          </p:cNvSpPr>
          <p:nvPr/>
        </p:nvSpPr>
        <p:spPr bwMode="auto">
          <a:xfrm>
            <a:off x="2098614" y="4665974"/>
            <a:ext cx="5236763" cy="461665"/>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b="1" dirty="0">
                <a:latin typeface="Helvetica" pitchFamily="-65" charset="0"/>
              </a:rPr>
              <a:t>For More Information </a:t>
            </a:r>
            <a:r>
              <a:rPr lang="en-US" b="1" dirty="0" smtClean="0">
                <a:latin typeface="Helvetica" pitchFamily="-65" charset="0"/>
              </a:rPr>
              <a:t>Contact</a:t>
            </a:r>
            <a:endParaRPr lang="en-US" b="1" dirty="0"/>
          </a:p>
        </p:txBody>
      </p:sp>
      <p:sp>
        <p:nvSpPr>
          <p:cNvPr id="2" name="TextBox 1"/>
          <p:cNvSpPr txBox="1"/>
          <p:nvPr/>
        </p:nvSpPr>
        <p:spPr>
          <a:xfrm>
            <a:off x="513107" y="1148688"/>
            <a:ext cx="7264161" cy="3564053"/>
          </a:xfrm>
          <a:prstGeom prst="rect">
            <a:avLst/>
          </a:prstGeom>
          <a:noFill/>
        </p:spPr>
        <p:txBody>
          <a:bodyPr wrap="square" rtlCol="0">
            <a:spAutoFit/>
          </a:bodyPr>
          <a:lstStyle/>
          <a:p>
            <a:pPr eaLnBrk="0" hangingPunct="0">
              <a:spcBef>
                <a:spcPct val="50000"/>
              </a:spcBef>
            </a:pPr>
            <a:r>
              <a:rPr lang="en-US" dirty="0" smtClean="0">
                <a:latin typeface="Helvetica" pitchFamily="-65" charset="0"/>
              </a:rPr>
              <a:t>University of Oklahoma</a:t>
            </a:r>
          </a:p>
          <a:p>
            <a:pPr eaLnBrk="0" hangingPunct="0">
              <a:spcBef>
                <a:spcPct val="50000"/>
              </a:spcBef>
            </a:pPr>
            <a:r>
              <a:rPr lang="en-US" dirty="0" smtClean="0">
                <a:latin typeface="Helvetica" pitchFamily="-65" charset="0"/>
              </a:rPr>
              <a:t>Zarrow Center</a:t>
            </a:r>
            <a:endParaRPr lang="en-US" dirty="0">
              <a:latin typeface="Helvetica" pitchFamily="-65" charset="0"/>
            </a:endParaRPr>
          </a:p>
          <a:p>
            <a:pPr eaLnBrk="0" hangingPunct="0">
              <a:lnSpc>
                <a:spcPct val="90000"/>
              </a:lnSpc>
              <a:spcBef>
                <a:spcPct val="50000"/>
              </a:spcBef>
            </a:pPr>
            <a:r>
              <a:rPr lang="en-US" dirty="0">
                <a:latin typeface="Helvetica" pitchFamily="-65" charset="0"/>
              </a:rPr>
              <a:t>338 Cate Center Drive, Room 190</a:t>
            </a:r>
          </a:p>
          <a:p>
            <a:pPr eaLnBrk="0" hangingPunct="0">
              <a:spcBef>
                <a:spcPct val="50000"/>
              </a:spcBef>
            </a:pPr>
            <a:r>
              <a:rPr lang="en-US" dirty="0">
                <a:latin typeface="Helvetica" pitchFamily="-65" charset="0"/>
              </a:rPr>
              <a:t>Norman, OK 73019</a:t>
            </a:r>
          </a:p>
          <a:p>
            <a:pPr eaLnBrk="0" hangingPunct="0">
              <a:spcBef>
                <a:spcPct val="50000"/>
              </a:spcBef>
            </a:pPr>
            <a:r>
              <a:rPr lang="en-US" dirty="0">
                <a:latin typeface="Helvetica" pitchFamily="-65" charset="0"/>
              </a:rPr>
              <a:t>Phone: 405-325-8951</a:t>
            </a:r>
          </a:p>
          <a:p>
            <a:pPr eaLnBrk="0" hangingPunct="0">
              <a:spcBef>
                <a:spcPct val="50000"/>
              </a:spcBef>
            </a:pPr>
            <a:r>
              <a:rPr lang="en-US" dirty="0">
                <a:latin typeface="Helvetica" pitchFamily="-65" charset="0"/>
              </a:rPr>
              <a:t>Web: </a:t>
            </a:r>
            <a:r>
              <a:rPr lang="en-US" dirty="0" smtClean="0">
                <a:latin typeface="Helvetica" pitchFamily="-65" charset="0"/>
                <a:hlinkClick r:id="rId7"/>
              </a:rPr>
              <a:t>http://</a:t>
            </a:r>
            <a:r>
              <a:rPr lang="en-US" dirty="0" err="1" smtClean="0">
                <a:latin typeface="Helvetica" pitchFamily="-65" charset="0"/>
                <a:hlinkClick r:id="rId7"/>
              </a:rPr>
              <a:t>zarrowcenter.ou.edu</a:t>
            </a:r>
            <a:endParaRPr lang="en-US" dirty="0">
              <a:latin typeface="Helvetica" pitchFamily="-65"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94240" y="621612"/>
            <a:ext cx="6466927" cy="2648607"/>
          </a:xfrm>
        </p:spPr>
        <p:txBody>
          <a:bodyPr anchor="b"/>
          <a:lstStyle/>
          <a:p>
            <a:pPr algn="ctr">
              <a:spcAft>
                <a:spcPts val="4800"/>
              </a:spcAft>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4500" cap="small" dirty="0" smtClean="0"/>
              <a:t>What is a satisfying life for you</a:t>
            </a:r>
            <a:r>
              <a:rPr lang="en-US" sz="4500" dirty="0" smtClean="0"/>
              <a:t>?</a:t>
            </a:r>
            <a:r>
              <a:rPr lang="en-US" dirty="0" smtClean="0"/>
              <a:t/>
            </a:r>
            <a:br>
              <a:rPr lang="en-US" dirty="0" smtClean="0"/>
            </a:br>
            <a:endParaRPr lang="en-US" dirty="0"/>
          </a:p>
        </p:txBody>
      </p:sp>
      <p:sp>
        <p:nvSpPr>
          <p:cNvPr id="8" name="Subtitle 7"/>
          <p:cNvSpPr>
            <a:spLocks noGrp="1"/>
          </p:cNvSpPr>
          <p:nvPr>
            <p:ph type="subTitle" idx="1"/>
          </p:nvPr>
        </p:nvSpPr>
        <p:spPr>
          <a:xfrm>
            <a:off x="1092523" y="4157679"/>
            <a:ext cx="6248400" cy="2362200"/>
          </a:xfrm>
        </p:spPr>
        <p:txBody>
          <a:bodyPr/>
          <a:lstStyle/>
          <a:p>
            <a:pPr algn="ctr"/>
            <a:r>
              <a:rPr lang="en-US" sz="4500" b="1" cap="small" dirty="0" smtClean="0">
                <a:solidFill>
                  <a:schemeClr val="tx2">
                    <a:lumMod val="75000"/>
                  </a:schemeClr>
                </a:solidFill>
              </a:rPr>
              <a:t>What is a satisfying life for people with disabilities?</a:t>
            </a:r>
            <a:endParaRPr lang="en-US" sz="4500" b="1" cap="small" dirty="0">
              <a:solidFill>
                <a:schemeClr val="tx2">
                  <a:lumMod val="75000"/>
                </a:schemeClr>
              </a:solidFill>
            </a:endParaRPr>
          </a:p>
        </p:txBody>
      </p:sp>
      <p:pic>
        <p:nvPicPr>
          <p:cNvPr id="9" name="Picture 8"/>
          <p:cNvPicPr>
            <a:picLocks noChangeAspect="1"/>
          </p:cNvPicPr>
          <p:nvPr/>
        </p:nvPicPr>
        <p:blipFill>
          <a:blip r:embed="rId3"/>
          <a:stretch>
            <a:fillRect/>
          </a:stretch>
        </p:blipFill>
        <p:spPr>
          <a:xfrm>
            <a:off x="2918512" y="2893588"/>
            <a:ext cx="1972699" cy="140719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3" nodeType="clickEffect">
                                  <p:stCondLst>
                                    <p:cond delay="0"/>
                                  </p:stCondLst>
                                  <p:iterate type="lt">
                                    <p:tmPct val="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3"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Satisfying Life is…</a:t>
            </a:r>
            <a:endParaRPr lang="en-US" dirty="0"/>
          </a:p>
        </p:txBody>
      </p:sp>
      <p:sp>
        <p:nvSpPr>
          <p:cNvPr id="3" name="Content Placeholder 2"/>
          <p:cNvSpPr>
            <a:spLocks noGrp="1"/>
          </p:cNvSpPr>
          <p:nvPr>
            <p:ph idx="1"/>
          </p:nvPr>
        </p:nvSpPr>
        <p:spPr/>
        <p:txBody>
          <a:bodyPr/>
          <a:lstStyle/>
          <a:p>
            <a:r>
              <a:rPr lang="en-US" dirty="0" smtClean="0"/>
              <a:t>Home, career, social life, community lifestyle, spiritual well being </a:t>
            </a:r>
            <a:r>
              <a:rPr lang="en-US" sz="2400" dirty="0" smtClean="0"/>
              <a:t>(Romer, Frantangelo, &amp; Fanjoy, 2009)</a:t>
            </a:r>
          </a:p>
          <a:p>
            <a:r>
              <a:rPr lang="en-US" b="1" dirty="0" smtClean="0">
                <a:solidFill>
                  <a:schemeClr val="tx2">
                    <a:lumMod val="75000"/>
                  </a:schemeClr>
                </a:solidFill>
              </a:rPr>
              <a:t>Personal Fulfillment?</a:t>
            </a:r>
            <a:r>
              <a:rPr lang="en-US" b="1" dirty="0" smtClean="0">
                <a:solidFill>
                  <a:schemeClr val="tx2">
                    <a:lumMod val="60000"/>
                    <a:lumOff val="40000"/>
                  </a:schemeClr>
                </a:solidFill>
              </a:rPr>
              <a:t> </a:t>
            </a:r>
          </a:p>
          <a:p>
            <a:pPr lvl="1"/>
            <a:r>
              <a:rPr lang="en-US" dirty="0" smtClean="0"/>
              <a:t>Right mix of opportunities and support to nourish the presence and contribution of a human being </a:t>
            </a:r>
            <a:r>
              <a:rPr lang="en-US" sz="2400" dirty="0" smtClean="0"/>
              <a:t>(Kendrick, 2009)</a:t>
            </a:r>
          </a:p>
          <a:p>
            <a:pPr lvl="1"/>
            <a:r>
              <a:rPr lang="en-US" dirty="0" smtClean="0"/>
              <a:t>Outcome of high quality supports </a:t>
            </a:r>
          </a:p>
          <a:p>
            <a:pPr lvl="1">
              <a:buNone/>
            </a:pPr>
            <a:r>
              <a:rPr lang="en-US" sz="2900" b="1" i="1" dirty="0" smtClean="0">
                <a:solidFill>
                  <a:schemeClr val="tx2">
                    <a:lumMod val="75000"/>
                  </a:schemeClr>
                </a:solidFill>
              </a:rPr>
              <a:t>A life that is uniquely ones own! </a:t>
            </a:r>
            <a:r>
              <a:rPr lang="en-US" sz="2400" dirty="0" smtClean="0">
                <a:solidFill>
                  <a:schemeClr val="tx2">
                    <a:lumMod val="75000"/>
                  </a:schemeClr>
                </a:solidFill>
              </a:rPr>
              <a:t>(Simpson, 2009)</a:t>
            </a:r>
            <a:endParaRPr lang="en-US" sz="2400" b="1" i="1" dirty="0" smtClean="0">
              <a:solidFill>
                <a:schemeClr val="tx2">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ea typeface="ＭＳ Ｐゴシック" pitchFamily="-65" charset="-128"/>
                <a:cs typeface="ＭＳ Ｐゴシック" pitchFamily="-65" charset="-128"/>
              </a:rPr>
              <a:t>Satisfying Participation in Life includes…</a:t>
            </a:r>
          </a:p>
        </p:txBody>
      </p:sp>
      <p:sp>
        <p:nvSpPr>
          <p:cNvPr id="34819" name="Content Placeholder 2"/>
          <p:cNvSpPr>
            <a:spLocks noGrp="1"/>
          </p:cNvSpPr>
          <p:nvPr>
            <p:ph idx="1"/>
          </p:nvPr>
        </p:nvSpPr>
        <p:spPr/>
        <p:txBody>
          <a:bodyPr/>
          <a:lstStyle/>
          <a:p>
            <a:pPr>
              <a:spcAft>
                <a:spcPts val="600"/>
              </a:spcAft>
              <a:buNone/>
            </a:pPr>
            <a:r>
              <a:rPr lang="en-US" dirty="0">
                <a:ea typeface="ＭＳ Ｐゴシック" pitchFamily="-65" charset="-128"/>
                <a:cs typeface="ＭＳ Ｐゴシック" pitchFamily="-65" charset="-128"/>
              </a:rPr>
              <a:t>R</a:t>
            </a:r>
            <a:r>
              <a:rPr lang="en-US" dirty="0" smtClean="0">
                <a:ea typeface="ＭＳ Ｐゴシック" pitchFamily="-65" charset="-128"/>
                <a:cs typeface="ＭＳ Ｐゴシック" pitchFamily="-65" charset="-128"/>
              </a:rPr>
              <a:t>ealizing societal roles, with or without support, in a meaningful and satisfying way </a:t>
            </a:r>
          </a:p>
          <a:p>
            <a:pPr>
              <a:spcAft>
                <a:spcPts val="600"/>
              </a:spcAft>
              <a:buNone/>
            </a:pPr>
            <a:r>
              <a:rPr lang="en-US" sz="3000" dirty="0" smtClean="0">
                <a:ea typeface="ＭＳ Ｐゴシック" pitchFamily="-65" charset="-128"/>
                <a:cs typeface="ＭＳ Ｐゴシック" pitchFamily="-65" charset="-128"/>
              </a:rPr>
              <a:t>Work participation and being satisfied with life is broader than just job satisfaction…</a:t>
            </a:r>
          </a:p>
          <a:p>
            <a:pPr lvl="1">
              <a:spcAft>
                <a:spcPts val="600"/>
              </a:spcAft>
              <a:buNone/>
            </a:pPr>
            <a:r>
              <a:rPr lang="en-US" sz="3000" dirty="0" smtClean="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Van Campen &amp; Cardol, 2007)</a:t>
            </a:r>
          </a:p>
          <a:p>
            <a:pPr>
              <a:buNone/>
            </a:pPr>
            <a:r>
              <a:rPr lang="en-US" i="1" dirty="0" smtClean="0">
                <a:ea typeface="ＭＳ Ｐゴシック" pitchFamily="-65" charset="-128"/>
                <a:cs typeface="ＭＳ Ｐゴシック" pitchFamily="-65" charset="-128"/>
              </a:rPr>
              <a:t>Four years after high school, youth with multiple disabilities were least engaged in their communities</a:t>
            </a:r>
            <a:r>
              <a:rPr lang="en-US" dirty="0" smtClean="0">
                <a:ea typeface="ＭＳ Ｐゴシック" pitchFamily="-65" charset="-128"/>
                <a:cs typeface="ＭＳ Ｐゴシック" pitchFamily="-65" charset="-128"/>
              </a:rPr>
              <a:t> (NLTS-2)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ea typeface="ＭＳ Ｐゴシック" pitchFamily="-65" charset="-128"/>
                <a:cs typeface="ＭＳ Ｐゴシック" pitchFamily="-65" charset="-128"/>
              </a:rPr>
              <a:t>Tolby’s satisfying life…</a:t>
            </a:r>
          </a:p>
        </p:txBody>
      </p:sp>
      <p:sp>
        <p:nvSpPr>
          <p:cNvPr id="34819" name="Content Placeholder 2"/>
          <p:cNvSpPr>
            <a:spLocks noGrp="1"/>
          </p:cNvSpPr>
          <p:nvPr>
            <p:ph idx="1"/>
          </p:nvPr>
        </p:nvSpPr>
        <p:spPr/>
        <p:txBody>
          <a:bodyPr/>
          <a:lstStyle/>
          <a:p>
            <a:r>
              <a:rPr lang="en-US" dirty="0" smtClean="0">
                <a:ea typeface="ＭＳ Ｐゴシック" pitchFamily="-65" charset="-128"/>
                <a:cs typeface="ＭＳ Ｐゴシック" pitchFamily="-65" charset="-128"/>
              </a:rPr>
              <a:t>Healthy</a:t>
            </a:r>
          </a:p>
          <a:p>
            <a:r>
              <a:rPr lang="en-US" dirty="0" smtClean="0">
                <a:ea typeface="ＭＳ Ｐゴシック" pitchFamily="-65" charset="-128"/>
                <a:cs typeface="ＭＳ Ｐゴシック" pitchFamily="-65" charset="-128"/>
              </a:rPr>
              <a:t>Be with his family</a:t>
            </a:r>
          </a:p>
          <a:p>
            <a:r>
              <a:rPr lang="en-US" dirty="0" smtClean="0">
                <a:ea typeface="ＭＳ Ｐゴシック" pitchFamily="-65" charset="-128"/>
                <a:cs typeface="ＭＳ Ｐゴシック" pitchFamily="-65" charset="-128"/>
              </a:rPr>
              <a:t>Communicate what’s going on in his head with others</a:t>
            </a:r>
          </a:p>
          <a:p>
            <a:r>
              <a:rPr lang="en-US" dirty="0" smtClean="0">
                <a:ea typeface="ＭＳ Ｐゴシック" pitchFamily="-65" charset="-128"/>
                <a:cs typeface="ＭＳ Ｐゴシック" pitchFamily="-65" charset="-128"/>
              </a:rPr>
              <a:t>Consistent care</a:t>
            </a:r>
          </a:p>
          <a:p>
            <a:r>
              <a:rPr lang="en-US" dirty="0" smtClean="0">
                <a:ea typeface="ＭＳ Ｐゴシック" pitchFamily="-65" charset="-128"/>
                <a:cs typeface="ＭＳ Ｐゴシック" pitchFamily="-65" charset="-128"/>
              </a:rPr>
              <a:t>Operable equipment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satisfying life for Sherri?</a:t>
            </a:r>
            <a:endParaRPr lang="en-US" dirty="0"/>
          </a:p>
        </p:txBody>
      </p:sp>
      <p:sp>
        <p:nvSpPr>
          <p:cNvPr id="5" name="Content Placeholder 4"/>
          <p:cNvSpPr>
            <a:spLocks noGrp="1"/>
          </p:cNvSpPr>
          <p:nvPr>
            <p:ph sz="half" idx="2"/>
          </p:nvPr>
        </p:nvSpPr>
        <p:spPr>
          <a:xfrm>
            <a:off x="716378" y="1719263"/>
            <a:ext cx="7970422" cy="4411662"/>
          </a:xfrm>
        </p:spPr>
        <p:txBody>
          <a:bodyPr/>
          <a:lstStyle/>
          <a:p>
            <a:r>
              <a:rPr lang="en-US" dirty="0" smtClean="0">
                <a:hlinkClick r:id="rId2" action="ppaction://hlinkfile"/>
              </a:rPr>
              <a:t>Sherri’s satisfying life</a:t>
            </a:r>
            <a:endParaRPr lang="en-US" dirty="0" smtClean="0"/>
          </a:p>
          <a:p>
            <a:r>
              <a:rPr lang="en-US" dirty="0" smtClean="0">
                <a:hlinkClick r:id="rId3" action="ppaction://hlinkfile"/>
              </a:rPr>
              <a:t>Josh’s satisfying life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a:xfrm>
            <a:off x="533400" y="762000"/>
            <a:ext cx="8382000" cy="1752600"/>
          </a:xfrm>
        </p:spPr>
        <p:txBody>
          <a:bodyPr/>
          <a:lstStyle/>
          <a:p>
            <a:pPr eaLnBrk="1" hangingPunct="1"/>
            <a:r>
              <a:rPr lang="en-US" sz="3200" b="1" dirty="0" smtClean="0"/>
              <a:t>Guiding </a:t>
            </a:r>
            <a:r>
              <a:rPr lang="en-US" sz="3200" b="1" dirty="0"/>
              <a:t>Questions for Secondary Transition Planning for Youth with Significant Disabilities</a:t>
            </a:r>
            <a:endParaRPr lang="en-US" sz="2800" b="1" dirty="0"/>
          </a:p>
        </p:txBody>
      </p:sp>
      <p:pic>
        <p:nvPicPr>
          <p:cNvPr id="11267" name="Picture 9" descr="NSTTAC-Logo yellow gold"/>
          <p:cNvPicPr>
            <a:picLocks noChangeAspect="1" noChangeArrowheads="1"/>
          </p:cNvPicPr>
          <p:nvPr/>
        </p:nvPicPr>
        <p:blipFill>
          <a:blip r:embed="rId3"/>
          <a:srcRect/>
          <a:stretch>
            <a:fillRect/>
          </a:stretch>
        </p:blipFill>
        <p:spPr bwMode="auto">
          <a:xfrm>
            <a:off x="228600" y="152400"/>
            <a:ext cx="1981200" cy="723900"/>
          </a:xfrm>
          <a:prstGeom prst="rect">
            <a:avLst/>
          </a:prstGeom>
          <a:noFill/>
          <a:ln w="9525">
            <a:noFill/>
            <a:miter lim="800000"/>
            <a:headEnd/>
            <a:tailEnd/>
          </a:ln>
        </p:spPr>
      </p:pic>
      <p:pic>
        <p:nvPicPr>
          <p:cNvPr id="11268" name="Picture 10" descr="Ideas_logofinalJ"/>
          <p:cNvPicPr>
            <a:picLocks noChangeAspect="1" noChangeArrowheads="1"/>
          </p:cNvPicPr>
          <p:nvPr/>
        </p:nvPicPr>
        <p:blipFill>
          <a:blip r:embed="rId4"/>
          <a:srcRect/>
          <a:stretch>
            <a:fillRect/>
          </a:stretch>
        </p:blipFill>
        <p:spPr bwMode="auto">
          <a:xfrm>
            <a:off x="8001000" y="152400"/>
            <a:ext cx="914400" cy="763588"/>
          </a:xfrm>
          <a:prstGeom prst="rect">
            <a:avLst/>
          </a:prstGeom>
          <a:noFill/>
          <a:ln w="9525">
            <a:noFill/>
            <a:miter lim="800000"/>
            <a:headEnd/>
            <a:tailEnd/>
          </a:ln>
        </p:spPr>
      </p:pic>
      <p:sp>
        <p:nvSpPr>
          <p:cNvPr id="11269" name="Rectangle 5"/>
          <p:cNvSpPr>
            <a:spLocks noGrp="1"/>
          </p:cNvSpPr>
          <p:nvPr>
            <p:ph type="body" idx="1"/>
          </p:nvPr>
        </p:nvSpPr>
        <p:spPr>
          <a:xfrm>
            <a:off x="457200" y="2514600"/>
            <a:ext cx="8229600" cy="4068763"/>
          </a:xfrm>
        </p:spPr>
        <p:txBody>
          <a:bodyPr/>
          <a:lstStyle/>
          <a:p>
            <a:pPr marL="609600" indent="-609600">
              <a:buFont typeface="Arial" pitchFamily="29" charset="0"/>
              <a:buAutoNum type="arabicPeriod"/>
            </a:pPr>
            <a:r>
              <a:rPr lang="en-US" sz="3000" dirty="0"/>
              <a:t>Can the young adult express interests? If no, get information from parents and caregivers to develop transition plan.</a:t>
            </a:r>
          </a:p>
          <a:p>
            <a:pPr marL="609600" indent="-609600">
              <a:buFont typeface="Arial" pitchFamily="29" charset="0"/>
              <a:buAutoNum type="arabicPeriod"/>
            </a:pPr>
            <a:r>
              <a:rPr lang="en-US" sz="3000" dirty="0"/>
              <a:t>What are special health care needs?</a:t>
            </a:r>
          </a:p>
          <a:p>
            <a:pPr marL="609600" indent="-609600">
              <a:buFont typeface="Arial" pitchFamily="29" charset="0"/>
              <a:buAutoNum type="arabicPeriod"/>
            </a:pPr>
            <a:r>
              <a:rPr lang="en-US" sz="3000" dirty="0"/>
              <a:t>What are needs/challenges preventing the young adult from working outside the home?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533400" y="762000"/>
            <a:ext cx="8382000" cy="1752600"/>
          </a:xfrm>
        </p:spPr>
        <p:txBody>
          <a:bodyPr/>
          <a:lstStyle/>
          <a:p>
            <a:pPr eaLnBrk="1" hangingPunct="1"/>
            <a:r>
              <a:rPr lang="en-US" sz="3200" b="1" dirty="0" smtClean="0"/>
              <a:t>Guiding </a:t>
            </a:r>
            <a:r>
              <a:rPr lang="en-US" sz="3200" b="1" dirty="0"/>
              <a:t>Questions for Secondary Transition Planning for Youth with Significant Disabilities</a:t>
            </a:r>
            <a:endParaRPr lang="en-US" sz="2800" b="1" dirty="0"/>
          </a:p>
        </p:txBody>
      </p:sp>
      <p:pic>
        <p:nvPicPr>
          <p:cNvPr id="12291" name="Picture 9" descr="NSTTAC-Logo yellow gold"/>
          <p:cNvPicPr>
            <a:picLocks noChangeAspect="1" noChangeArrowheads="1"/>
          </p:cNvPicPr>
          <p:nvPr/>
        </p:nvPicPr>
        <p:blipFill>
          <a:blip r:embed="rId3"/>
          <a:srcRect/>
          <a:stretch>
            <a:fillRect/>
          </a:stretch>
        </p:blipFill>
        <p:spPr bwMode="auto">
          <a:xfrm>
            <a:off x="228600" y="152400"/>
            <a:ext cx="1981200" cy="723900"/>
          </a:xfrm>
          <a:prstGeom prst="rect">
            <a:avLst/>
          </a:prstGeom>
          <a:noFill/>
          <a:ln w="9525">
            <a:noFill/>
            <a:miter lim="800000"/>
            <a:headEnd/>
            <a:tailEnd/>
          </a:ln>
        </p:spPr>
      </p:pic>
      <p:pic>
        <p:nvPicPr>
          <p:cNvPr id="12292" name="Picture 10" descr="Ideas_logofinalJ"/>
          <p:cNvPicPr>
            <a:picLocks noChangeAspect="1" noChangeArrowheads="1"/>
          </p:cNvPicPr>
          <p:nvPr/>
        </p:nvPicPr>
        <p:blipFill>
          <a:blip r:embed="rId4"/>
          <a:srcRect/>
          <a:stretch>
            <a:fillRect/>
          </a:stretch>
        </p:blipFill>
        <p:spPr bwMode="auto">
          <a:xfrm>
            <a:off x="8001000" y="152400"/>
            <a:ext cx="914400" cy="763588"/>
          </a:xfrm>
          <a:prstGeom prst="rect">
            <a:avLst/>
          </a:prstGeom>
          <a:noFill/>
          <a:ln w="9525">
            <a:noFill/>
            <a:miter lim="800000"/>
            <a:headEnd/>
            <a:tailEnd/>
          </a:ln>
        </p:spPr>
      </p:pic>
      <p:sp>
        <p:nvSpPr>
          <p:cNvPr id="12293" name="Rectangle 5"/>
          <p:cNvSpPr>
            <a:spLocks noGrp="1"/>
          </p:cNvSpPr>
          <p:nvPr>
            <p:ph type="body" idx="1"/>
          </p:nvPr>
        </p:nvSpPr>
        <p:spPr>
          <a:xfrm>
            <a:off x="457200" y="2514600"/>
            <a:ext cx="8229600" cy="4068763"/>
          </a:xfrm>
        </p:spPr>
        <p:txBody>
          <a:bodyPr/>
          <a:lstStyle/>
          <a:p>
            <a:pPr marL="609600" indent="-609600">
              <a:buFont typeface="Calibri" pitchFamily="29" charset="0"/>
              <a:buAutoNum type="arabicPeriod" startAt="4"/>
            </a:pPr>
            <a:r>
              <a:rPr lang="en-US" sz="3000" dirty="0"/>
              <a:t>Who can provide education/training to assist the young adult?</a:t>
            </a:r>
          </a:p>
          <a:p>
            <a:pPr marL="609600" indent="-609600">
              <a:buFont typeface="Calibri" pitchFamily="29" charset="0"/>
              <a:buAutoNum type="arabicPeriod" startAt="4"/>
            </a:pPr>
            <a:r>
              <a:rPr lang="en-US" sz="3000" dirty="0"/>
              <a:t>What can the young adult accomplish without assistance?</a:t>
            </a:r>
          </a:p>
          <a:p>
            <a:pPr marL="609600" indent="-609600">
              <a:buFont typeface="Calibri" pitchFamily="29" charset="0"/>
              <a:buAutoNum type="arabicPeriod" startAt="4"/>
            </a:pPr>
            <a:r>
              <a:rPr lang="en-US" sz="3000" dirty="0"/>
              <a:t>What else could the young adult accomplish if assistance were provided by a job coach, habilitation training specialist (HTS), or other caregiver?</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9" descr="NSTTAC-Logo yellow gold"/>
          <p:cNvPicPr>
            <a:picLocks noChangeAspect="1" noChangeArrowheads="1"/>
          </p:cNvPicPr>
          <p:nvPr/>
        </p:nvPicPr>
        <p:blipFill>
          <a:blip r:embed="rId3"/>
          <a:srcRect/>
          <a:stretch>
            <a:fillRect/>
          </a:stretch>
        </p:blipFill>
        <p:spPr bwMode="auto">
          <a:xfrm>
            <a:off x="228600" y="152400"/>
            <a:ext cx="1981200" cy="723900"/>
          </a:xfrm>
          <a:prstGeom prst="rect">
            <a:avLst/>
          </a:prstGeom>
          <a:noFill/>
          <a:ln w="9525">
            <a:noFill/>
            <a:miter lim="800000"/>
            <a:headEnd/>
            <a:tailEnd/>
          </a:ln>
        </p:spPr>
      </p:pic>
      <p:pic>
        <p:nvPicPr>
          <p:cNvPr id="15364" name="Picture 10" descr="Ideas_logofinalJ"/>
          <p:cNvPicPr>
            <a:picLocks noChangeAspect="1" noChangeArrowheads="1"/>
          </p:cNvPicPr>
          <p:nvPr/>
        </p:nvPicPr>
        <p:blipFill>
          <a:blip r:embed="rId4"/>
          <a:srcRect/>
          <a:stretch>
            <a:fillRect/>
          </a:stretch>
        </p:blipFill>
        <p:spPr bwMode="auto">
          <a:xfrm>
            <a:off x="8001000" y="152400"/>
            <a:ext cx="914400" cy="763588"/>
          </a:xfrm>
          <a:prstGeom prst="rect">
            <a:avLst/>
          </a:prstGeom>
          <a:noFill/>
          <a:ln w="9525">
            <a:noFill/>
            <a:miter lim="800000"/>
            <a:headEnd/>
            <a:tailEnd/>
          </a:ln>
        </p:spPr>
      </p:pic>
      <p:sp>
        <p:nvSpPr>
          <p:cNvPr id="15365" name="Rectangle 5"/>
          <p:cNvSpPr>
            <a:spLocks noGrp="1"/>
          </p:cNvSpPr>
          <p:nvPr>
            <p:ph type="body" idx="1"/>
          </p:nvPr>
        </p:nvSpPr>
        <p:spPr>
          <a:xfrm>
            <a:off x="362838" y="1061228"/>
            <a:ext cx="8686800" cy="5101270"/>
          </a:xfrm>
        </p:spPr>
        <p:txBody>
          <a:bodyPr/>
          <a:lstStyle/>
          <a:p>
            <a:pPr marL="0" indent="0" algn="ctr">
              <a:buFont typeface="Arial" pitchFamily="29" charset="0"/>
              <a:buNone/>
            </a:pPr>
            <a:r>
              <a:rPr lang="en-US" sz="3200" b="1" u="sng" dirty="0" smtClean="0"/>
              <a:t>Tolby</a:t>
            </a:r>
            <a:endParaRPr lang="en-US" sz="3200" dirty="0" smtClean="0"/>
          </a:p>
          <a:p>
            <a:pPr marL="0" indent="0">
              <a:buFont typeface="Arial" pitchFamily="29" charset="0"/>
              <a:buNone/>
            </a:pPr>
            <a:r>
              <a:rPr lang="en-US" sz="2800" dirty="0" smtClean="0"/>
              <a:t>Tolby has DD, CP, multiple disabilities, no </a:t>
            </a:r>
            <a:r>
              <a:rPr lang="en-US" sz="2800" dirty="0"/>
              <a:t>fine motor skills,</a:t>
            </a:r>
            <a:r>
              <a:rPr lang="en-US" sz="2800" dirty="0" smtClean="0"/>
              <a:t> dependent on others for mobility in and out of his manual wheelchair; requires </a:t>
            </a:r>
            <a:r>
              <a:rPr lang="en-US" sz="2800" dirty="0"/>
              <a:t>full-time assistance </a:t>
            </a:r>
            <a:r>
              <a:rPr lang="en-US" sz="2800" dirty="0" smtClean="0"/>
              <a:t>for all </a:t>
            </a:r>
            <a:r>
              <a:rPr lang="en-US" sz="2800" dirty="0"/>
              <a:t>daily personal needs.</a:t>
            </a:r>
            <a:r>
              <a:rPr lang="en-US" sz="2800" dirty="0" smtClean="0"/>
              <a:t> He is non-verbal; it is difficult understanding what he needs, wants and knows. Tolby enjoys listening to music and  </a:t>
            </a:r>
            <a:r>
              <a:rPr lang="en-US" sz="2800" dirty="0"/>
              <a:t>interacting with children, especially</a:t>
            </a:r>
            <a:r>
              <a:rPr lang="en-US" sz="2800" dirty="0" smtClean="0"/>
              <a:t> his cousins. Tolby’s mom wants him to be able to communicate things to her…what’s going on in his head, safety, etc. She wants him to remain healthy, and she wants to care for him, with help.</a:t>
            </a:r>
            <a:endParaRPr lang="en-US" sz="2800" dirty="0"/>
          </a:p>
        </p:txBody>
      </p:sp>
    </p:spTree>
    <p:extLst>
      <p:ext uri="{BB962C8B-B14F-4D97-AF65-F5344CB8AC3E}">
        <p14:creationId xmlns:p14="http://schemas.microsoft.com/office/powerpoint/2010/main" val="29173187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EA10498E-29E8-4A4B-A18C-B3736C4F3EFD}" type="slidenum">
              <a:rPr lang="en-US" smtClean="0">
                <a:latin typeface="Arial" pitchFamily="-65" charset="0"/>
                <a:ea typeface="ＭＳ Ｐゴシック" pitchFamily="-65" charset="-128"/>
                <a:cs typeface="ＭＳ Ｐゴシック" pitchFamily="-65" charset="-128"/>
              </a:rPr>
              <a:pPr/>
              <a:t>2</a:t>
            </a:fld>
            <a:endParaRPr lang="en-US" dirty="0" smtClean="0">
              <a:latin typeface="Arial" pitchFamily="-65" charset="0"/>
              <a:ea typeface="ＭＳ Ｐゴシック" pitchFamily="-65" charset="-128"/>
              <a:cs typeface="ＭＳ Ｐゴシック" pitchFamily="-65" charset="-128"/>
            </a:endParaRPr>
          </a:p>
        </p:txBody>
      </p:sp>
      <p:sp>
        <p:nvSpPr>
          <p:cNvPr id="17411" name="Rectangle 2"/>
          <p:cNvSpPr>
            <a:spLocks noGrp="1" noChangeArrowheads="1"/>
          </p:cNvSpPr>
          <p:nvPr>
            <p:ph type="title"/>
          </p:nvPr>
        </p:nvSpPr>
        <p:spPr>
          <a:xfrm>
            <a:off x="2992745" y="225533"/>
            <a:ext cx="2336680" cy="620712"/>
          </a:xfrm>
        </p:spPr>
        <p:txBody>
          <a:bodyPr/>
          <a:lstStyle/>
          <a:p>
            <a:pPr eaLnBrk="1" hangingPunct="1"/>
            <a:r>
              <a:rPr lang="en-US" dirty="0">
                <a:ea typeface="ＭＳ Ｐゴシック" pitchFamily="-65" charset="-128"/>
                <a:cs typeface="ＭＳ Ｐゴシック" pitchFamily="-65" charset="-128"/>
              </a:rPr>
              <a:t>Agenda</a:t>
            </a:r>
          </a:p>
        </p:txBody>
      </p:sp>
      <p:sp>
        <p:nvSpPr>
          <p:cNvPr id="17412" name="Rectangle 3"/>
          <p:cNvSpPr>
            <a:spLocks noGrp="1" noChangeArrowheads="1"/>
          </p:cNvSpPr>
          <p:nvPr>
            <p:ph type="body" idx="1"/>
          </p:nvPr>
        </p:nvSpPr>
        <p:spPr>
          <a:xfrm>
            <a:off x="166619" y="959968"/>
            <a:ext cx="7696200" cy="5791200"/>
          </a:xfrm>
        </p:spPr>
        <p:txBody>
          <a:bodyPr/>
          <a:lstStyle/>
          <a:p>
            <a:pPr marL="457200" indent="-457200" eaLnBrk="1" hangingPunct="1">
              <a:buFont typeface="+mj-lt"/>
              <a:buAutoNum type="arabicPeriod"/>
            </a:pPr>
            <a:r>
              <a:rPr lang="en-US" sz="2400" dirty="0" smtClean="0">
                <a:solidFill>
                  <a:schemeClr val="tx2">
                    <a:lumMod val="75000"/>
                  </a:schemeClr>
                </a:solidFill>
              </a:rPr>
              <a:t>Review web links</a:t>
            </a:r>
          </a:p>
          <a:p>
            <a:pPr marL="457200" indent="-457200" eaLnBrk="1" hangingPunct="1">
              <a:buFont typeface="+mj-lt"/>
              <a:buAutoNum type="arabicPeriod"/>
            </a:pPr>
            <a:r>
              <a:rPr lang="en-US" sz="2400" dirty="0" smtClean="0">
                <a:solidFill>
                  <a:schemeClr val="tx2">
                    <a:lumMod val="75000"/>
                  </a:schemeClr>
                </a:solidFill>
              </a:rPr>
              <a:t>Description of students with Significant and Multiple Disabilities</a:t>
            </a:r>
          </a:p>
          <a:p>
            <a:pPr marL="457200" indent="-457200" eaLnBrk="1" hangingPunct="1">
              <a:buFont typeface="+mj-lt"/>
              <a:buAutoNum type="arabicPeriod"/>
            </a:pPr>
            <a:r>
              <a:rPr lang="en-US" sz="2400" dirty="0" smtClean="0">
                <a:solidFill>
                  <a:schemeClr val="tx2">
                    <a:lumMod val="75000"/>
                  </a:schemeClr>
                </a:solidFill>
              </a:rPr>
              <a:t>Legal Requirements – in Brief</a:t>
            </a:r>
          </a:p>
          <a:p>
            <a:pPr marL="457200" indent="-457200" eaLnBrk="1" hangingPunct="1">
              <a:buFont typeface="+mj-lt"/>
              <a:buAutoNum type="arabicPeriod"/>
            </a:pPr>
            <a:r>
              <a:rPr lang="en-US" sz="2400" dirty="0" smtClean="0">
                <a:solidFill>
                  <a:schemeClr val="tx2">
                    <a:lumMod val="75000"/>
                  </a:schemeClr>
                </a:solidFill>
              </a:rPr>
              <a:t>Satisfying Life and Example Postsecondary Goals</a:t>
            </a:r>
          </a:p>
          <a:p>
            <a:pPr marL="457200" indent="-457200" eaLnBrk="1" hangingPunct="1">
              <a:buFont typeface="+mj-lt"/>
              <a:buAutoNum type="arabicPeriod"/>
            </a:pPr>
            <a:r>
              <a:rPr lang="en-US" sz="2400" dirty="0" smtClean="0">
                <a:solidFill>
                  <a:schemeClr val="tx2">
                    <a:lumMod val="75000"/>
                  </a:schemeClr>
                </a:solidFill>
              </a:rPr>
              <a:t>Transition Assessments</a:t>
            </a:r>
          </a:p>
          <a:p>
            <a:pPr marL="806450" lvl="1" indent="-457200" eaLnBrk="1" hangingPunct="1">
              <a:buFont typeface="+mj-lt"/>
              <a:buAutoNum type="arabicPeriod"/>
            </a:pPr>
            <a:r>
              <a:rPr lang="en-US" sz="2000" dirty="0" smtClean="0">
                <a:solidFill>
                  <a:schemeClr val="tx2">
                    <a:lumMod val="75000"/>
                  </a:schemeClr>
                </a:solidFill>
              </a:rPr>
              <a:t>Combo Assessments Covering Two or More Transition Areas</a:t>
            </a:r>
          </a:p>
          <a:p>
            <a:pPr marL="806450" lvl="1" indent="-457200" eaLnBrk="1" hangingPunct="1">
              <a:buFont typeface="+mj-lt"/>
              <a:buAutoNum type="arabicPeriod"/>
            </a:pPr>
            <a:r>
              <a:rPr lang="en-US" sz="2000" dirty="0" smtClean="0">
                <a:solidFill>
                  <a:schemeClr val="tx2">
                    <a:lumMod val="75000"/>
                  </a:schemeClr>
                </a:solidFill>
              </a:rPr>
              <a:t>Living &amp; Leisure Assessments</a:t>
            </a:r>
          </a:p>
          <a:p>
            <a:pPr marL="806450" lvl="1" indent="-457200" eaLnBrk="1" hangingPunct="1">
              <a:buFont typeface="+mj-lt"/>
              <a:buAutoNum type="arabicPeriod"/>
            </a:pPr>
            <a:r>
              <a:rPr lang="en-US" sz="2000" dirty="0" smtClean="0">
                <a:solidFill>
                  <a:schemeClr val="tx2">
                    <a:lumMod val="75000"/>
                  </a:schemeClr>
                </a:solidFill>
              </a:rPr>
              <a:t>Vocational Interest and Skill Assessments</a:t>
            </a:r>
          </a:p>
          <a:p>
            <a:pPr marL="806450" lvl="1" indent="-457200" eaLnBrk="1" hangingPunct="1">
              <a:buFont typeface="+mj-lt"/>
              <a:buAutoNum type="arabicPeriod"/>
            </a:pPr>
            <a:r>
              <a:rPr lang="en-US" sz="2000" dirty="0" smtClean="0">
                <a:solidFill>
                  <a:schemeClr val="tx2">
                    <a:lumMod val="75000"/>
                  </a:schemeClr>
                </a:solidFill>
              </a:rPr>
              <a:t>Self-Determination Assessments</a:t>
            </a:r>
          </a:p>
          <a:p>
            <a:pPr marL="806450" lvl="1" indent="-457200" eaLnBrk="1" hangingPunct="1">
              <a:buFont typeface="+mj-lt"/>
              <a:buAutoNum type="arabicPeriod"/>
            </a:pPr>
            <a:r>
              <a:rPr lang="en-US" sz="2000" dirty="0" smtClean="0">
                <a:solidFill>
                  <a:schemeClr val="tx2">
                    <a:lumMod val="75000"/>
                  </a:schemeClr>
                </a:solidFill>
              </a:rPr>
              <a:t>Further Education Assessments</a:t>
            </a:r>
          </a:p>
          <a:p>
            <a:pPr marL="457200" indent="-457200" eaLnBrk="1" hangingPunct="1">
              <a:buFont typeface="+mj-lt"/>
              <a:buAutoNum type="arabicPeriod"/>
            </a:pPr>
            <a:r>
              <a:rPr lang="en-US" sz="2400" dirty="0" smtClean="0">
                <a:solidFill>
                  <a:schemeClr val="tx2">
                    <a:lumMod val="75000"/>
                  </a:schemeClr>
                </a:solidFill>
              </a:rPr>
              <a:t>Wrap-Up and Final Question Time</a:t>
            </a:r>
          </a:p>
          <a:p>
            <a:pPr marL="457200" indent="-457200" eaLnBrk="1" hangingPunct="1">
              <a:buFont typeface="+mj-lt"/>
              <a:buAutoNum type="arabicPeriod"/>
            </a:pPr>
            <a:endParaRPr lang="en-US" sz="2400" b="1" i="1" dirty="0" smtClean="0">
              <a:solidFill>
                <a:schemeClr val="tx2">
                  <a:lumMod val="75000"/>
                </a:schemeClr>
              </a:solidFill>
            </a:endParaRPr>
          </a:p>
          <a:p>
            <a:pPr marL="457200" indent="-457200" eaLnBrk="1" hangingPunct="1">
              <a:buFont typeface="+mj-lt"/>
              <a:buAutoNum type="arabicPeriod"/>
            </a:pPr>
            <a:endParaRPr lang="en-US" sz="2400" b="1" i="1" dirty="0" smtClean="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1781997" y="328639"/>
            <a:ext cx="6629400" cy="1447800"/>
          </a:xfrm>
        </p:spPr>
        <p:txBody>
          <a:bodyPr/>
          <a:lstStyle/>
          <a:p>
            <a:pPr algn="ctr" eaLnBrk="1" hangingPunct="1"/>
            <a:r>
              <a:rPr lang="en-US" sz="3200" b="1" dirty="0" smtClean="0"/>
              <a:t>Tolby’s Postsecondary </a:t>
            </a:r>
            <a:r>
              <a:rPr lang="en-US" sz="3200" b="1" dirty="0"/>
              <a:t>Goals</a:t>
            </a:r>
            <a:endParaRPr lang="en-US" sz="2800" b="1" dirty="0"/>
          </a:p>
        </p:txBody>
      </p:sp>
      <p:pic>
        <p:nvPicPr>
          <p:cNvPr id="16387" name="Picture 9" descr="NSTTAC-Logo yellow gold"/>
          <p:cNvPicPr>
            <a:picLocks noChangeAspect="1" noChangeArrowheads="1"/>
          </p:cNvPicPr>
          <p:nvPr/>
        </p:nvPicPr>
        <p:blipFill>
          <a:blip r:embed="rId3"/>
          <a:srcRect/>
          <a:stretch>
            <a:fillRect/>
          </a:stretch>
        </p:blipFill>
        <p:spPr bwMode="auto">
          <a:xfrm>
            <a:off x="228600" y="152400"/>
            <a:ext cx="1981200" cy="723900"/>
          </a:xfrm>
          <a:prstGeom prst="rect">
            <a:avLst/>
          </a:prstGeom>
          <a:noFill/>
          <a:ln w="9525">
            <a:noFill/>
            <a:miter lim="800000"/>
            <a:headEnd/>
            <a:tailEnd/>
          </a:ln>
        </p:spPr>
      </p:pic>
      <p:pic>
        <p:nvPicPr>
          <p:cNvPr id="16388" name="Picture 10" descr="Ideas_logofinalJ"/>
          <p:cNvPicPr>
            <a:picLocks noChangeAspect="1" noChangeArrowheads="1"/>
          </p:cNvPicPr>
          <p:nvPr/>
        </p:nvPicPr>
        <p:blipFill>
          <a:blip r:embed="rId4"/>
          <a:srcRect/>
          <a:stretch>
            <a:fillRect/>
          </a:stretch>
        </p:blipFill>
        <p:spPr bwMode="auto">
          <a:xfrm>
            <a:off x="8001000" y="152400"/>
            <a:ext cx="914400" cy="763588"/>
          </a:xfrm>
          <a:prstGeom prst="rect">
            <a:avLst/>
          </a:prstGeom>
          <a:noFill/>
          <a:ln w="9525">
            <a:noFill/>
            <a:miter lim="800000"/>
            <a:headEnd/>
            <a:tailEnd/>
          </a:ln>
        </p:spPr>
      </p:pic>
      <p:sp>
        <p:nvSpPr>
          <p:cNvPr id="16389" name="Rectangle 5"/>
          <p:cNvSpPr>
            <a:spLocks noGrp="1"/>
          </p:cNvSpPr>
          <p:nvPr>
            <p:ph type="body" idx="1"/>
          </p:nvPr>
        </p:nvSpPr>
        <p:spPr>
          <a:xfrm>
            <a:off x="457200" y="1765966"/>
            <a:ext cx="8229600" cy="5092034"/>
          </a:xfrm>
        </p:spPr>
        <p:txBody>
          <a:bodyPr/>
          <a:lstStyle/>
          <a:p>
            <a:pPr marL="0" indent="0">
              <a:buFont typeface="Arial" pitchFamily="29" charset="0"/>
              <a:buNone/>
            </a:pPr>
            <a:endParaRPr lang="en-US" sz="2200" b="1" dirty="0" smtClean="0"/>
          </a:p>
          <a:p>
            <a:pPr marL="457200" indent="-457200">
              <a:buNone/>
            </a:pPr>
            <a:r>
              <a:rPr lang="en-US" sz="2200" dirty="0" smtClean="0"/>
              <a:t>Tolby will live at home with his mother and, with the support of a job coach, will volunteer at a local childcare facility where he will play music during dance and nap times. </a:t>
            </a:r>
          </a:p>
          <a:p>
            <a:pPr marL="0" indent="0">
              <a:buFont typeface="Arial" pitchFamily="29" charset="0"/>
              <a:buNone/>
            </a:pP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1583538" y="308796"/>
            <a:ext cx="6629400" cy="1447800"/>
          </a:xfrm>
        </p:spPr>
        <p:txBody>
          <a:bodyPr/>
          <a:lstStyle/>
          <a:p>
            <a:pPr eaLnBrk="1" hangingPunct="1"/>
            <a:r>
              <a:rPr lang="en-US" sz="3200" b="1" dirty="0" smtClean="0"/>
              <a:t>Sample </a:t>
            </a:r>
            <a:r>
              <a:rPr lang="en-US" sz="3200" b="1" dirty="0"/>
              <a:t>Scenarios and Postsecondary Goals</a:t>
            </a:r>
            <a:endParaRPr lang="en-US" sz="2800" b="1" dirty="0"/>
          </a:p>
        </p:txBody>
      </p:sp>
      <p:pic>
        <p:nvPicPr>
          <p:cNvPr id="17411" name="Picture 9" descr="NSTTAC-Logo yellow gold"/>
          <p:cNvPicPr>
            <a:picLocks noChangeAspect="1" noChangeArrowheads="1"/>
          </p:cNvPicPr>
          <p:nvPr/>
        </p:nvPicPr>
        <p:blipFill>
          <a:blip r:embed="rId2"/>
          <a:srcRect/>
          <a:stretch>
            <a:fillRect/>
          </a:stretch>
        </p:blipFill>
        <p:spPr bwMode="auto">
          <a:xfrm>
            <a:off x="228600" y="152400"/>
            <a:ext cx="1981200" cy="723900"/>
          </a:xfrm>
          <a:prstGeom prst="rect">
            <a:avLst/>
          </a:prstGeom>
          <a:noFill/>
          <a:ln w="9525">
            <a:noFill/>
            <a:miter lim="800000"/>
            <a:headEnd/>
            <a:tailEnd/>
          </a:ln>
        </p:spPr>
      </p:pic>
      <p:pic>
        <p:nvPicPr>
          <p:cNvPr id="17412" name="Picture 10" descr="Ideas_logofinalJ"/>
          <p:cNvPicPr>
            <a:picLocks noChangeAspect="1" noChangeArrowheads="1"/>
          </p:cNvPicPr>
          <p:nvPr/>
        </p:nvPicPr>
        <p:blipFill>
          <a:blip r:embed="rId3"/>
          <a:srcRect/>
          <a:stretch>
            <a:fillRect/>
          </a:stretch>
        </p:blipFill>
        <p:spPr bwMode="auto">
          <a:xfrm>
            <a:off x="8001000" y="152400"/>
            <a:ext cx="914400" cy="763588"/>
          </a:xfrm>
          <a:prstGeom prst="rect">
            <a:avLst/>
          </a:prstGeom>
          <a:noFill/>
          <a:ln w="9525">
            <a:noFill/>
            <a:miter lim="800000"/>
            <a:headEnd/>
            <a:tailEnd/>
          </a:ln>
        </p:spPr>
      </p:pic>
      <p:sp>
        <p:nvSpPr>
          <p:cNvPr id="17413" name="Rectangle 5"/>
          <p:cNvSpPr>
            <a:spLocks noGrp="1"/>
          </p:cNvSpPr>
          <p:nvPr>
            <p:ph type="body" idx="1"/>
          </p:nvPr>
        </p:nvSpPr>
        <p:spPr>
          <a:xfrm>
            <a:off x="366491" y="1759446"/>
            <a:ext cx="8229600" cy="4602163"/>
          </a:xfrm>
        </p:spPr>
        <p:txBody>
          <a:bodyPr/>
          <a:lstStyle/>
          <a:p>
            <a:pPr marL="0" indent="0" algn="ctr">
              <a:buFont typeface="Arial" pitchFamily="29" charset="0"/>
              <a:buNone/>
            </a:pPr>
            <a:r>
              <a:rPr lang="en-US" sz="2400" b="1" u="sng" dirty="0"/>
              <a:t>Clarification</a:t>
            </a:r>
            <a:r>
              <a:rPr lang="en-US" sz="2400" b="1" u="sng" dirty="0" smtClean="0"/>
              <a:t> Tolby’s Case</a:t>
            </a:r>
            <a:endParaRPr lang="en-US" sz="2400" u="sng" dirty="0" smtClean="0"/>
          </a:p>
          <a:p>
            <a:pPr marL="0" indent="0">
              <a:buFont typeface="Arial" pitchFamily="29" charset="0"/>
              <a:buNone/>
            </a:pPr>
            <a:endParaRPr lang="en-US" sz="2400" dirty="0" smtClean="0"/>
          </a:p>
          <a:p>
            <a:pPr marL="0" indent="0">
              <a:buFont typeface="Arial" pitchFamily="29" charset="0"/>
              <a:buNone/>
            </a:pPr>
            <a:r>
              <a:rPr lang="en-US" sz="2400" dirty="0" smtClean="0"/>
              <a:t>Although Tolby </a:t>
            </a:r>
            <a:r>
              <a:rPr lang="en-US" sz="2400" dirty="0"/>
              <a:t>may not earn an hourly wage for </a:t>
            </a:r>
            <a:r>
              <a:rPr lang="en-US" sz="2400" dirty="0" smtClean="0"/>
              <a:t>his </a:t>
            </a:r>
            <a:r>
              <a:rPr lang="en-US" sz="2400" dirty="0"/>
              <a:t>job</a:t>
            </a:r>
            <a:r>
              <a:rPr lang="en-US" sz="2400" dirty="0" smtClean="0"/>
              <a:t> work experience at a childcare facility, he </a:t>
            </a:r>
            <a:r>
              <a:rPr lang="en-US" sz="2400" dirty="0"/>
              <a:t>is still accomplishing something</a:t>
            </a:r>
            <a:r>
              <a:rPr lang="en-US" sz="2400" dirty="0" smtClean="0"/>
              <a:t> he </a:t>
            </a:r>
            <a:r>
              <a:rPr lang="en-US" sz="2400" dirty="0"/>
              <a:t>set out to do in terms of </a:t>
            </a:r>
            <a:r>
              <a:rPr lang="en-US" sz="2400" b="1" i="1" dirty="0"/>
              <a:t>employment</a:t>
            </a:r>
            <a:r>
              <a:rPr lang="en-US" sz="2400" dirty="0" smtClean="0"/>
              <a:t>.</a:t>
            </a:r>
          </a:p>
          <a:p>
            <a:pPr marL="0" indent="0">
              <a:buFont typeface="Arial" pitchFamily="29" charset="0"/>
              <a:buNone/>
            </a:pPr>
            <a:endParaRPr lang="en-US" sz="2400" dirty="0" smtClean="0"/>
          </a:p>
          <a:p>
            <a:pPr marL="0" indent="0">
              <a:buFont typeface="Arial" pitchFamily="29" charset="0"/>
              <a:buNone/>
            </a:pPr>
            <a:r>
              <a:rPr lang="en-US" sz="2400" dirty="0" smtClean="0"/>
              <a:t>Although Tolby requires assistance and support with everything, staying healthy and helping at home with his cousins and nieces/nephews contributes to achieving his </a:t>
            </a:r>
            <a:r>
              <a:rPr lang="en-US" sz="2400" b="1" i="1" dirty="0" smtClean="0"/>
              <a:t>adult living goal</a:t>
            </a:r>
            <a:r>
              <a:rPr lang="en-US" sz="2400" dirty="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NSTTAC can help!</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National Secondary Transition Technical Assistance Center (NSTTAC) offers examples and non examples of postsecondary goals.  Go to: </a:t>
            </a:r>
          </a:p>
          <a:p>
            <a:pPr>
              <a:buNone/>
            </a:pPr>
            <a:r>
              <a:rPr lang="en-US" dirty="0" smtClean="0">
                <a:hlinkClick r:id="rId2"/>
              </a:rPr>
              <a:t>http://www.nsttac.org/content/nsttac-indicator-13-checklist-form-b-enhanced-professional-development</a:t>
            </a:r>
            <a:r>
              <a:rPr lang="en-US" dirty="0" smtClean="0"/>
              <a:t> </a:t>
            </a:r>
          </a:p>
          <a:p>
            <a:pPr>
              <a:buNone/>
            </a:pPr>
            <a:r>
              <a:rPr lang="en-US" dirty="0" smtClean="0"/>
              <a:t>See Examples for Kevin and Rolanda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BDC84AAE-E2D2-F141-9C86-851C2D50C3EC}" type="slidenum">
              <a:rPr lang="en-US" smtClean="0">
                <a:latin typeface="Arial" pitchFamily="-65" charset="0"/>
                <a:ea typeface="ＭＳ Ｐゴシック" pitchFamily="-65" charset="-128"/>
                <a:cs typeface="ＭＳ Ｐゴシック" pitchFamily="-65" charset="-128"/>
              </a:rPr>
              <a:pPr/>
              <a:t>23</a:t>
            </a:fld>
            <a:endParaRPr lang="en-US" dirty="0" smtClean="0">
              <a:latin typeface="Arial" pitchFamily="-65" charset="0"/>
              <a:ea typeface="ＭＳ Ｐゴシック" pitchFamily="-65" charset="-128"/>
              <a:cs typeface="ＭＳ Ｐゴシック" pitchFamily="-65" charset="-128"/>
            </a:endParaRPr>
          </a:p>
        </p:txBody>
      </p:sp>
      <p:sp>
        <p:nvSpPr>
          <p:cNvPr id="37891" name="Rectangle 1026"/>
          <p:cNvSpPr>
            <a:spLocks noGrp="1" noChangeArrowheads="1"/>
          </p:cNvSpPr>
          <p:nvPr>
            <p:ph type="title"/>
          </p:nvPr>
        </p:nvSpPr>
        <p:spPr>
          <a:xfrm>
            <a:off x="231813" y="342710"/>
            <a:ext cx="7950200" cy="1028133"/>
          </a:xfrm>
        </p:spPr>
        <p:txBody>
          <a:bodyPr/>
          <a:lstStyle/>
          <a:p>
            <a:pPr marL="457200" indent="-457200"/>
            <a:r>
              <a:rPr lang="en-US" sz="4000" dirty="0" smtClean="0"/>
              <a:t>Transition Assessment Areas</a:t>
            </a:r>
            <a:endParaRPr lang="en-US" sz="4000" dirty="0"/>
          </a:p>
        </p:txBody>
      </p:sp>
      <p:sp>
        <p:nvSpPr>
          <p:cNvPr id="43012" name="Rectangle 1027"/>
          <p:cNvSpPr>
            <a:spLocks noGrp="1" noChangeArrowheads="1"/>
          </p:cNvSpPr>
          <p:nvPr>
            <p:ph type="body" idx="1"/>
          </p:nvPr>
        </p:nvSpPr>
        <p:spPr>
          <a:xfrm>
            <a:off x="164268" y="1512129"/>
            <a:ext cx="6323179" cy="3566266"/>
          </a:xfrm>
        </p:spPr>
        <p:txBody>
          <a:bodyPr/>
          <a:lstStyle/>
          <a:p>
            <a:pPr marL="609600" indent="-609600" eaLnBrk="1" hangingPunct="1">
              <a:buFont typeface="Arial" pitchFamily="-110" charset="0"/>
              <a:buAutoNum type="arabicPeriod"/>
              <a:defRPr/>
            </a:pPr>
            <a:r>
              <a:rPr lang="en-US" dirty="0" smtClean="0"/>
              <a:t>Combo Assessments Covering Two or More Transition Areas</a:t>
            </a:r>
          </a:p>
          <a:p>
            <a:pPr marL="609600" indent="-609600" eaLnBrk="1" hangingPunct="1">
              <a:buFont typeface="Arial" pitchFamily="-110" charset="0"/>
              <a:buAutoNum type="arabicPeriod"/>
              <a:defRPr/>
            </a:pPr>
            <a:r>
              <a:rPr lang="en-US" dirty="0" smtClean="0"/>
              <a:t>Living &amp; Leisure Assessments</a:t>
            </a:r>
          </a:p>
          <a:p>
            <a:pPr marL="609600" indent="-609600" eaLnBrk="1" hangingPunct="1">
              <a:buFont typeface="Arial" pitchFamily="-110" charset="0"/>
              <a:buAutoNum type="arabicPeriod"/>
              <a:defRPr/>
            </a:pPr>
            <a:r>
              <a:rPr lang="en-US" dirty="0" smtClean="0"/>
              <a:t>Vocational </a:t>
            </a:r>
            <a:r>
              <a:rPr lang="en-US" dirty="0"/>
              <a:t>Interest </a:t>
            </a:r>
            <a:r>
              <a:rPr lang="en-US" dirty="0" smtClean="0"/>
              <a:t>&amp; Skills Assessments</a:t>
            </a:r>
          </a:p>
          <a:p>
            <a:pPr marL="609600" indent="-609600" eaLnBrk="1" hangingPunct="1">
              <a:buFont typeface="Arial" pitchFamily="-110" charset="0"/>
              <a:buAutoNum type="arabicPeriod"/>
              <a:defRPr/>
            </a:pPr>
            <a:r>
              <a:rPr lang="en-US" dirty="0" smtClean="0"/>
              <a:t>Self-Determination Assessments</a:t>
            </a:r>
          </a:p>
          <a:p>
            <a:pPr marL="609600" indent="-609600" eaLnBrk="1" hangingPunct="1">
              <a:buFont typeface="Arial" pitchFamily="-110" charset="0"/>
              <a:buAutoNum type="arabicPeriod"/>
              <a:defRPr/>
            </a:pPr>
            <a:r>
              <a:rPr lang="en-US" dirty="0"/>
              <a:t>Further Education Assessments</a:t>
            </a:r>
          </a:p>
          <a:p>
            <a:pPr marL="609600" indent="-609600" eaLnBrk="1" hangingPunct="1">
              <a:buFont typeface="Arial" pitchFamily="-110" charset="0"/>
              <a:buAutoNum type="arabicPeriod"/>
              <a:defRPr/>
            </a:pPr>
            <a:endParaRPr lang="en-US" dirty="0" smtClean="0"/>
          </a:p>
          <a:p>
            <a:pPr marL="609600" indent="-609600" eaLnBrk="1" hangingPunct="1">
              <a:buFont typeface="Arial" pitchFamily="-110" charset="0"/>
              <a:buAutoNum type="arabicPeriod"/>
              <a:defRPr/>
            </a:pPr>
            <a:endParaRPr lang="en-US" dirty="0" smtClean="0"/>
          </a:p>
          <a:p>
            <a:pPr marL="609600" indent="-609600" eaLnBrk="1" hangingPunct="1">
              <a:buFont typeface="Arial" pitchFamily="-110" charset="0"/>
              <a:buAutoNum type="arabicPeriod"/>
              <a:defRPr/>
            </a:pPr>
            <a:endParaRPr lang="en-US" dirty="0" smtClean="0"/>
          </a:p>
          <a:p>
            <a:pPr marL="990600" lvl="1" indent="-533400" eaLnBrk="1" hangingPunct="1">
              <a:buFontTx/>
              <a:buNone/>
              <a:defRPr/>
            </a:pPr>
            <a:endParaRPr lang="en-US" dirty="0"/>
          </a:p>
        </p:txBody>
      </p:sp>
      <p:pic>
        <p:nvPicPr>
          <p:cNvPr id="37893" name="Picture 5" descr="wheelchair.gif"/>
          <p:cNvPicPr>
            <a:picLocks noChangeAspect="1"/>
          </p:cNvPicPr>
          <p:nvPr/>
        </p:nvPicPr>
        <p:blipFill>
          <a:blip r:embed="rId3"/>
          <a:srcRect/>
          <a:stretch>
            <a:fillRect/>
          </a:stretch>
        </p:blipFill>
        <p:spPr bwMode="auto">
          <a:xfrm>
            <a:off x="6026041" y="1213835"/>
            <a:ext cx="3289300" cy="3852862"/>
          </a:xfrm>
          <a:prstGeom prst="rect">
            <a:avLst/>
          </a:prstGeom>
          <a:noFill/>
          <a:ln w="9525">
            <a:noFill/>
            <a:miter lim="800000"/>
            <a:headEnd/>
            <a:tailEnd/>
          </a:ln>
        </p:spPr>
      </p:pic>
    </p:spTree>
    <p:extLst>
      <p:ext uri="{BB962C8B-B14F-4D97-AF65-F5344CB8AC3E}">
        <p14:creationId xmlns:p14="http://schemas.microsoft.com/office/powerpoint/2010/main" val="2192758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9"/>
          <p:cNvSpPr>
            <a:spLocks noGrp="1" noChangeArrowheads="1"/>
          </p:cNvSpPr>
          <p:nvPr>
            <p:ph type="sldNum" sz="quarter" idx="12"/>
          </p:nvPr>
        </p:nvSpPr>
        <p:spPr>
          <a:noFill/>
        </p:spPr>
        <p:txBody>
          <a:bodyPr/>
          <a:lstStyle/>
          <a:p>
            <a:fld id="{93F156C2-D53A-244D-94AA-FD20FC66C5EC}" type="slidenum">
              <a:rPr lang="en-US">
                <a:latin typeface="Arial" pitchFamily="-65" charset="0"/>
                <a:ea typeface="ＭＳ Ｐゴシック" pitchFamily="-65" charset="-128"/>
                <a:cs typeface="ＭＳ Ｐゴシック" pitchFamily="-65" charset="-128"/>
              </a:rPr>
              <a:pPr/>
              <a:t>24</a:t>
            </a:fld>
            <a:endParaRPr lang="en-US" dirty="0">
              <a:latin typeface="Arial" pitchFamily="-65" charset="0"/>
              <a:ea typeface="ＭＳ Ｐゴシック" pitchFamily="-65" charset="-128"/>
              <a:cs typeface="ＭＳ Ｐゴシック" pitchFamily="-65" charset="-128"/>
            </a:endParaRPr>
          </a:p>
        </p:txBody>
      </p:sp>
      <p:sp>
        <p:nvSpPr>
          <p:cNvPr id="57347" name="Rectangle 1026"/>
          <p:cNvSpPr>
            <a:spLocks noGrp="1" noChangeArrowheads="1"/>
          </p:cNvSpPr>
          <p:nvPr>
            <p:ph type="ctrTitle"/>
          </p:nvPr>
        </p:nvSpPr>
        <p:spPr/>
        <p:txBody>
          <a:bodyPr/>
          <a:lstStyle/>
          <a:p>
            <a:pPr eaLnBrk="1" hangingPunct="1"/>
            <a:r>
              <a:rPr lang="en-US" dirty="0" smtClean="0">
                <a:ea typeface="ＭＳ Ｐゴシック" pitchFamily="-65" charset="-128"/>
                <a:cs typeface="ＭＳ Ｐゴシック" pitchFamily="-65" charset="-128"/>
              </a:rPr>
              <a:t>Combo Assessments Covering Two or More Areas</a:t>
            </a:r>
            <a:endParaRPr lang="en-US" dirty="0">
              <a:ea typeface="ＭＳ Ｐゴシック" pitchFamily="-65" charset="-128"/>
              <a:cs typeface="ＭＳ Ｐゴシック" pitchFamily="-65" charset="-128"/>
            </a:endParaRPr>
          </a:p>
        </p:txBody>
      </p:sp>
      <p:sp>
        <p:nvSpPr>
          <p:cNvPr id="57348" name="Rectangle 1027"/>
          <p:cNvSpPr>
            <a:spLocks noGrp="1" noChangeArrowheads="1"/>
          </p:cNvSpPr>
          <p:nvPr>
            <p:ph type="subTitle" idx="1"/>
          </p:nvPr>
        </p:nvSpPr>
        <p:spPr>
          <a:xfrm>
            <a:off x="-1" y="3049588"/>
            <a:ext cx="7188191" cy="3808412"/>
          </a:xfrm>
        </p:spPr>
        <p:txBody>
          <a:bodyPr/>
          <a:lstStyle/>
          <a:p>
            <a:pPr eaLnBrk="1" hangingPunct="1">
              <a:buFont typeface="Wingdings" pitchFamily="-65" charset="2"/>
              <a:buNone/>
            </a:pPr>
            <a:r>
              <a:rPr lang="en-US" b="1" dirty="0">
                <a:ea typeface="ＭＳ Ｐゴシック" pitchFamily="-65" charset="-128"/>
                <a:cs typeface="ＭＳ Ｐゴシック" pitchFamily="-65" charset="-128"/>
              </a:rPr>
              <a:t>Part</a:t>
            </a:r>
            <a:r>
              <a:rPr lang="en-US" b="1" dirty="0" smtClean="0">
                <a:ea typeface="ＭＳ Ｐゴシック" pitchFamily="-65" charset="-128"/>
                <a:cs typeface="ＭＳ Ｐゴシック" pitchFamily="-65" charset="-128"/>
              </a:rPr>
              <a:t> 1 </a:t>
            </a:r>
            <a:r>
              <a:rPr lang="en-US" b="1" dirty="0">
                <a:ea typeface="ＭＳ Ｐゴシック" pitchFamily="-65" charset="-128"/>
                <a:cs typeface="ＭＳ Ｐゴシック" pitchFamily="-65" charset="-128"/>
              </a:rPr>
              <a:t>of the</a:t>
            </a:r>
            <a:r>
              <a:rPr lang="en-US" b="1" dirty="0" smtClean="0">
                <a:ea typeface="ＭＳ Ｐゴシック" pitchFamily="-65" charset="-128"/>
                <a:cs typeface="ＭＳ Ｐゴシック" pitchFamily="-65" charset="-128"/>
              </a:rPr>
              <a:t> 5-</a:t>
            </a:r>
            <a:r>
              <a:rPr lang="en-US" b="1" dirty="0">
                <a:ea typeface="ＭＳ Ｐゴシック" pitchFamily="-65" charset="-128"/>
                <a:cs typeface="ＭＳ Ｐゴシック" pitchFamily="-65" charset="-128"/>
              </a:rPr>
              <a:t>Part Transition Assessment </a:t>
            </a:r>
            <a:r>
              <a:rPr lang="en-US" b="1" dirty="0" smtClean="0">
                <a:ea typeface="ＭＳ Ｐゴシック" pitchFamily="-65" charset="-128"/>
                <a:cs typeface="ＭＳ Ｐゴシック" pitchFamily="-65" charset="-128"/>
              </a:rPr>
              <a:t>Model</a:t>
            </a:r>
          </a:p>
          <a:p>
            <a:pPr eaLnBrk="1" hangingPunct="1">
              <a:buFont typeface="Wingdings" pitchFamily="-65" charset="2"/>
              <a:buNone/>
            </a:pPr>
            <a:r>
              <a:rPr lang="en-US" dirty="0" smtClean="0">
                <a:ea typeface="ＭＳ Ｐゴシック" pitchFamily="-65" charset="-128"/>
                <a:cs typeface="ＭＳ Ｐゴシック" pitchFamily="-65" charset="-128"/>
              </a:rPr>
              <a:t>A General Transition Assessment Examines Two or More Transition Domains </a:t>
            </a:r>
            <a:endParaRPr lang="en-US" dirty="0">
              <a:ea typeface="ＭＳ Ｐゴシック" pitchFamily="-65" charset="-128"/>
              <a:cs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70" y="312473"/>
            <a:ext cx="7543800" cy="1185802"/>
          </a:xfrm>
        </p:spPr>
        <p:txBody>
          <a:bodyPr/>
          <a:lstStyle/>
          <a:p>
            <a:r>
              <a:rPr lang="en-US" dirty="0" smtClean="0"/>
              <a:t>Assessments Covering Two or More Areas</a:t>
            </a:r>
            <a:endParaRPr lang="en-US" dirty="0"/>
          </a:p>
        </p:txBody>
      </p:sp>
      <p:sp>
        <p:nvSpPr>
          <p:cNvPr id="3" name="Content Placeholder 2"/>
          <p:cNvSpPr>
            <a:spLocks noGrp="1"/>
          </p:cNvSpPr>
          <p:nvPr>
            <p:ph idx="1"/>
          </p:nvPr>
        </p:nvSpPr>
        <p:spPr>
          <a:xfrm>
            <a:off x="306018" y="1507590"/>
            <a:ext cx="8229600" cy="4973681"/>
          </a:xfrm>
        </p:spPr>
        <p:txBody>
          <a:bodyPr/>
          <a:lstStyle/>
          <a:p>
            <a:r>
              <a:rPr lang="en-US" dirty="0" smtClean="0"/>
              <a:t>Personal Preference Indicators (free)</a:t>
            </a:r>
          </a:p>
          <a:p>
            <a:r>
              <a:rPr lang="en-US" dirty="0" smtClean="0"/>
              <a:t>Enderle</a:t>
            </a:r>
            <a:r>
              <a:rPr lang="en-US" dirty="0"/>
              <a:t> </a:t>
            </a:r>
            <a:r>
              <a:rPr lang="en-US" dirty="0" smtClean="0"/>
              <a:t>&amp; Severson’s ESTR-S</a:t>
            </a:r>
          </a:p>
          <a:p>
            <a:r>
              <a:rPr lang="en-US" dirty="0" smtClean="0"/>
              <a:t>Transition Planning Inventory 2 (TPI – 2) Supplement for Students with Significant Needs</a:t>
            </a:r>
          </a:p>
          <a:p>
            <a:r>
              <a:rPr lang="en-US" dirty="0" smtClean="0"/>
              <a:t>Transition Assessment and Goal Generator (TAGG)</a:t>
            </a:r>
          </a:p>
          <a:p>
            <a:pPr marL="0" indent="0">
              <a:buNone/>
            </a:pPr>
            <a:endParaRPr lang="en-US" dirty="0"/>
          </a:p>
        </p:txBody>
      </p:sp>
    </p:spTree>
    <p:extLst>
      <p:ext uri="{BB962C8B-B14F-4D97-AF65-F5344CB8AC3E}">
        <p14:creationId xmlns:p14="http://schemas.microsoft.com/office/powerpoint/2010/main" val="41026435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24" y="157444"/>
            <a:ext cx="7543800" cy="787862"/>
          </a:xfrm>
        </p:spPr>
        <p:txBody>
          <a:bodyPr/>
          <a:lstStyle/>
          <a:p>
            <a:r>
              <a:rPr lang="en-US" dirty="0" smtClean="0"/>
              <a:t>Personal Preference Indicators</a:t>
            </a:r>
            <a:endParaRPr lang="en-US" dirty="0"/>
          </a:p>
        </p:txBody>
      </p:sp>
      <p:sp>
        <p:nvSpPr>
          <p:cNvPr id="3" name="Content Placeholder 2"/>
          <p:cNvSpPr>
            <a:spLocks noGrp="1"/>
          </p:cNvSpPr>
          <p:nvPr>
            <p:ph idx="1"/>
          </p:nvPr>
        </p:nvSpPr>
        <p:spPr>
          <a:xfrm>
            <a:off x="331256" y="963532"/>
            <a:ext cx="8229600" cy="4411662"/>
          </a:xfrm>
        </p:spPr>
        <p:txBody>
          <a:bodyPr/>
          <a:lstStyle/>
          <a:p>
            <a:r>
              <a:rPr lang="en-US" dirty="0" smtClean="0"/>
              <a:t>Interview format </a:t>
            </a:r>
          </a:p>
          <a:p>
            <a:r>
              <a:rPr lang="en-US" dirty="0" smtClean="0"/>
              <a:t>Family members, friends, professionals who know student well</a:t>
            </a:r>
          </a:p>
          <a:p>
            <a:r>
              <a:rPr lang="en-US" dirty="0" smtClean="0"/>
              <a:t>Likes, dislikes, social indicators, choices</a:t>
            </a:r>
          </a:p>
          <a:p>
            <a:r>
              <a:rPr lang="en-US" dirty="0" smtClean="0">
                <a:hlinkClick r:id="rId2"/>
              </a:rPr>
              <a:t>http</a:t>
            </a:r>
            <a:r>
              <a:rPr lang="en-US" dirty="0">
                <a:hlinkClick r:id="rId2"/>
              </a:rPr>
              <a:t>://www.ou.edu/content/education/centers-and-partnerships/zarrow/transition-assessment---severe-disabilities/preference-</a:t>
            </a:r>
            <a:r>
              <a:rPr lang="en-US" dirty="0" smtClean="0">
                <a:hlinkClick r:id="rId2"/>
              </a:rPr>
              <a:t>indicators.html</a:t>
            </a:r>
            <a:endParaRPr lang="en-US" dirty="0" smtClean="0"/>
          </a:p>
          <a:p>
            <a:r>
              <a:rPr lang="en-US" dirty="0" smtClean="0"/>
              <a:t>Cost: free</a:t>
            </a:r>
          </a:p>
        </p:txBody>
      </p:sp>
      <p:pic>
        <p:nvPicPr>
          <p:cNvPr id="4" name="Picture 3"/>
          <p:cNvPicPr>
            <a:picLocks noChangeAspect="1"/>
          </p:cNvPicPr>
          <p:nvPr/>
        </p:nvPicPr>
        <p:blipFill>
          <a:blip r:embed="rId3"/>
          <a:stretch>
            <a:fillRect/>
          </a:stretch>
        </p:blipFill>
        <p:spPr>
          <a:xfrm>
            <a:off x="7095704" y="4348807"/>
            <a:ext cx="1711780" cy="23622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367CB00D-8937-CD46-A9A6-0294E72A7F1A}" type="slidenum">
              <a:rPr lang="en-US" smtClean="0">
                <a:latin typeface="Arial" pitchFamily="-65" charset="0"/>
                <a:ea typeface="ＭＳ Ｐゴシック" pitchFamily="-65" charset="-128"/>
                <a:cs typeface="ＭＳ Ｐゴシック" pitchFamily="-65" charset="-128"/>
              </a:rPr>
              <a:pPr/>
              <a:t>27</a:t>
            </a:fld>
            <a:endParaRPr lang="en-US" dirty="0" smtClean="0">
              <a:latin typeface="Arial" pitchFamily="-65" charset="0"/>
              <a:ea typeface="ＭＳ Ｐゴシック" pitchFamily="-65" charset="-128"/>
              <a:cs typeface="ＭＳ Ｐゴシック" pitchFamily="-65" charset="-128"/>
            </a:endParaRPr>
          </a:p>
        </p:txBody>
      </p:sp>
      <p:sp>
        <p:nvSpPr>
          <p:cNvPr id="69635" name="Rectangle 1026"/>
          <p:cNvSpPr>
            <a:spLocks noGrp="1" noChangeArrowheads="1"/>
          </p:cNvSpPr>
          <p:nvPr>
            <p:ph type="title"/>
          </p:nvPr>
        </p:nvSpPr>
        <p:spPr>
          <a:xfrm>
            <a:off x="0" y="0"/>
            <a:ext cx="8335963" cy="1143000"/>
          </a:xfrm>
        </p:spPr>
        <p:txBody>
          <a:bodyPr/>
          <a:lstStyle/>
          <a:p>
            <a:pPr algn="ctr" eaLnBrk="1" hangingPunct="1"/>
            <a:r>
              <a:rPr lang="en-US" sz="3600" dirty="0">
                <a:ea typeface="ＭＳ Ｐゴシック" pitchFamily="-65" charset="-128"/>
                <a:cs typeface="ＭＳ Ｐゴシック" pitchFamily="-65" charset="-128"/>
              </a:rPr>
              <a:t>Enderle-Severson Transition Rating Form</a:t>
            </a:r>
            <a:endParaRPr lang="en-US" dirty="0">
              <a:ea typeface="ＭＳ Ｐゴシック" pitchFamily="-65" charset="-128"/>
              <a:cs typeface="ＭＳ Ｐゴシック" pitchFamily="-65" charset="-128"/>
            </a:endParaRPr>
          </a:p>
        </p:txBody>
      </p:sp>
      <p:sp>
        <p:nvSpPr>
          <p:cNvPr id="69636" name="Rectangle 1029"/>
          <p:cNvSpPr>
            <a:spLocks noGrp="1" noChangeArrowheads="1"/>
          </p:cNvSpPr>
          <p:nvPr>
            <p:ph type="body" idx="1"/>
          </p:nvPr>
        </p:nvSpPr>
        <p:spPr>
          <a:xfrm>
            <a:off x="211667" y="736600"/>
            <a:ext cx="7772400" cy="5715000"/>
          </a:xfrm>
        </p:spPr>
        <p:txBody>
          <a:bodyPr/>
          <a:lstStyle/>
          <a:p>
            <a:pPr eaLnBrk="1" hangingPunct="1">
              <a:lnSpc>
                <a:spcPct val="90000"/>
              </a:lnSpc>
            </a:pPr>
            <a:r>
              <a:rPr lang="en-US" sz="2800" dirty="0">
                <a:ea typeface="ＭＳ Ｐゴシック" pitchFamily="-65" charset="-128"/>
                <a:cs typeface="ＭＳ Ｐゴシック" pitchFamily="-65" charset="-128"/>
              </a:rPr>
              <a:t>ESTR-J</a:t>
            </a:r>
          </a:p>
          <a:p>
            <a:pPr lvl="1" eaLnBrk="1" hangingPunct="1">
              <a:lnSpc>
                <a:spcPct val="90000"/>
              </a:lnSpc>
            </a:pPr>
            <a:r>
              <a:rPr lang="en-US" sz="2400" dirty="0"/>
              <a:t>Students with mild disabilities</a:t>
            </a:r>
          </a:p>
          <a:p>
            <a:pPr lvl="1" eaLnBrk="1" hangingPunct="1">
              <a:lnSpc>
                <a:spcPct val="90000"/>
              </a:lnSpc>
            </a:pPr>
            <a:r>
              <a:rPr lang="en-US" sz="2400" dirty="0"/>
              <a:t>Parent</a:t>
            </a:r>
            <a:r>
              <a:rPr lang="en-US" sz="2400" dirty="0" smtClean="0"/>
              <a:t> (</a:t>
            </a:r>
            <a:r>
              <a:rPr lang="en-US" sz="2400" dirty="0"/>
              <a:t>available in Spanish</a:t>
            </a:r>
            <a:r>
              <a:rPr lang="en-US" sz="2400" dirty="0" smtClean="0"/>
              <a:t>) and Teacher </a:t>
            </a:r>
            <a:r>
              <a:rPr lang="en-US" sz="2400" dirty="0"/>
              <a:t>version</a:t>
            </a:r>
          </a:p>
          <a:p>
            <a:pPr lvl="1" eaLnBrk="1" hangingPunct="1">
              <a:lnSpc>
                <a:spcPct val="90000"/>
              </a:lnSpc>
            </a:pPr>
            <a:r>
              <a:rPr lang="en-US" sz="2400" dirty="0"/>
              <a:t>Five Transition areas</a:t>
            </a:r>
            <a:endParaRPr lang="en-US" sz="2400" dirty="0" smtClean="0"/>
          </a:p>
          <a:p>
            <a:pPr eaLnBrk="1" hangingPunct="1">
              <a:lnSpc>
                <a:spcPct val="90000"/>
              </a:lnSpc>
            </a:pPr>
            <a:r>
              <a:rPr lang="en-US" sz="2800" dirty="0" smtClean="0">
                <a:ea typeface="ＭＳ Ｐゴシック" pitchFamily="-65" charset="-128"/>
                <a:cs typeface="ＭＳ Ｐゴシック" pitchFamily="-65" charset="-128"/>
              </a:rPr>
              <a:t>ESTR</a:t>
            </a:r>
            <a:r>
              <a:rPr lang="en-US" sz="2800" dirty="0">
                <a:ea typeface="ＭＳ Ｐゴシック" pitchFamily="-65" charset="-128"/>
                <a:cs typeface="ＭＳ Ｐゴシック" pitchFamily="-65" charset="-128"/>
              </a:rPr>
              <a:t>-III</a:t>
            </a:r>
          </a:p>
          <a:p>
            <a:pPr lvl="1" eaLnBrk="1" hangingPunct="1">
              <a:lnSpc>
                <a:spcPct val="90000"/>
              </a:lnSpc>
            </a:pPr>
            <a:r>
              <a:rPr lang="en-US" sz="2400" dirty="0"/>
              <a:t>Students with “more” disabilities</a:t>
            </a:r>
          </a:p>
          <a:p>
            <a:pPr lvl="1" eaLnBrk="1" hangingPunct="1">
              <a:lnSpc>
                <a:spcPct val="90000"/>
              </a:lnSpc>
            </a:pPr>
            <a:r>
              <a:rPr lang="en-US" sz="2400" dirty="0"/>
              <a:t>Parent</a:t>
            </a:r>
            <a:r>
              <a:rPr lang="en-US" sz="2400" dirty="0" smtClean="0"/>
              <a:t>  and Teacher </a:t>
            </a:r>
            <a:r>
              <a:rPr lang="en-US" sz="2400" dirty="0"/>
              <a:t>version</a:t>
            </a:r>
          </a:p>
          <a:p>
            <a:pPr lvl="1" eaLnBrk="1" hangingPunct="1">
              <a:lnSpc>
                <a:spcPct val="90000"/>
              </a:lnSpc>
            </a:pPr>
            <a:r>
              <a:rPr lang="en-US" sz="2400" dirty="0"/>
              <a:t>Five Transition </a:t>
            </a:r>
            <a:r>
              <a:rPr lang="en-US" sz="2400" dirty="0" smtClean="0"/>
              <a:t>areas</a:t>
            </a:r>
          </a:p>
          <a:p>
            <a:pPr eaLnBrk="1" hangingPunct="1">
              <a:lnSpc>
                <a:spcPct val="90000"/>
              </a:lnSpc>
            </a:pPr>
            <a:r>
              <a:rPr lang="en-US" sz="2800" dirty="0" smtClean="0"/>
              <a:t>ESTR-S</a:t>
            </a:r>
          </a:p>
          <a:p>
            <a:pPr lvl="1" eaLnBrk="1" hangingPunct="1">
              <a:lnSpc>
                <a:spcPct val="90000"/>
              </a:lnSpc>
            </a:pPr>
            <a:r>
              <a:rPr lang="en-US" sz="2400" dirty="0" smtClean="0"/>
              <a:t>Students with severe/multiple impairments</a:t>
            </a:r>
          </a:p>
          <a:p>
            <a:pPr lvl="1" eaLnBrk="1" hangingPunct="1">
              <a:lnSpc>
                <a:spcPct val="90000"/>
              </a:lnSpc>
            </a:pPr>
            <a:r>
              <a:rPr lang="en-US" sz="2400" dirty="0" smtClean="0"/>
              <a:t>Parent and Teacher (on-line only) versions</a:t>
            </a:r>
          </a:p>
          <a:p>
            <a:pPr lvl="1" eaLnBrk="1" hangingPunct="1">
              <a:lnSpc>
                <a:spcPct val="90000"/>
              </a:lnSpc>
            </a:pPr>
            <a:r>
              <a:rPr lang="en-US" sz="2400" dirty="0" smtClean="0"/>
              <a:t>Employment, Rec/leisure, home living, community participation, and adult life</a:t>
            </a:r>
          </a:p>
          <a:p>
            <a:pPr lvl="1" eaLnBrk="1" hangingPunct="1">
              <a:lnSpc>
                <a:spcPct val="90000"/>
              </a:lnSpc>
            </a:pPr>
            <a:r>
              <a:rPr lang="en-US" sz="2400" dirty="0" smtClean="0"/>
              <a:t>Estr.net  (each costs $2.00)</a:t>
            </a:r>
          </a:p>
          <a:p>
            <a:pPr lvl="1" eaLnBrk="1" hangingPunct="1">
              <a:lnSpc>
                <a:spcPct val="90000"/>
              </a:lnSpc>
            </a:pPr>
            <a:endParaRPr lang="en-US" sz="2400" dirty="0" smtClean="0"/>
          </a:p>
        </p:txBody>
      </p:sp>
    </p:spTree>
    <p:extLst>
      <p:ext uri="{BB962C8B-B14F-4D97-AF65-F5344CB8AC3E}">
        <p14:creationId xmlns:p14="http://schemas.microsoft.com/office/powerpoint/2010/main" val="13951470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TR-S Employmen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98" y="433429"/>
            <a:ext cx="8648700" cy="4457700"/>
          </a:xfrm>
          <a:prstGeom prst="rect">
            <a:avLst/>
          </a:prstGeom>
        </p:spPr>
      </p:pic>
      <p:pic>
        <p:nvPicPr>
          <p:cNvPr id="5" name="Picture 4" descr="ESTR-S Recre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73" y="4673600"/>
            <a:ext cx="8737600" cy="2184400"/>
          </a:xfrm>
          <a:prstGeom prst="rect">
            <a:avLst/>
          </a:prstGeom>
        </p:spPr>
      </p:pic>
      <p:sp>
        <p:nvSpPr>
          <p:cNvPr id="6" name="TextBox 5"/>
          <p:cNvSpPr txBox="1"/>
          <p:nvPr/>
        </p:nvSpPr>
        <p:spPr>
          <a:xfrm>
            <a:off x="2197180" y="0"/>
            <a:ext cx="4777356" cy="523220"/>
          </a:xfrm>
          <a:prstGeom prst="rect">
            <a:avLst/>
          </a:prstGeom>
          <a:noFill/>
        </p:spPr>
        <p:txBody>
          <a:bodyPr wrap="square" rtlCol="0">
            <a:spAutoFit/>
          </a:bodyPr>
          <a:lstStyle/>
          <a:p>
            <a:r>
              <a:rPr lang="en-US" sz="2800" b="1" dirty="0" smtClean="0"/>
              <a:t>ESTR-S Example Items</a:t>
            </a:r>
            <a:endParaRPr lang="en-US" sz="2800" b="1" dirty="0"/>
          </a:p>
        </p:txBody>
      </p:sp>
      <p:sp>
        <p:nvSpPr>
          <p:cNvPr id="7" name="Rectangle 6"/>
          <p:cNvSpPr/>
          <p:nvPr/>
        </p:nvSpPr>
        <p:spPr>
          <a:xfrm>
            <a:off x="4838889" y="2684101"/>
            <a:ext cx="3981529" cy="461665"/>
          </a:xfrm>
          <a:prstGeom prst="rect">
            <a:avLst/>
          </a:prstGeom>
        </p:spPr>
        <p:txBody>
          <a:bodyPr wrap="none">
            <a:spAutoFit/>
          </a:bodyPr>
          <a:lstStyle/>
          <a:p>
            <a:r>
              <a:rPr lang="en-US" dirty="0">
                <a:hlinkClick r:id="rId4" action="ppaction://hlinkfile"/>
              </a:rPr>
              <a:t>Sample Report</a:t>
            </a:r>
            <a:r>
              <a:rPr lang="en-US" dirty="0">
                <a:hlinkClick r:id="rId5" action="ppaction://hlinkfile"/>
              </a:rPr>
              <a:t> </a:t>
            </a:r>
            <a:r>
              <a:rPr lang="en-US" dirty="0"/>
              <a:t>From Estr-S</a:t>
            </a:r>
          </a:p>
        </p:txBody>
      </p:sp>
    </p:spTree>
    <p:extLst>
      <p:ext uri="{BB962C8B-B14F-4D97-AF65-F5344CB8AC3E}">
        <p14:creationId xmlns:p14="http://schemas.microsoft.com/office/powerpoint/2010/main" val="9679117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54" y="171355"/>
            <a:ext cx="7543800" cy="772535"/>
          </a:xfrm>
        </p:spPr>
        <p:txBody>
          <a:bodyPr/>
          <a:lstStyle/>
          <a:p>
            <a:r>
              <a:rPr lang="en-US" dirty="0" smtClean="0"/>
              <a:t>TPI-2</a:t>
            </a:r>
            <a:endParaRPr lang="en-US" dirty="0"/>
          </a:p>
        </p:txBody>
      </p:sp>
      <p:sp>
        <p:nvSpPr>
          <p:cNvPr id="3" name="Content Placeholder 2"/>
          <p:cNvSpPr>
            <a:spLocks noGrp="1"/>
          </p:cNvSpPr>
          <p:nvPr>
            <p:ph idx="1"/>
          </p:nvPr>
        </p:nvSpPr>
        <p:spPr>
          <a:xfrm>
            <a:off x="215308" y="1003602"/>
            <a:ext cx="9090169" cy="5407110"/>
          </a:xfrm>
        </p:spPr>
        <p:txBody>
          <a:bodyPr/>
          <a:lstStyle/>
          <a:p>
            <a:r>
              <a:rPr lang="en-US" dirty="0" smtClean="0"/>
              <a:t>Transition Planning Inventory -2 </a:t>
            </a:r>
          </a:p>
          <a:p>
            <a:r>
              <a:rPr lang="en-US" dirty="0" smtClean="0"/>
              <a:t>Modified Form for Students with Significant Needs</a:t>
            </a:r>
          </a:p>
          <a:p>
            <a:pPr lvl="1"/>
            <a:r>
              <a:rPr lang="en-US" dirty="0" smtClean="0"/>
              <a:t>Student, teacher, and parent versions</a:t>
            </a:r>
          </a:p>
          <a:p>
            <a:pPr lvl="1"/>
            <a:r>
              <a:rPr lang="en-US" dirty="0" smtClean="0"/>
              <a:t>57 items</a:t>
            </a:r>
          </a:p>
          <a:p>
            <a:pPr lvl="1"/>
            <a:r>
              <a:rPr lang="en-US" dirty="0" smtClean="0"/>
              <a:t>Working, Learning, Living </a:t>
            </a:r>
          </a:p>
          <a:p>
            <a:pPr lvl="2"/>
            <a:r>
              <a:rPr lang="en-US" dirty="0" smtClean="0"/>
              <a:t>Divided into 11 sub-categories</a:t>
            </a:r>
          </a:p>
          <a:p>
            <a:pPr marL="0" indent="0">
              <a:buNone/>
            </a:pPr>
            <a:r>
              <a:rPr lang="en-US" b="1" dirty="0" smtClean="0"/>
              <a:t>Available From</a:t>
            </a:r>
          </a:p>
          <a:p>
            <a:r>
              <a:rPr lang="en-US" dirty="0" smtClean="0"/>
              <a:t>Pro-Ed Publishers</a:t>
            </a:r>
          </a:p>
          <a:p>
            <a:r>
              <a:rPr lang="en-US" dirty="0">
                <a:hlinkClick r:id="rId2"/>
              </a:rPr>
              <a:t>http://www.proedinc.com/customer/productView.aspx?id=</a:t>
            </a:r>
            <a:r>
              <a:rPr lang="en-US" dirty="0" smtClean="0">
                <a:hlinkClick r:id="rId2"/>
              </a:rPr>
              <a:t>6063</a:t>
            </a:r>
            <a:endParaRPr lang="en-US" dirty="0" smtClean="0"/>
          </a:p>
          <a:p>
            <a:r>
              <a:rPr lang="en-US" dirty="0" smtClean="0"/>
              <a:t>Cost for Entire TPI-2: $343.00</a:t>
            </a:r>
            <a:endParaRPr lang="en-US" dirty="0"/>
          </a:p>
        </p:txBody>
      </p:sp>
    </p:spTree>
    <p:extLst>
      <p:ext uri="{BB962C8B-B14F-4D97-AF65-F5344CB8AC3E}">
        <p14:creationId xmlns:p14="http://schemas.microsoft.com/office/powerpoint/2010/main" val="324888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Links</a:t>
            </a:r>
            <a:endParaRPr lang="en-US" dirty="0"/>
          </a:p>
        </p:txBody>
      </p:sp>
      <p:sp>
        <p:nvSpPr>
          <p:cNvPr id="3" name="Content Placeholder 2"/>
          <p:cNvSpPr>
            <a:spLocks noGrp="1"/>
          </p:cNvSpPr>
          <p:nvPr>
            <p:ph idx="1"/>
          </p:nvPr>
        </p:nvSpPr>
        <p:spPr>
          <a:xfrm>
            <a:off x="332347" y="1719263"/>
            <a:ext cx="8581681" cy="4411662"/>
          </a:xfrm>
        </p:spPr>
        <p:txBody>
          <a:bodyPr/>
          <a:lstStyle/>
          <a:p>
            <a:r>
              <a:rPr lang="en-US" dirty="0" smtClean="0"/>
              <a:t>Handout lists all the web sites used today</a:t>
            </a:r>
          </a:p>
          <a:p>
            <a:r>
              <a:rPr lang="en-US" dirty="0" smtClean="0"/>
              <a:t>Easy to read </a:t>
            </a:r>
          </a:p>
          <a:p>
            <a:r>
              <a:rPr lang="en-US" dirty="0" smtClean="0"/>
              <a:t>See us afterward to transfer files to USB drive</a:t>
            </a:r>
            <a:endParaRPr lang="en-US" dirty="0"/>
          </a:p>
        </p:txBody>
      </p:sp>
    </p:spTree>
    <p:extLst>
      <p:ext uri="{BB962C8B-B14F-4D97-AF65-F5344CB8AC3E}">
        <p14:creationId xmlns:p14="http://schemas.microsoft.com/office/powerpoint/2010/main" val="1780427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
            <a:ext cx="9144000" cy="6693279"/>
          </a:xfrm>
          <a:prstGeom prst="rect">
            <a:avLst/>
          </a:prstGeom>
        </p:spPr>
      </p:pic>
    </p:spTree>
    <p:extLst>
      <p:ext uri="{BB962C8B-B14F-4D97-AF65-F5344CB8AC3E}">
        <p14:creationId xmlns:p14="http://schemas.microsoft.com/office/powerpoint/2010/main" val="36543955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6935"/>
            <a:ext cx="9144000" cy="6001258"/>
          </a:xfrm>
          <a:prstGeom prst="rect">
            <a:avLst/>
          </a:prstGeom>
        </p:spPr>
      </p:pic>
    </p:spTree>
    <p:extLst>
      <p:ext uri="{BB962C8B-B14F-4D97-AF65-F5344CB8AC3E}">
        <p14:creationId xmlns:p14="http://schemas.microsoft.com/office/powerpoint/2010/main" val="6670888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900" y="0"/>
            <a:ext cx="8674100" cy="6858000"/>
          </a:xfrm>
          <a:prstGeom prst="rect">
            <a:avLst/>
          </a:prstGeom>
        </p:spPr>
      </p:pic>
    </p:spTree>
    <p:extLst>
      <p:ext uri="{BB962C8B-B14F-4D97-AF65-F5344CB8AC3E}">
        <p14:creationId xmlns:p14="http://schemas.microsoft.com/office/powerpoint/2010/main" val="23513099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Assessment and Goal Generator (TAGG)</a:t>
            </a:r>
            <a:endParaRPr lang="en-US" dirty="0"/>
          </a:p>
        </p:txBody>
      </p:sp>
      <p:sp>
        <p:nvSpPr>
          <p:cNvPr id="3" name="Content Placeholder 2"/>
          <p:cNvSpPr>
            <a:spLocks noGrp="1"/>
          </p:cNvSpPr>
          <p:nvPr>
            <p:ph idx="1"/>
          </p:nvPr>
        </p:nvSpPr>
        <p:spPr/>
        <p:txBody>
          <a:bodyPr/>
          <a:lstStyle/>
          <a:p>
            <a:r>
              <a:rPr lang="en-US" dirty="0" smtClean="0"/>
              <a:t>Designed to assess students who will be competitively employed or engaged in postsecondary education</a:t>
            </a:r>
          </a:p>
          <a:p>
            <a:pPr fontAlgn="auto"/>
            <a:r>
              <a:rPr lang="en-US" dirty="0"/>
              <a:t>Three versions: Professional, Student, and Family </a:t>
            </a:r>
          </a:p>
          <a:p>
            <a:pPr fontAlgn="auto"/>
            <a:r>
              <a:rPr lang="en-US" dirty="0"/>
              <a:t>Online administration </a:t>
            </a:r>
          </a:p>
          <a:p>
            <a:pPr fontAlgn="auto"/>
            <a:r>
              <a:rPr lang="en-US" dirty="0"/>
              <a:t>Profile automatically scored using IRT</a:t>
            </a:r>
            <a:r>
              <a:rPr lang="en-US" dirty="0" smtClean="0"/>
              <a:t>-derived </a:t>
            </a:r>
            <a:r>
              <a:rPr lang="en-US" dirty="0"/>
              <a:t>algorithms </a:t>
            </a:r>
          </a:p>
          <a:p>
            <a:pPr fontAlgn="auto"/>
            <a:r>
              <a:rPr lang="en-US" dirty="0" smtClean="0"/>
              <a:t>Embedded </a:t>
            </a:r>
            <a:r>
              <a:rPr lang="en-US" dirty="0"/>
              <a:t>Audio and ASL videos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246472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Users </a:t>
            </a:r>
            <a:r>
              <a:rPr lang="en-US" dirty="0"/>
              <a:t>purchase TAGG sets. Each set contains Professional, Student, and Family version and access to the generated Profile for 7 years. </a:t>
            </a:r>
          </a:p>
          <a:p>
            <a:r>
              <a:rPr lang="en-US" dirty="0" smtClean="0"/>
              <a:t>Cost</a:t>
            </a:r>
            <a:r>
              <a:rPr lang="en-US" dirty="0"/>
              <a:t>: $3.00 per set</a:t>
            </a:r>
            <a:br>
              <a:rPr lang="en-US" dirty="0"/>
            </a:br>
            <a:r>
              <a:rPr lang="en-US" dirty="0"/>
              <a:t>• Payment: Credit cards or Purchase </a:t>
            </a:r>
          </a:p>
          <a:p>
            <a:r>
              <a:rPr lang="en-US" dirty="0" smtClean="0"/>
              <a:t>https</a:t>
            </a:r>
            <a:r>
              <a:rPr lang="en-US" dirty="0"/>
              <a:t>://TAGG.ou.edu/tagg </a:t>
            </a:r>
          </a:p>
          <a:p>
            <a:endParaRPr lang="en-US" dirty="0"/>
          </a:p>
        </p:txBody>
      </p:sp>
    </p:spTree>
    <p:extLst>
      <p:ext uri="{BB962C8B-B14F-4D97-AF65-F5344CB8AC3E}">
        <p14:creationId xmlns:p14="http://schemas.microsoft.com/office/powerpoint/2010/main" val="27279555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33800"/>
            <a:ext cx="9144000" cy="6466475"/>
          </a:xfrm>
          <a:prstGeom prst="rect">
            <a:avLst/>
          </a:prstGeom>
        </p:spPr>
      </p:pic>
    </p:spTree>
    <p:extLst>
      <p:ext uri="{BB962C8B-B14F-4D97-AF65-F5344CB8AC3E}">
        <p14:creationId xmlns:p14="http://schemas.microsoft.com/office/powerpoint/2010/main" val="198187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
            <a:ext cx="9144000" cy="6651885"/>
          </a:xfrm>
          <a:prstGeom prst="rect">
            <a:avLst/>
          </a:prstGeom>
        </p:spPr>
      </p:pic>
    </p:spTree>
    <p:extLst>
      <p:ext uri="{BB962C8B-B14F-4D97-AF65-F5344CB8AC3E}">
        <p14:creationId xmlns:p14="http://schemas.microsoft.com/office/powerpoint/2010/main" val="2491379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8100" y="0"/>
            <a:ext cx="6502459" cy="6858000"/>
          </a:xfrm>
          <a:prstGeom prst="rect">
            <a:avLst/>
          </a:prstGeom>
        </p:spPr>
      </p:pic>
    </p:spTree>
    <p:extLst>
      <p:ext uri="{BB962C8B-B14F-4D97-AF65-F5344CB8AC3E}">
        <p14:creationId xmlns:p14="http://schemas.microsoft.com/office/powerpoint/2010/main" val="353102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8827568" cy="6858000"/>
          </a:xfrm>
          <a:prstGeom prst="rect">
            <a:avLst/>
          </a:prstGeom>
        </p:spPr>
      </p:pic>
    </p:spTree>
    <p:extLst>
      <p:ext uri="{BB962C8B-B14F-4D97-AF65-F5344CB8AC3E}">
        <p14:creationId xmlns:p14="http://schemas.microsoft.com/office/powerpoint/2010/main" val="1993045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0"/>
            <a:ext cx="9144000" cy="3044877"/>
          </a:xfrm>
          <a:prstGeom prst="rect">
            <a:avLst/>
          </a:prstGeom>
        </p:spPr>
      </p:pic>
    </p:spTree>
    <p:extLst>
      <p:ext uri="{BB962C8B-B14F-4D97-AF65-F5344CB8AC3E}">
        <p14:creationId xmlns:p14="http://schemas.microsoft.com/office/powerpoint/2010/main" val="307243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7" y="122238"/>
            <a:ext cx="7864924" cy="1295400"/>
          </a:xfrm>
        </p:spPr>
        <p:txBody>
          <a:bodyPr/>
          <a:lstStyle/>
          <a:p>
            <a:r>
              <a:rPr lang="en-US" sz="3600" dirty="0" smtClean="0"/>
              <a:t>Description of Students with Significant and Multiple Disabilities</a:t>
            </a:r>
            <a:endParaRPr lang="en-US" sz="3600" dirty="0"/>
          </a:p>
        </p:txBody>
      </p:sp>
      <p:sp>
        <p:nvSpPr>
          <p:cNvPr id="3" name="Content Placeholder 2"/>
          <p:cNvSpPr>
            <a:spLocks noGrp="1"/>
          </p:cNvSpPr>
          <p:nvPr>
            <p:ph idx="1"/>
          </p:nvPr>
        </p:nvSpPr>
        <p:spPr>
          <a:xfrm>
            <a:off x="457200" y="1719262"/>
            <a:ext cx="8686800" cy="5138737"/>
          </a:xfrm>
        </p:spPr>
        <p:txBody>
          <a:bodyPr/>
          <a:lstStyle/>
          <a:p>
            <a:r>
              <a:rPr lang="en-US" sz="2800" dirty="0" smtClean="0"/>
              <a:t>Demonstrate diverse skills, strengths, limits, and support needs</a:t>
            </a:r>
          </a:p>
          <a:p>
            <a:r>
              <a:rPr lang="en-US" sz="2800" dirty="0" smtClean="0"/>
              <a:t>Multiple system impairments that impact the student, family, community participation, and severity of associated health conditions</a:t>
            </a:r>
          </a:p>
          <a:p>
            <a:r>
              <a:rPr lang="en-US" sz="2800" dirty="0" smtClean="0"/>
              <a:t>Two or more simultaneously occurring impairments</a:t>
            </a:r>
          </a:p>
          <a:p>
            <a:r>
              <a:rPr lang="en-US" sz="2800" dirty="0" smtClean="0"/>
              <a:t>Supports are usually pervasive and extensive in order to achieve community living, employment, and self-sufficiency.</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65200"/>
            <a:ext cx="9144000" cy="4907593"/>
          </a:xfrm>
          <a:prstGeom prst="rect">
            <a:avLst/>
          </a:prstGeom>
        </p:spPr>
      </p:pic>
    </p:spTree>
    <p:extLst>
      <p:ext uri="{BB962C8B-B14F-4D97-AF65-F5344CB8AC3E}">
        <p14:creationId xmlns:p14="http://schemas.microsoft.com/office/powerpoint/2010/main" val="21183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51173"/>
            <a:ext cx="7543800" cy="1449107"/>
          </a:xfrm>
        </p:spPr>
        <p:txBody>
          <a:bodyPr/>
          <a:lstStyle/>
          <a:p>
            <a:r>
              <a:rPr lang="en-US" dirty="0">
                <a:latin typeface="Arial" charset="0"/>
                <a:ea typeface="ＭＳ Ｐゴシック" charset="0"/>
                <a:cs typeface="ＭＳ Ｐゴシック" charset="0"/>
              </a:rPr>
              <a:t>Annual Goals Need to Include</a:t>
            </a:r>
          </a:p>
        </p:txBody>
      </p:sp>
      <p:sp>
        <p:nvSpPr>
          <p:cNvPr id="34818" name="Content Placeholder 2"/>
          <p:cNvSpPr>
            <a:spLocks noGrp="1"/>
          </p:cNvSpPr>
          <p:nvPr>
            <p:ph idx="1"/>
          </p:nvPr>
        </p:nvSpPr>
        <p:spPr>
          <a:xfrm>
            <a:off x="457200" y="1783976"/>
            <a:ext cx="8229600" cy="4411663"/>
          </a:xfrm>
        </p:spPr>
        <p:txBody>
          <a:bodyPr>
            <a:normAutofit/>
          </a:bodyPr>
          <a:lstStyle/>
          <a:p>
            <a:r>
              <a:rPr lang="en-US" b="1" dirty="0">
                <a:latin typeface="Arial" charset="0"/>
                <a:ea typeface="ＭＳ Ｐゴシック" charset="0"/>
                <a:cs typeface="ＭＳ Ｐゴシック" charset="0"/>
              </a:rPr>
              <a:t>Condition</a:t>
            </a:r>
          </a:p>
          <a:p>
            <a:pPr lvl="1"/>
            <a:r>
              <a:rPr lang="en-US" dirty="0">
                <a:latin typeface="Arial" charset="0"/>
                <a:ea typeface="ＭＳ Ｐゴシック" charset="0"/>
              </a:rPr>
              <a:t>involve the application of skills or knowledge and describe the materials and environment necessary for the goal to be completed.</a:t>
            </a:r>
          </a:p>
          <a:p>
            <a:r>
              <a:rPr lang="en-US" b="1" dirty="0">
                <a:latin typeface="Arial" charset="0"/>
                <a:ea typeface="ＭＳ Ｐゴシック" charset="0"/>
                <a:cs typeface="ＭＳ Ｐゴシック" charset="0"/>
              </a:rPr>
              <a:t>Behavior</a:t>
            </a:r>
          </a:p>
          <a:p>
            <a:pPr lvl="1"/>
            <a:r>
              <a:rPr lang="en-US" dirty="0">
                <a:latin typeface="Arial" charset="0"/>
                <a:ea typeface="ＭＳ Ｐゴシック" charset="0"/>
              </a:rPr>
              <a:t>identifies the performance that is being monitored.</a:t>
            </a:r>
          </a:p>
          <a:p>
            <a:r>
              <a:rPr lang="en-US" b="1" dirty="0">
                <a:latin typeface="Arial" charset="0"/>
                <a:ea typeface="ＭＳ Ｐゴシック" charset="0"/>
                <a:cs typeface="ＭＳ Ｐゴシック" charset="0"/>
              </a:rPr>
              <a:t>Criterion</a:t>
            </a:r>
            <a:r>
              <a:rPr lang="en-US" dirty="0">
                <a:latin typeface="Arial" charset="0"/>
                <a:ea typeface="ＭＳ Ｐゴシック" charset="0"/>
                <a:cs typeface="ＭＳ Ｐゴシック" charset="0"/>
              </a:rPr>
              <a:t> </a:t>
            </a:r>
          </a:p>
          <a:p>
            <a:pPr lvl="1"/>
            <a:r>
              <a:rPr lang="en-US" dirty="0">
                <a:latin typeface="Arial" charset="0"/>
                <a:ea typeface="ＭＳ Ｐゴシック" charset="0"/>
              </a:rPr>
              <a:t>how much, how often, or to what standards the behavior must </a:t>
            </a:r>
            <a:r>
              <a:rPr lang="en-US" dirty="0" smtClean="0">
                <a:latin typeface="Arial" charset="0"/>
                <a:ea typeface="ＭＳ Ｐゴシック" charset="0"/>
              </a:rPr>
              <a:t>occur</a:t>
            </a:r>
            <a:endParaRPr lang="en-US" dirty="0">
              <a:latin typeface="Arial" charset="0"/>
              <a:ea typeface="ＭＳ Ｐゴシック" charset="0"/>
            </a:endParaRPr>
          </a:p>
        </p:txBody>
      </p:sp>
    </p:spTree>
    <p:extLst>
      <p:ext uri="{BB962C8B-B14F-4D97-AF65-F5344CB8AC3E}">
        <p14:creationId xmlns:p14="http://schemas.microsoft.com/office/powerpoint/2010/main" val="24803929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 y="122238"/>
            <a:ext cx="7904106" cy="1295400"/>
          </a:xfrm>
        </p:spPr>
        <p:txBody>
          <a:bodyPr/>
          <a:lstStyle/>
          <a:p>
            <a:r>
              <a:rPr lang="en-US" dirty="0" smtClean="0"/>
              <a:t>Annual Transition Goal Formula</a:t>
            </a:r>
            <a:endParaRPr lang="en-US" dirty="0"/>
          </a:p>
        </p:txBody>
      </p:sp>
      <p:pic>
        <p:nvPicPr>
          <p:cNvPr id="7" name="Picture 6"/>
          <p:cNvPicPr>
            <a:picLocks noChangeAspect="1"/>
          </p:cNvPicPr>
          <p:nvPr/>
        </p:nvPicPr>
        <p:blipFill>
          <a:blip r:embed="rId2"/>
          <a:stretch>
            <a:fillRect/>
          </a:stretch>
        </p:blipFill>
        <p:spPr>
          <a:xfrm>
            <a:off x="0" y="2870200"/>
            <a:ext cx="9144000" cy="1117509"/>
          </a:xfrm>
          <a:prstGeom prst="rect">
            <a:avLst/>
          </a:prstGeom>
        </p:spPr>
      </p:pic>
    </p:spTree>
    <p:extLst>
      <p:ext uri="{BB962C8B-B14F-4D97-AF65-F5344CB8AC3E}">
        <p14:creationId xmlns:p14="http://schemas.microsoft.com/office/powerpoint/2010/main" val="25684702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Annual Goal</a:t>
            </a:r>
            <a:br>
              <a:rPr lang="en-US" dirty="0" smtClean="0"/>
            </a:br>
            <a:r>
              <a:rPr lang="en-US" dirty="0" err="1" smtClean="0"/>
              <a:t>TPI</a:t>
            </a:r>
            <a:r>
              <a:rPr lang="en-US" dirty="0" smtClean="0"/>
              <a:t> 2 Modified</a:t>
            </a:r>
            <a:endParaRPr lang="en-US" dirty="0"/>
          </a:p>
        </p:txBody>
      </p:sp>
      <p:sp>
        <p:nvSpPr>
          <p:cNvPr id="3" name="Content Placeholder 2"/>
          <p:cNvSpPr>
            <a:spLocks noGrp="1"/>
          </p:cNvSpPr>
          <p:nvPr>
            <p:ph idx="1"/>
          </p:nvPr>
        </p:nvSpPr>
        <p:spPr/>
        <p:txBody>
          <a:bodyPr/>
          <a:lstStyle/>
          <a:p>
            <a:pPr lvl="0"/>
            <a:r>
              <a:rPr lang="en-US" b="1" dirty="0"/>
              <a:t>Education/Training: </a:t>
            </a:r>
            <a:r>
              <a:rPr lang="en-US" i="1" dirty="0"/>
              <a:t>Given information from the local </a:t>
            </a:r>
            <a:r>
              <a:rPr lang="en-US" i="1" dirty="0" err="1"/>
              <a:t>CareerTech</a:t>
            </a:r>
            <a:r>
              <a:rPr lang="en-US" i="1" dirty="0"/>
              <a:t>, Jane will report admission requirements and deadlines, name of disability service provider at </a:t>
            </a:r>
            <a:r>
              <a:rPr lang="en-US" i="1" dirty="0" err="1"/>
              <a:t>CareerTech</a:t>
            </a:r>
            <a:r>
              <a:rPr lang="en-US" i="1" dirty="0"/>
              <a:t> to her </a:t>
            </a:r>
            <a:r>
              <a:rPr lang="en-US" i="1" dirty="0" err="1"/>
              <a:t>IEP</a:t>
            </a:r>
            <a:r>
              <a:rPr lang="en-US" i="1" dirty="0"/>
              <a:t> team, and set up an appointment with the </a:t>
            </a:r>
            <a:r>
              <a:rPr lang="en-US" i="1" dirty="0" err="1"/>
              <a:t>CareerTech</a:t>
            </a:r>
            <a:r>
              <a:rPr lang="en-US" i="1" dirty="0"/>
              <a:t> disability provider with 100% accuracy. </a:t>
            </a:r>
            <a:endParaRPr lang="en-US" dirty="0"/>
          </a:p>
          <a:p>
            <a:endParaRPr lang="en-US" dirty="0"/>
          </a:p>
        </p:txBody>
      </p:sp>
    </p:spTree>
    <p:extLst>
      <p:ext uri="{BB962C8B-B14F-4D97-AF65-F5344CB8AC3E}">
        <p14:creationId xmlns:p14="http://schemas.microsoft.com/office/powerpoint/2010/main" val="16222218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9"/>
          <p:cNvSpPr>
            <a:spLocks noGrp="1" noChangeArrowheads="1"/>
          </p:cNvSpPr>
          <p:nvPr>
            <p:ph type="sldNum" sz="quarter" idx="12"/>
          </p:nvPr>
        </p:nvSpPr>
        <p:spPr>
          <a:noFill/>
        </p:spPr>
        <p:txBody>
          <a:bodyPr/>
          <a:lstStyle/>
          <a:p>
            <a:fld id="{93F156C2-D53A-244D-94AA-FD20FC66C5EC}" type="slidenum">
              <a:rPr lang="en-US">
                <a:latin typeface="Arial" pitchFamily="-65" charset="0"/>
                <a:ea typeface="ＭＳ Ｐゴシック" pitchFamily="-65" charset="-128"/>
                <a:cs typeface="ＭＳ Ｐゴシック" pitchFamily="-65" charset="-128"/>
              </a:rPr>
              <a:pPr/>
              <a:t>44</a:t>
            </a:fld>
            <a:endParaRPr lang="en-US" dirty="0">
              <a:latin typeface="Arial" pitchFamily="-65" charset="0"/>
              <a:ea typeface="ＭＳ Ｐゴシック" pitchFamily="-65" charset="-128"/>
              <a:cs typeface="ＭＳ Ｐゴシック" pitchFamily="-65" charset="-128"/>
            </a:endParaRPr>
          </a:p>
        </p:txBody>
      </p:sp>
      <p:sp>
        <p:nvSpPr>
          <p:cNvPr id="57347" name="Rectangle 1026"/>
          <p:cNvSpPr>
            <a:spLocks noGrp="1" noChangeArrowheads="1"/>
          </p:cNvSpPr>
          <p:nvPr>
            <p:ph type="ctrTitle"/>
          </p:nvPr>
        </p:nvSpPr>
        <p:spPr/>
        <p:txBody>
          <a:bodyPr/>
          <a:lstStyle/>
          <a:p>
            <a:pPr eaLnBrk="1" hangingPunct="1"/>
            <a:r>
              <a:rPr lang="en-US" dirty="0" smtClean="0">
                <a:ea typeface="ＭＳ Ｐゴシック" pitchFamily="-65" charset="-128"/>
                <a:cs typeface="ＭＳ Ｐゴシック" pitchFamily="-65" charset="-128"/>
              </a:rPr>
              <a:t>Living &amp; Leisure  Assessments</a:t>
            </a:r>
            <a:endParaRPr lang="en-US" dirty="0">
              <a:ea typeface="ＭＳ Ｐゴシック" pitchFamily="-65" charset="-128"/>
              <a:cs typeface="ＭＳ Ｐゴシック" pitchFamily="-65" charset="-128"/>
            </a:endParaRPr>
          </a:p>
        </p:txBody>
      </p:sp>
      <p:sp>
        <p:nvSpPr>
          <p:cNvPr id="57348" name="Rectangle 1027"/>
          <p:cNvSpPr>
            <a:spLocks noGrp="1" noChangeArrowheads="1"/>
          </p:cNvSpPr>
          <p:nvPr>
            <p:ph type="subTitle" idx="1"/>
          </p:nvPr>
        </p:nvSpPr>
        <p:spPr>
          <a:xfrm>
            <a:off x="-1" y="3049588"/>
            <a:ext cx="7188191" cy="3808412"/>
          </a:xfrm>
        </p:spPr>
        <p:txBody>
          <a:bodyPr/>
          <a:lstStyle/>
          <a:p>
            <a:pPr eaLnBrk="1" hangingPunct="1">
              <a:buFont typeface="Wingdings" pitchFamily="-65" charset="2"/>
              <a:buNone/>
            </a:pPr>
            <a:r>
              <a:rPr lang="en-US" b="1" dirty="0">
                <a:ea typeface="ＭＳ Ｐゴシック" pitchFamily="-65" charset="-128"/>
                <a:cs typeface="ＭＳ Ｐゴシック" pitchFamily="-65" charset="-128"/>
              </a:rPr>
              <a:t>Part</a:t>
            </a:r>
            <a:r>
              <a:rPr lang="en-US" b="1" dirty="0" smtClean="0">
                <a:ea typeface="ＭＳ Ｐゴシック" pitchFamily="-65" charset="-128"/>
                <a:cs typeface="ＭＳ Ｐゴシック" pitchFamily="-65" charset="-128"/>
              </a:rPr>
              <a:t> 2 </a:t>
            </a:r>
            <a:r>
              <a:rPr lang="en-US" b="1" dirty="0">
                <a:ea typeface="ＭＳ Ｐゴシック" pitchFamily="-65" charset="-128"/>
                <a:cs typeface="ＭＳ Ｐゴシック" pitchFamily="-65" charset="-128"/>
              </a:rPr>
              <a:t>of the</a:t>
            </a:r>
            <a:r>
              <a:rPr lang="en-US" b="1" dirty="0" smtClean="0">
                <a:ea typeface="ＭＳ Ｐゴシック" pitchFamily="-65" charset="-128"/>
                <a:cs typeface="ＭＳ Ｐゴシック" pitchFamily="-65" charset="-128"/>
              </a:rPr>
              <a:t> 5-</a:t>
            </a:r>
            <a:r>
              <a:rPr lang="en-US" b="1" dirty="0">
                <a:ea typeface="ＭＳ Ｐゴシック" pitchFamily="-65" charset="-128"/>
                <a:cs typeface="ＭＳ Ｐゴシック" pitchFamily="-65" charset="-128"/>
              </a:rPr>
              <a:t>Part Transition Assessment </a:t>
            </a:r>
            <a:r>
              <a:rPr lang="en-US" b="1" dirty="0" smtClean="0">
                <a:ea typeface="ＭＳ Ｐゴシック" pitchFamily="-65" charset="-128"/>
                <a:cs typeface="ＭＳ Ｐゴシック" pitchFamily="-65" charset="-128"/>
              </a:rPr>
              <a:t>Model</a:t>
            </a:r>
          </a:p>
          <a:p>
            <a:pPr eaLnBrk="1" hangingPunct="1">
              <a:buFont typeface="Wingdings" pitchFamily="-65" charset="2"/>
              <a:buNone/>
            </a:pPr>
            <a:r>
              <a:rPr lang="en-US" dirty="0" smtClean="0">
                <a:ea typeface="ＭＳ Ｐゴシック" pitchFamily="-65" charset="-128"/>
                <a:cs typeface="ＭＳ Ｐゴシック" pitchFamily="-65" charset="-128"/>
              </a:rPr>
              <a:t> </a:t>
            </a:r>
            <a:endParaRPr lang="en-US" dirty="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9001493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&amp; Leisure Assessments</a:t>
            </a:r>
            <a:endParaRPr lang="en-US" dirty="0"/>
          </a:p>
        </p:txBody>
      </p:sp>
      <p:sp>
        <p:nvSpPr>
          <p:cNvPr id="3" name="Content Placeholder 2"/>
          <p:cNvSpPr>
            <a:spLocks noGrp="1"/>
          </p:cNvSpPr>
          <p:nvPr>
            <p:ph idx="1"/>
          </p:nvPr>
        </p:nvSpPr>
        <p:spPr/>
        <p:txBody>
          <a:bodyPr/>
          <a:lstStyle/>
          <a:p>
            <a:r>
              <a:rPr lang="en-US" dirty="0"/>
              <a:t>Life Skills Inventory (free)</a:t>
            </a:r>
          </a:p>
          <a:p>
            <a:r>
              <a:rPr lang="en-US" dirty="0"/>
              <a:t>Casey Life Skills (free)</a:t>
            </a:r>
          </a:p>
          <a:p>
            <a:r>
              <a:rPr lang="en-US" dirty="0"/>
              <a:t>Adaptive Behavior Scale</a:t>
            </a:r>
          </a:p>
          <a:p>
            <a:r>
              <a:rPr lang="en-US" dirty="0"/>
              <a:t>Vineland Adaptive Behavior Scale</a:t>
            </a:r>
          </a:p>
          <a:p>
            <a:r>
              <a:rPr lang="en-US" dirty="0"/>
              <a:t>Support Intensity Scale</a:t>
            </a:r>
          </a:p>
          <a:p>
            <a:endParaRPr lang="en-US" dirty="0"/>
          </a:p>
        </p:txBody>
      </p:sp>
    </p:spTree>
    <p:extLst>
      <p:ext uri="{BB962C8B-B14F-4D97-AF65-F5344CB8AC3E}">
        <p14:creationId xmlns:p14="http://schemas.microsoft.com/office/powerpoint/2010/main" val="35010275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50"/>
            <a:ext cx="7543800" cy="819351"/>
          </a:xfrm>
        </p:spPr>
        <p:txBody>
          <a:bodyPr/>
          <a:lstStyle/>
          <a:p>
            <a:r>
              <a:rPr lang="en-US" dirty="0" smtClean="0"/>
              <a:t>Life Skills Inventory</a:t>
            </a:r>
            <a:endParaRPr lang="en-US" dirty="0"/>
          </a:p>
        </p:txBody>
      </p:sp>
      <p:sp>
        <p:nvSpPr>
          <p:cNvPr id="3" name="Content Placeholder 2"/>
          <p:cNvSpPr>
            <a:spLocks noGrp="1"/>
          </p:cNvSpPr>
          <p:nvPr>
            <p:ph idx="1"/>
          </p:nvPr>
        </p:nvSpPr>
        <p:spPr>
          <a:xfrm>
            <a:off x="457200" y="1007642"/>
            <a:ext cx="8229600" cy="5123283"/>
          </a:xfrm>
        </p:spPr>
        <p:txBody>
          <a:bodyPr/>
          <a:lstStyle/>
          <a:p>
            <a:r>
              <a:rPr lang="en-US" dirty="0" smtClean="0"/>
              <a:t>15 domains (money, hygiene, safety, etc)</a:t>
            </a:r>
          </a:p>
          <a:p>
            <a:r>
              <a:rPr lang="en-US" dirty="0" smtClean="0"/>
              <a:t>Four levels: basic, intermediate, advanced, exceptional</a:t>
            </a:r>
          </a:p>
          <a:p>
            <a:pPr lvl="1"/>
            <a:r>
              <a:rPr lang="en-US" dirty="0" smtClean="0"/>
              <a:t>Must know 3 of 5 to advance from basic to intermediate</a:t>
            </a:r>
          </a:p>
          <a:p>
            <a:r>
              <a:rPr lang="en-US" dirty="0" smtClean="0"/>
              <a:t>Must know the person or have family member complete</a:t>
            </a:r>
          </a:p>
          <a:p>
            <a:r>
              <a:rPr lang="en-US" dirty="0" smtClean="0"/>
              <a:t>Cost: free</a:t>
            </a:r>
          </a:p>
          <a:p>
            <a:r>
              <a:rPr lang="en-US" dirty="0" smtClean="0"/>
              <a:t>Available at:</a:t>
            </a:r>
          </a:p>
          <a:p>
            <a:pPr marL="0" indent="0">
              <a:buNone/>
            </a:pPr>
            <a:r>
              <a:rPr lang="en-US" b="1" dirty="0">
                <a:hlinkClick r:id="rId2"/>
              </a:rPr>
              <a:t>www.dshs.wa.gov</a:t>
            </a:r>
            <a:r>
              <a:rPr lang="en-US" dirty="0">
                <a:hlinkClick r:id="rId2"/>
              </a:rPr>
              <a:t>/word/ms/forms/10_267.</a:t>
            </a:r>
            <a:r>
              <a:rPr lang="en-US" dirty="0" smtClean="0">
                <a:hlinkClick r:id="rId2"/>
              </a:rPr>
              <a:t>doc</a:t>
            </a:r>
            <a:r>
              <a:rPr lang="en-US" dirty="0" smtClean="0"/>
              <a:t> </a:t>
            </a:r>
          </a:p>
          <a:p>
            <a:endParaRPr lang="en-US" dirty="0"/>
          </a:p>
        </p:txBody>
      </p:sp>
    </p:spTree>
    <p:extLst>
      <p:ext uri="{BB962C8B-B14F-4D97-AF65-F5344CB8AC3E}">
        <p14:creationId xmlns:p14="http://schemas.microsoft.com/office/powerpoint/2010/main" val="13873055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0798"/>
            <a:ext cx="7543800" cy="856777"/>
          </a:xfrm>
        </p:spPr>
        <p:txBody>
          <a:bodyPr>
            <a:normAutofit/>
          </a:bodyPr>
          <a:lstStyle/>
          <a:p>
            <a:r>
              <a:rPr lang="en-US" dirty="0" smtClean="0"/>
              <a:t>Casey Life Skills </a:t>
            </a:r>
            <a:endParaRPr lang="en-US" dirty="0"/>
          </a:p>
        </p:txBody>
      </p:sp>
      <p:sp>
        <p:nvSpPr>
          <p:cNvPr id="5" name="Content Placeholder 4"/>
          <p:cNvSpPr>
            <a:spLocks noGrp="1"/>
          </p:cNvSpPr>
          <p:nvPr>
            <p:ph idx="1"/>
          </p:nvPr>
        </p:nvSpPr>
        <p:spPr>
          <a:xfrm>
            <a:off x="255624" y="985336"/>
            <a:ext cx="8229600" cy="4809215"/>
          </a:xfrm>
        </p:spPr>
        <p:txBody>
          <a:bodyPr>
            <a:normAutofit fontScale="92500" lnSpcReduction="10000"/>
          </a:bodyPr>
          <a:lstStyle/>
          <a:p>
            <a:r>
              <a:rPr lang="en-US" dirty="0" smtClean="0"/>
              <a:t>Level 1 </a:t>
            </a:r>
          </a:p>
          <a:p>
            <a:pPr lvl="1"/>
            <a:r>
              <a:rPr lang="en-US" dirty="0" smtClean="0"/>
              <a:t>33 item assessment</a:t>
            </a:r>
          </a:p>
          <a:p>
            <a:pPr lvl="1"/>
            <a:r>
              <a:rPr lang="en-US" dirty="0" smtClean="0"/>
              <a:t>Appropriate for individuals with reading or developmental disabilities </a:t>
            </a:r>
            <a:endParaRPr lang="en-US" dirty="0"/>
          </a:p>
          <a:p>
            <a:pPr lvl="1"/>
            <a:r>
              <a:rPr lang="en-US" dirty="0" smtClean="0"/>
              <a:t>5 areas of </a:t>
            </a:r>
          </a:p>
          <a:p>
            <a:pPr lvl="2"/>
            <a:r>
              <a:rPr lang="en-US" dirty="0" smtClean="0"/>
              <a:t>Communication</a:t>
            </a:r>
          </a:p>
          <a:p>
            <a:pPr lvl="2"/>
            <a:r>
              <a:rPr lang="en-US" dirty="0" smtClean="0"/>
              <a:t>Daily living</a:t>
            </a:r>
          </a:p>
          <a:p>
            <a:pPr lvl="2"/>
            <a:r>
              <a:rPr lang="en-US" dirty="0" smtClean="0"/>
              <a:t>Home life</a:t>
            </a:r>
          </a:p>
          <a:p>
            <a:pPr lvl="2"/>
            <a:r>
              <a:rPr lang="en-US" dirty="0" smtClean="0"/>
              <a:t>Self-Care</a:t>
            </a:r>
          </a:p>
          <a:p>
            <a:pPr lvl="2"/>
            <a:r>
              <a:rPr lang="en-US" dirty="0" smtClean="0"/>
              <a:t>Work and study skills</a:t>
            </a:r>
          </a:p>
          <a:p>
            <a:r>
              <a:rPr lang="en-US" dirty="0" smtClean="0"/>
              <a:t>Cost: Free</a:t>
            </a:r>
          </a:p>
          <a:p>
            <a:r>
              <a:rPr lang="en-US" dirty="0" smtClean="0"/>
              <a:t>Available </a:t>
            </a:r>
            <a:r>
              <a:rPr lang="en-US" dirty="0"/>
              <a:t>from: </a:t>
            </a:r>
            <a:r>
              <a:rPr lang="en-US" dirty="0" smtClean="0">
                <a:hlinkClick r:id="rId2"/>
              </a:rPr>
              <a:t>http</a:t>
            </a:r>
            <a:r>
              <a:rPr lang="en-US" dirty="0">
                <a:hlinkClick r:id="rId2"/>
              </a:rPr>
              <a:t>://</a:t>
            </a:r>
            <a:r>
              <a:rPr lang="en-US" dirty="0" smtClean="0">
                <a:hlinkClick r:id="rId2"/>
              </a:rPr>
              <a:t>lifeskills.casey.org</a:t>
            </a:r>
            <a:r>
              <a:rPr lang="en-US" dirty="0" smtClean="0"/>
              <a:t> </a:t>
            </a:r>
          </a:p>
        </p:txBody>
      </p:sp>
    </p:spTree>
    <p:extLst>
      <p:ext uri="{BB962C8B-B14F-4D97-AF65-F5344CB8AC3E}">
        <p14:creationId xmlns:p14="http://schemas.microsoft.com/office/powerpoint/2010/main" val="18366720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76200"/>
            <a:ext cx="9144000" cy="6695835"/>
          </a:xfrm>
          <a:prstGeom prst="rect">
            <a:avLst/>
          </a:prstGeom>
        </p:spPr>
      </p:pic>
    </p:spTree>
    <p:extLst>
      <p:ext uri="{BB962C8B-B14F-4D97-AF65-F5344CB8AC3E}">
        <p14:creationId xmlns:p14="http://schemas.microsoft.com/office/powerpoint/2010/main" val="17644224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71600"/>
            <a:ext cx="9144000" cy="4089565"/>
          </a:xfrm>
          <a:prstGeom prst="rect">
            <a:avLst/>
          </a:prstGeom>
        </p:spPr>
      </p:pic>
    </p:spTree>
    <p:extLst>
      <p:ext uri="{BB962C8B-B14F-4D97-AF65-F5344CB8AC3E}">
        <p14:creationId xmlns:p14="http://schemas.microsoft.com/office/powerpoint/2010/main" val="599359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09562"/>
          </a:xfrm>
        </p:spPr>
        <p:txBody>
          <a:bodyPr/>
          <a:lstStyle/>
          <a:p>
            <a:r>
              <a:rPr lang="en-US" dirty="0" smtClean="0"/>
              <a:t>Description - continued</a:t>
            </a:r>
            <a:endParaRPr lang="en-US" dirty="0"/>
          </a:p>
        </p:txBody>
      </p:sp>
      <p:sp>
        <p:nvSpPr>
          <p:cNvPr id="3" name="Content Placeholder 2"/>
          <p:cNvSpPr>
            <a:spLocks noGrp="1"/>
          </p:cNvSpPr>
          <p:nvPr>
            <p:ph idx="1"/>
          </p:nvPr>
        </p:nvSpPr>
        <p:spPr>
          <a:xfrm>
            <a:off x="0" y="1230222"/>
            <a:ext cx="9144000" cy="5627777"/>
          </a:xfrm>
        </p:spPr>
        <p:txBody>
          <a:bodyPr/>
          <a:lstStyle/>
          <a:p>
            <a:pPr algn="ctr">
              <a:buNone/>
            </a:pPr>
            <a:r>
              <a:rPr lang="en-US" sz="3600" dirty="0" smtClean="0"/>
              <a:t>Severity Continuum</a:t>
            </a:r>
          </a:p>
          <a:p>
            <a:pPr algn="ctr">
              <a:spcAft>
                <a:spcPts val="1200"/>
              </a:spcAft>
              <a:buNone/>
            </a:pPr>
            <a:r>
              <a:rPr lang="en-US" sz="3600" i="1" dirty="0" smtClean="0"/>
              <a:t>Severity           Supports</a:t>
            </a:r>
          </a:p>
          <a:p>
            <a:pPr>
              <a:spcAft>
                <a:spcPts val="0"/>
              </a:spcAft>
            </a:pPr>
            <a:r>
              <a:rPr lang="en-US" dirty="0" smtClean="0"/>
              <a:t>Communication issues - frequently</a:t>
            </a:r>
          </a:p>
          <a:p>
            <a:r>
              <a:rPr lang="en-US" dirty="0" smtClean="0"/>
              <a:t>Self-care issues – almost always</a:t>
            </a:r>
          </a:p>
          <a:p>
            <a:r>
              <a:rPr lang="en-US" dirty="0" smtClean="0"/>
              <a:t>Intellectual issues – often, but not always</a:t>
            </a:r>
          </a:p>
          <a:p>
            <a:pPr>
              <a:spcAft>
                <a:spcPts val="4200"/>
              </a:spcAft>
            </a:pPr>
            <a:r>
              <a:rPr lang="en-US" dirty="0" smtClean="0"/>
              <a:t>“Multiple” systems - always</a:t>
            </a:r>
          </a:p>
          <a:p>
            <a:pPr>
              <a:spcAft>
                <a:spcPts val="1800"/>
              </a:spcAft>
              <a:buNone/>
            </a:pPr>
            <a:r>
              <a:rPr lang="en-US" sz="2300" b="1" dirty="0" smtClean="0"/>
              <a:t>   Mild		  Moderate	            Severe	Profound</a:t>
            </a:r>
          </a:p>
        </p:txBody>
      </p:sp>
      <p:cxnSp>
        <p:nvCxnSpPr>
          <p:cNvPr id="5" name="Straight Connector 4"/>
          <p:cNvCxnSpPr/>
          <p:nvPr/>
        </p:nvCxnSpPr>
        <p:spPr bwMode="auto">
          <a:xfrm flipV="1">
            <a:off x="357226" y="5378855"/>
            <a:ext cx="7978054" cy="1825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Up Arrow 6"/>
          <p:cNvSpPr/>
          <p:nvPr/>
        </p:nvSpPr>
        <p:spPr bwMode="auto">
          <a:xfrm>
            <a:off x="1686902" y="1964389"/>
            <a:ext cx="357226" cy="45637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Equal 7"/>
          <p:cNvSpPr/>
          <p:nvPr/>
        </p:nvSpPr>
        <p:spPr bwMode="auto">
          <a:xfrm>
            <a:off x="4048564" y="2023915"/>
            <a:ext cx="575531" cy="476216"/>
          </a:xfrm>
          <a:prstGeom prst="mathEqual">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FF"/>
              </a:solidFill>
              <a:effectLst/>
              <a:latin typeface="Arial" pitchFamily="-110" charset="0"/>
              <a:ea typeface="ＭＳ Ｐゴシック" pitchFamily="-110" charset="-128"/>
              <a:cs typeface="ＭＳ Ｐゴシック" pitchFamily="-110" charset="-128"/>
            </a:endParaRPr>
          </a:p>
        </p:txBody>
      </p:sp>
      <p:sp>
        <p:nvSpPr>
          <p:cNvPr id="9" name="Up Arrow 8"/>
          <p:cNvSpPr/>
          <p:nvPr/>
        </p:nvSpPr>
        <p:spPr bwMode="auto">
          <a:xfrm>
            <a:off x="4822556" y="1944546"/>
            <a:ext cx="357226" cy="47621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 name="Explosion 2 14"/>
          <p:cNvSpPr/>
          <p:nvPr/>
        </p:nvSpPr>
        <p:spPr bwMode="auto">
          <a:xfrm rot="420131">
            <a:off x="3765151" y="4494324"/>
            <a:ext cx="5283111" cy="2185391"/>
          </a:xfrm>
          <a:prstGeom prst="irregularSeal2">
            <a:avLst/>
          </a:prstGeom>
          <a:solidFill>
            <a:schemeClr val="accent1">
              <a:alpha val="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8" name="Straight Connector 17"/>
          <p:cNvCxnSpPr/>
          <p:nvPr/>
        </p:nvCxnSpPr>
        <p:spPr bwMode="auto">
          <a:xfrm rot="5400000" flipH="1" flipV="1">
            <a:off x="1155290" y="5402852"/>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flipH="1" flipV="1">
            <a:off x="3390394" y="5390639"/>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flipH="1" flipV="1">
            <a:off x="5826991" y="5349975"/>
            <a:ext cx="770387"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17600"/>
            <a:ext cx="9144000" cy="4607839"/>
          </a:xfrm>
          <a:prstGeom prst="rect">
            <a:avLst/>
          </a:prstGeom>
        </p:spPr>
      </p:pic>
    </p:spTree>
    <p:extLst>
      <p:ext uri="{BB962C8B-B14F-4D97-AF65-F5344CB8AC3E}">
        <p14:creationId xmlns:p14="http://schemas.microsoft.com/office/powerpoint/2010/main" val="24742565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46" y="990300"/>
            <a:ext cx="8414672" cy="1143000"/>
          </a:xfrm>
        </p:spPr>
        <p:txBody>
          <a:bodyPr>
            <a:normAutofit fontScale="90000"/>
          </a:bodyPr>
          <a:lstStyle/>
          <a:p>
            <a:r>
              <a:rPr lang="en-US" dirty="0" smtClean="0"/>
              <a:t>ABS-S:2 </a:t>
            </a:r>
            <a:br>
              <a:rPr lang="en-US" dirty="0" smtClean="0"/>
            </a:br>
            <a:r>
              <a:rPr lang="en-US" dirty="0" smtClean="0"/>
              <a:t>Adaptive Behavior Scale - School </a:t>
            </a:r>
            <a:br>
              <a:rPr lang="en-US" dirty="0" smtClean="0"/>
            </a:br>
            <a:r>
              <a:rPr lang="en-US" dirty="0" smtClean="0"/>
              <a:t>2</a:t>
            </a:r>
            <a:r>
              <a:rPr lang="en-US" baseline="30000" dirty="0" smtClean="0"/>
              <a:t>nd</a:t>
            </a:r>
            <a:r>
              <a:rPr lang="en-US" dirty="0" smtClean="0"/>
              <a:t>  Ed.</a:t>
            </a:r>
            <a:endParaRPr lang="en-US" dirty="0"/>
          </a:p>
        </p:txBody>
      </p:sp>
      <p:sp>
        <p:nvSpPr>
          <p:cNvPr id="5" name="Text Placeholder 4"/>
          <p:cNvSpPr>
            <a:spLocks noGrp="1"/>
          </p:cNvSpPr>
          <p:nvPr>
            <p:ph type="body" sz="quarter" idx="3"/>
          </p:nvPr>
        </p:nvSpPr>
        <p:spPr>
          <a:xfrm>
            <a:off x="4604710" y="1958462"/>
            <a:ext cx="4041775" cy="639762"/>
          </a:xfrm>
        </p:spPr>
        <p:txBody>
          <a:bodyPr/>
          <a:lstStyle/>
          <a:p>
            <a:r>
              <a:rPr lang="en-US" dirty="0" smtClean="0"/>
              <a:t>Cost</a:t>
            </a:r>
            <a:endParaRPr lang="en-US" dirty="0"/>
          </a:p>
        </p:txBody>
      </p:sp>
      <p:sp>
        <p:nvSpPr>
          <p:cNvPr id="6" name="Content Placeholder 5"/>
          <p:cNvSpPr>
            <a:spLocks noGrp="1"/>
          </p:cNvSpPr>
          <p:nvPr>
            <p:ph sz="quarter" idx="4"/>
          </p:nvPr>
        </p:nvSpPr>
        <p:spPr>
          <a:xfrm>
            <a:off x="3215140" y="2598224"/>
            <a:ext cx="5734843" cy="3951288"/>
          </a:xfrm>
        </p:spPr>
        <p:txBody>
          <a:bodyPr/>
          <a:lstStyle/>
          <a:p>
            <a:r>
              <a:rPr lang="en-US" dirty="0" smtClean="0"/>
              <a:t>ABS-S:2 25/pkg</a:t>
            </a:r>
            <a:r>
              <a:rPr lang="en-US" dirty="0"/>
              <a:t> </a:t>
            </a:r>
            <a:r>
              <a:rPr lang="en-US" dirty="0" smtClean="0"/>
              <a:t> $76</a:t>
            </a:r>
          </a:p>
          <a:p>
            <a:r>
              <a:rPr lang="en-US" dirty="0" smtClean="0"/>
              <a:t>Available from</a:t>
            </a:r>
          </a:p>
          <a:p>
            <a:pPr marL="0" indent="0">
              <a:buNone/>
            </a:pPr>
            <a:r>
              <a:rPr lang="en-US" dirty="0" smtClean="0">
                <a:hlinkClick r:id="rId2"/>
              </a:rPr>
              <a:t>https://ecom.mhs.com/%28S%28pmlcywvhxue20x55pthvrs45%29%29/inventory.aspx?gr=edu&amp;prod=abss2&amp;id=pricing&amp;RptGrpID=abc</a:t>
            </a:r>
            <a:endParaRPr lang="en-US" dirty="0" smtClean="0"/>
          </a:p>
          <a:p>
            <a:pPr marL="0" indent="0">
              <a:buNone/>
            </a:pPr>
            <a:endParaRPr lang="en-US" dirty="0"/>
          </a:p>
        </p:txBody>
      </p:sp>
      <p:pic>
        <p:nvPicPr>
          <p:cNvPr id="9" name="Picture 8"/>
          <p:cNvPicPr>
            <a:picLocks noChangeAspect="1"/>
          </p:cNvPicPr>
          <p:nvPr/>
        </p:nvPicPr>
        <p:blipFill>
          <a:blip r:embed="rId3"/>
          <a:stretch>
            <a:fillRect/>
          </a:stretch>
        </p:blipFill>
        <p:spPr>
          <a:xfrm>
            <a:off x="111489" y="2406708"/>
            <a:ext cx="2569475" cy="2914950"/>
          </a:xfrm>
          <a:prstGeom prst="rect">
            <a:avLst/>
          </a:prstGeom>
        </p:spPr>
      </p:pic>
    </p:spTree>
    <p:extLst>
      <p:ext uri="{BB962C8B-B14F-4D97-AF65-F5344CB8AC3E}">
        <p14:creationId xmlns:p14="http://schemas.microsoft.com/office/powerpoint/2010/main" val="2603704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419" y="241914"/>
            <a:ext cx="7880054" cy="822934"/>
          </a:xfrm>
        </p:spPr>
        <p:txBody>
          <a:bodyPr/>
          <a:lstStyle/>
          <a:p>
            <a:r>
              <a:rPr lang="en-US" dirty="0" smtClean="0"/>
              <a:t>ABS School - 2</a:t>
            </a:r>
            <a:endParaRPr lang="en-US" dirty="0"/>
          </a:p>
        </p:txBody>
      </p:sp>
      <p:sp>
        <p:nvSpPr>
          <p:cNvPr id="5" name="Content Placeholder 4"/>
          <p:cNvSpPr>
            <a:spLocks noGrp="1"/>
          </p:cNvSpPr>
          <p:nvPr>
            <p:ph idx="1"/>
          </p:nvPr>
        </p:nvSpPr>
        <p:spPr>
          <a:xfrm>
            <a:off x="426963" y="1437031"/>
            <a:ext cx="8229600" cy="4411662"/>
          </a:xfrm>
        </p:spPr>
        <p:txBody>
          <a:bodyPr>
            <a:normAutofit fontScale="92500"/>
          </a:bodyPr>
          <a:lstStyle/>
          <a:p>
            <a:r>
              <a:rPr lang="en-US" dirty="0" smtClean="0"/>
              <a:t>Adaptive skills necessary for educational and residential settings </a:t>
            </a:r>
          </a:p>
          <a:p>
            <a:r>
              <a:rPr lang="en-US" dirty="0" smtClean="0"/>
              <a:t>Designed to make diagnostic, placement and programming decisions for students with ID and ED</a:t>
            </a:r>
          </a:p>
          <a:p>
            <a:r>
              <a:rPr lang="en-US" dirty="0" smtClean="0"/>
              <a:t>Assesses 10 areas of adaptive skills grouped under three domains</a:t>
            </a:r>
          </a:p>
          <a:p>
            <a:r>
              <a:rPr lang="en-US" dirty="0" smtClean="0"/>
              <a:t>School version standardized on 3,288 students</a:t>
            </a:r>
          </a:p>
          <a:p>
            <a:r>
              <a:rPr lang="en-US" dirty="0" smtClean="0"/>
              <a:t>Home version standardized on 1,998 students</a:t>
            </a:r>
            <a:endParaRPr lang="en-US" dirty="0"/>
          </a:p>
        </p:txBody>
      </p:sp>
    </p:spTree>
    <p:extLst>
      <p:ext uri="{BB962C8B-B14F-4D97-AF65-F5344CB8AC3E}">
        <p14:creationId xmlns:p14="http://schemas.microsoft.com/office/powerpoint/2010/main" val="14418353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30300"/>
            <a:ext cx="9144000" cy="4586213"/>
          </a:xfrm>
          <a:prstGeom prst="rect">
            <a:avLst/>
          </a:prstGeom>
        </p:spPr>
      </p:pic>
    </p:spTree>
    <p:extLst>
      <p:ext uri="{BB962C8B-B14F-4D97-AF65-F5344CB8AC3E}">
        <p14:creationId xmlns:p14="http://schemas.microsoft.com/office/powerpoint/2010/main" val="39064726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39609" y="-1006477"/>
            <a:ext cx="6858000" cy="8870958"/>
          </a:xfrm>
          <a:prstGeom prst="rect">
            <a:avLst/>
          </a:prstGeom>
        </p:spPr>
      </p:pic>
    </p:spTree>
    <p:extLst>
      <p:ext uri="{BB962C8B-B14F-4D97-AF65-F5344CB8AC3E}">
        <p14:creationId xmlns:p14="http://schemas.microsoft.com/office/powerpoint/2010/main" val="3295392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04" y="141116"/>
            <a:ext cx="7543800" cy="957576"/>
          </a:xfrm>
        </p:spPr>
        <p:txBody>
          <a:bodyPr>
            <a:normAutofit fontScale="90000"/>
          </a:bodyPr>
          <a:lstStyle/>
          <a:p>
            <a:r>
              <a:rPr lang="en-US" sz="3200" dirty="0" smtClean="0"/>
              <a:t>Vineland Adaptive Behavior Scales</a:t>
            </a:r>
            <a:r>
              <a:rPr lang="en-US" sz="3200" dirty="0"/>
              <a:t> </a:t>
            </a:r>
            <a:r>
              <a:rPr lang="en-US" sz="3200" dirty="0" smtClean="0"/>
              <a:t>Second Edition (2005)</a:t>
            </a:r>
            <a:endParaRPr lang="en-US" sz="3200" dirty="0"/>
          </a:p>
        </p:txBody>
      </p:sp>
      <p:sp>
        <p:nvSpPr>
          <p:cNvPr id="3" name="Content Placeholder 2"/>
          <p:cNvSpPr>
            <a:spLocks noGrp="1"/>
          </p:cNvSpPr>
          <p:nvPr>
            <p:ph idx="1"/>
          </p:nvPr>
        </p:nvSpPr>
        <p:spPr>
          <a:xfrm>
            <a:off x="110866" y="1159171"/>
            <a:ext cx="8229600" cy="5493455"/>
          </a:xfrm>
        </p:spPr>
        <p:txBody>
          <a:bodyPr>
            <a:normAutofit fontScale="25000" lnSpcReduction="20000"/>
          </a:bodyPr>
          <a:lstStyle/>
          <a:p>
            <a:r>
              <a:rPr lang="en-US" sz="8000" dirty="0" smtClean="0"/>
              <a:t>Norm Referenced, thus aids in classifying and diagnosing intellectual and developmental disabilities</a:t>
            </a:r>
          </a:p>
          <a:p>
            <a:r>
              <a:rPr lang="en-US" sz="8000" dirty="0" smtClean="0"/>
              <a:t>Norm Referenced, Ages: Birth – 90</a:t>
            </a:r>
          </a:p>
          <a:p>
            <a:r>
              <a:rPr lang="en-US" sz="8000" dirty="0" smtClean="0"/>
              <a:t>Spanish version</a:t>
            </a:r>
          </a:p>
          <a:p>
            <a:r>
              <a:rPr lang="en-US" sz="8000" dirty="0" smtClean="0"/>
              <a:t>Time</a:t>
            </a:r>
          </a:p>
          <a:p>
            <a:pPr lvl="1"/>
            <a:r>
              <a:rPr lang="en-US" sz="8000" dirty="0" smtClean="0"/>
              <a:t>Survey interview and parent/caregiver rating forms: 20 – 60 minutes</a:t>
            </a:r>
          </a:p>
          <a:p>
            <a:pPr lvl="1"/>
            <a:r>
              <a:rPr lang="en-US" sz="8000" dirty="0" smtClean="0"/>
              <a:t>Expanded interview form: 25 – 90 minutes</a:t>
            </a:r>
          </a:p>
          <a:p>
            <a:pPr lvl="1"/>
            <a:r>
              <a:rPr lang="en-US" sz="8000" dirty="0" smtClean="0"/>
              <a:t>Teacher rating form: 20 minutes</a:t>
            </a:r>
          </a:p>
          <a:p>
            <a:r>
              <a:rPr lang="en-US" sz="8000" dirty="0" smtClean="0"/>
              <a:t>Main Domains: Communication, daily living skills, socialization</a:t>
            </a:r>
            <a:endParaRPr lang="en-US" sz="8000" dirty="0"/>
          </a:p>
          <a:p>
            <a:r>
              <a:rPr lang="en-US" sz="8000" dirty="0" smtClean="0"/>
              <a:t>Optional Domains: motor skills, maladaptive behavior index</a:t>
            </a:r>
          </a:p>
          <a:p>
            <a:r>
              <a:rPr lang="en-US" sz="8000" dirty="0" smtClean="0"/>
              <a:t>Price: About: $420 to $1,095</a:t>
            </a:r>
          </a:p>
          <a:p>
            <a:r>
              <a:rPr lang="en-US" sz="8400" dirty="0" smtClean="0"/>
              <a:t>Available From:</a:t>
            </a:r>
            <a:r>
              <a:rPr lang="en-US" sz="5600" dirty="0" smtClean="0"/>
              <a:t> </a:t>
            </a:r>
            <a:r>
              <a:rPr lang="en-US" sz="6400" u="sng" dirty="0">
                <a:hlinkClick r:id="rId2"/>
              </a:rPr>
              <a:t>http://www.pearsonclinical.com/psychology/products/100000668/vineland-adaptive-behavior-scales-second-edition-vineland-ii-vinelandii.html#tab-</a:t>
            </a:r>
            <a:r>
              <a:rPr lang="en-US" sz="6400" u="sng" dirty="0" smtClean="0">
                <a:hlinkClick r:id="rId2"/>
              </a:rPr>
              <a:t>resources</a:t>
            </a:r>
            <a:r>
              <a:rPr lang="en-US" sz="6400" u="sng" dirty="0" smtClean="0"/>
              <a:t> </a:t>
            </a:r>
            <a:endParaRPr lang="en-US" sz="64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78321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51" y="241914"/>
            <a:ext cx="7543800" cy="732216"/>
          </a:xfrm>
        </p:spPr>
        <p:txBody>
          <a:bodyPr>
            <a:normAutofit/>
          </a:bodyPr>
          <a:lstStyle/>
          <a:p>
            <a:r>
              <a:rPr lang="en-US" dirty="0" smtClean="0"/>
              <a:t>Supports Intensity Scales (SIS)</a:t>
            </a:r>
            <a:endParaRPr lang="en-US" dirty="0"/>
          </a:p>
        </p:txBody>
      </p:sp>
      <p:sp>
        <p:nvSpPr>
          <p:cNvPr id="3" name="Content Placeholder 2"/>
          <p:cNvSpPr>
            <a:spLocks noGrp="1"/>
          </p:cNvSpPr>
          <p:nvPr>
            <p:ph idx="1"/>
          </p:nvPr>
        </p:nvSpPr>
        <p:spPr>
          <a:xfrm>
            <a:off x="316097" y="973362"/>
            <a:ext cx="8229600" cy="5588546"/>
          </a:xfrm>
        </p:spPr>
        <p:txBody>
          <a:bodyPr>
            <a:noAutofit/>
          </a:bodyPr>
          <a:lstStyle/>
          <a:p>
            <a:r>
              <a:rPr lang="en-US" sz="1800" dirty="0" smtClean="0"/>
              <a:t>Norm-referenced</a:t>
            </a:r>
          </a:p>
          <a:p>
            <a:pPr lvl="1"/>
            <a:r>
              <a:rPr lang="en-US" sz="1800" dirty="0" smtClean="0"/>
              <a:t>Over 1,200 individuals with intellectual and developmental disabilities</a:t>
            </a:r>
          </a:p>
          <a:p>
            <a:pPr lvl="1"/>
            <a:r>
              <a:rPr lang="en-US" sz="1800" dirty="0" smtClean="0"/>
              <a:t>Ages 16 - 72</a:t>
            </a:r>
          </a:p>
          <a:p>
            <a:r>
              <a:rPr lang="en-US" sz="1800" dirty="0" smtClean="0"/>
              <a:t>8-page interview and profile form measures:</a:t>
            </a:r>
          </a:p>
          <a:p>
            <a:pPr lvl="1"/>
            <a:r>
              <a:rPr lang="en-US" sz="1800" dirty="0" smtClean="0"/>
              <a:t>Support needs in 87 areas</a:t>
            </a:r>
          </a:p>
          <a:p>
            <a:pPr lvl="1"/>
            <a:r>
              <a:rPr lang="en-US" sz="1800" dirty="0" smtClean="0"/>
              <a:t>57 life activities </a:t>
            </a:r>
          </a:p>
          <a:p>
            <a:pPr lvl="1"/>
            <a:r>
              <a:rPr lang="en-US" sz="1800" dirty="0" smtClean="0"/>
              <a:t>28 medical and behavioral areas</a:t>
            </a:r>
          </a:p>
          <a:p>
            <a:pPr lvl="1"/>
            <a:r>
              <a:rPr lang="en-US" sz="1800" dirty="0" smtClean="0"/>
              <a:t>Areas of home living, community living, lifelong learning, employment, health and safety, social activities, and protection and advocacy</a:t>
            </a:r>
          </a:p>
          <a:p>
            <a:r>
              <a:rPr lang="en-US" sz="1800" dirty="0" smtClean="0"/>
              <a:t>Conducted through interview and with consumer and those who know the individual well</a:t>
            </a:r>
          </a:p>
          <a:p>
            <a:pPr lvl="1"/>
            <a:r>
              <a:rPr lang="en-US" sz="1800" dirty="0"/>
              <a:t>Identifies frequency of support, amount of support, type of support for various home, work, and community tasks</a:t>
            </a:r>
            <a:r>
              <a:rPr lang="en-US" sz="1800" i="1" dirty="0" smtClean="0"/>
              <a:t>.</a:t>
            </a:r>
          </a:p>
          <a:p>
            <a:pPr lvl="1"/>
            <a:r>
              <a:rPr lang="en-US" sz="1800" dirty="0" smtClean="0"/>
              <a:t>Supports Intensity Scale is generated from scores from all items</a:t>
            </a:r>
          </a:p>
          <a:p>
            <a:r>
              <a:rPr lang="en-US" sz="1800" dirty="0" smtClean="0"/>
              <a:t>FAQs: </a:t>
            </a:r>
            <a:r>
              <a:rPr lang="en-US" sz="1800" dirty="0" smtClean="0">
                <a:hlinkClick r:id="rId2"/>
              </a:rPr>
              <a:t>http://aaidd.org/sis/product-information/faqs#.VFfGqb72pcA</a:t>
            </a:r>
            <a:endParaRPr lang="en-US" sz="1800" dirty="0" smtClean="0"/>
          </a:p>
          <a:p>
            <a:r>
              <a:rPr lang="en-US" sz="1800" dirty="0" smtClean="0"/>
              <a:t>Cost: 25 interview forms and technical manual: $150</a:t>
            </a:r>
          </a:p>
          <a:p>
            <a:r>
              <a:rPr lang="en-US" sz="1800" dirty="0" smtClean="0"/>
              <a:t>Available at </a:t>
            </a:r>
            <a:r>
              <a:rPr lang="en-US" sz="1800" dirty="0" smtClean="0">
                <a:hlinkClick r:id="rId3"/>
              </a:rPr>
              <a:t>www.aaidd.org/sis</a:t>
            </a:r>
            <a:endParaRPr lang="en-US" sz="1800" dirty="0" smtClean="0"/>
          </a:p>
          <a:p>
            <a:endParaRPr lang="en-US" sz="1800" dirty="0"/>
          </a:p>
        </p:txBody>
      </p:sp>
    </p:spTree>
    <p:extLst>
      <p:ext uri="{BB962C8B-B14F-4D97-AF65-F5344CB8AC3E}">
        <p14:creationId xmlns:p14="http://schemas.microsoft.com/office/powerpoint/2010/main" val="275236231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51173"/>
            <a:ext cx="7543800" cy="1449107"/>
          </a:xfrm>
        </p:spPr>
        <p:txBody>
          <a:bodyPr/>
          <a:lstStyle/>
          <a:p>
            <a:r>
              <a:rPr lang="en-US" dirty="0">
                <a:latin typeface="Arial" charset="0"/>
                <a:ea typeface="ＭＳ Ｐゴシック" charset="0"/>
                <a:cs typeface="ＭＳ Ｐゴシック" charset="0"/>
              </a:rPr>
              <a:t>Annual Goals Need to Include</a:t>
            </a:r>
          </a:p>
        </p:txBody>
      </p:sp>
      <p:sp>
        <p:nvSpPr>
          <p:cNvPr id="34818" name="Content Placeholder 2"/>
          <p:cNvSpPr>
            <a:spLocks noGrp="1"/>
          </p:cNvSpPr>
          <p:nvPr>
            <p:ph idx="1"/>
          </p:nvPr>
        </p:nvSpPr>
        <p:spPr>
          <a:xfrm>
            <a:off x="457200" y="1783976"/>
            <a:ext cx="8229600" cy="4411663"/>
          </a:xfrm>
        </p:spPr>
        <p:txBody>
          <a:bodyPr>
            <a:normAutofit/>
          </a:bodyPr>
          <a:lstStyle/>
          <a:p>
            <a:r>
              <a:rPr lang="en-US" b="1" dirty="0">
                <a:latin typeface="Arial" charset="0"/>
                <a:ea typeface="ＭＳ Ｐゴシック" charset="0"/>
                <a:cs typeface="ＭＳ Ｐゴシック" charset="0"/>
              </a:rPr>
              <a:t>Condition</a:t>
            </a:r>
          </a:p>
          <a:p>
            <a:pPr lvl="1"/>
            <a:r>
              <a:rPr lang="en-US" dirty="0">
                <a:latin typeface="Arial" charset="0"/>
                <a:ea typeface="ＭＳ Ｐゴシック" charset="0"/>
              </a:rPr>
              <a:t>involve the application of skills or knowledge and describe the materials and environment necessary for the goal to be completed.</a:t>
            </a:r>
          </a:p>
          <a:p>
            <a:r>
              <a:rPr lang="en-US" b="1" dirty="0">
                <a:latin typeface="Arial" charset="0"/>
                <a:ea typeface="ＭＳ Ｐゴシック" charset="0"/>
                <a:cs typeface="ＭＳ Ｐゴシック" charset="0"/>
              </a:rPr>
              <a:t>Behavior</a:t>
            </a:r>
          </a:p>
          <a:p>
            <a:pPr lvl="1"/>
            <a:r>
              <a:rPr lang="en-US" dirty="0">
                <a:latin typeface="Arial" charset="0"/>
                <a:ea typeface="ＭＳ Ｐゴシック" charset="0"/>
              </a:rPr>
              <a:t>identifies the performance that is being monitored.</a:t>
            </a:r>
          </a:p>
          <a:p>
            <a:r>
              <a:rPr lang="en-US" b="1" dirty="0">
                <a:latin typeface="Arial" charset="0"/>
                <a:ea typeface="ＭＳ Ｐゴシック" charset="0"/>
                <a:cs typeface="ＭＳ Ｐゴシック" charset="0"/>
              </a:rPr>
              <a:t>Criterion</a:t>
            </a:r>
            <a:r>
              <a:rPr lang="en-US" dirty="0">
                <a:latin typeface="Arial" charset="0"/>
                <a:ea typeface="ＭＳ Ｐゴシック" charset="0"/>
                <a:cs typeface="ＭＳ Ｐゴシック" charset="0"/>
              </a:rPr>
              <a:t> </a:t>
            </a:r>
          </a:p>
          <a:p>
            <a:pPr lvl="1"/>
            <a:r>
              <a:rPr lang="en-US" dirty="0">
                <a:latin typeface="Arial" charset="0"/>
                <a:ea typeface="ＭＳ Ｐゴシック" charset="0"/>
              </a:rPr>
              <a:t>how much, how often, or to what standards the behavior must </a:t>
            </a:r>
            <a:r>
              <a:rPr lang="en-US" dirty="0" smtClean="0">
                <a:latin typeface="Arial" charset="0"/>
                <a:ea typeface="ＭＳ Ｐゴシック" charset="0"/>
              </a:rPr>
              <a:t>occur</a:t>
            </a:r>
            <a:endParaRPr lang="en-US" dirty="0">
              <a:latin typeface="Arial" charset="0"/>
              <a:ea typeface="ＭＳ Ｐゴシック" charset="0"/>
            </a:endParaRPr>
          </a:p>
        </p:txBody>
      </p:sp>
    </p:spTree>
    <p:extLst>
      <p:ext uri="{BB962C8B-B14F-4D97-AF65-F5344CB8AC3E}">
        <p14:creationId xmlns:p14="http://schemas.microsoft.com/office/powerpoint/2010/main" val="422983682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Transition Goal Formula</a:t>
            </a:r>
            <a:endParaRPr lang="en-US" dirty="0"/>
          </a:p>
        </p:txBody>
      </p:sp>
      <p:pic>
        <p:nvPicPr>
          <p:cNvPr id="7" name="Picture 6"/>
          <p:cNvPicPr>
            <a:picLocks noChangeAspect="1"/>
          </p:cNvPicPr>
          <p:nvPr/>
        </p:nvPicPr>
        <p:blipFill>
          <a:blip r:embed="rId2"/>
          <a:stretch>
            <a:fillRect/>
          </a:stretch>
        </p:blipFill>
        <p:spPr>
          <a:xfrm>
            <a:off x="0" y="2870200"/>
            <a:ext cx="9144000" cy="1117509"/>
          </a:xfrm>
          <a:prstGeom prst="rect">
            <a:avLst/>
          </a:prstGeom>
        </p:spPr>
      </p:pic>
    </p:spTree>
    <p:extLst>
      <p:ext uri="{BB962C8B-B14F-4D97-AF65-F5344CB8AC3E}">
        <p14:creationId xmlns:p14="http://schemas.microsoft.com/office/powerpoint/2010/main" val="37079144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Annual Goal </a:t>
            </a:r>
            <a:r>
              <a:rPr lang="en-US" dirty="0"/>
              <a:t/>
            </a:r>
            <a:br>
              <a:rPr lang="en-US" dirty="0"/>
            </a:br>
            <a:r>
              <a:rPr lang="en-US" dirty="0" smtClean="0"/>
              <a:t>Life Skills Inventory</a:t>
            </a:r>
            <a:endParaRPr lang="en-US" dirty="0"/>
          </a:p>
        </p:txBody>
      </p:sp>
      <p:sp>
        <p:nvSpPr>
          <p:cNvPr id="3" name="Content Placeholder 2"/>
          <p:cNvSpPr>
            <a:spLocks noGrp="1"/>
          </p:cNvSpPr>
          <p:nvPr>
            <p:ph idx="1"/>
          </p:nvPr>
        </p:nvSpPr>
        <p:spPr/>
        <p:txBody>
          <a:bodyPr/>
          <a:lstStyle/>
          <a:p>
            <a:r>
              <a:rPr lang="en-US" i="1" dirty="0"/>
              <a:t>Given community-based instruction on grocery shopping and a grocery list, Phil will independently navigate the grocery store, locate items on the grocery list, and purchase items 3 out of 4 times.</a:t>
            </a:r>
            <a:r>
              <a:rPr lang="en-US" dirty="0"/>
              <a:t> </a:t>
            </a:r>
          </a:p>
        </p:txBody>
      </p:sp>
    </p:spTree>
    <p:extLst>
      <p:ext uri="{BB962C8B-B14F-4D97-AF65-F5344CB8AC3E}">
        <p14:creationId xmlns:p14="http://schemas.microsoft.com/office/powerpoint/2010/main" val="5884428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238"/>
            <a:ext cx="7543800" cy="889720"/>
          </a:xfrm>
        </p:spPr>
        <p:txBody>
          <a:bodyPr/>
          <a:lstStyle/>
          <a:p>
            <a:r>
              <a:rPr lang="en-US" dirty="0" smtClean="0"/>
              <a:t>Recognizing Ability</a:t>
            </a:r>
            <a:endParaRPr lang="en-US" dirty="0"/>
          </a:p>
        </p:txBody>
      </p:sp>
      <p:sp>
        <p:nvSpPr>
          <p:cNvPr id="8" name="Content Placeholder 7"/>
          <p:cNvSpPr>
            <a:spLocks noGrp="1"/>
          </p:cNvSpPr>
          <p:nvPr>
            <p:ph idx="1"/>
          </p:nvPr>
        </p:nvSpPr>
        <p:spPr>
          <a:xfrm>
            <a:off x="338124" y="1624841"/>
            <a:ext cx="8805876" cy="5111875"/>
          </a:xfrm>
        </p:spPr>
        <p:txBody>
          <a:bodyPr/>
          <a:lstStyle/>
          <a:p>
            <a:pPr>
              <a:spcAft>
                <a:spcPts val="1200"/>
              </a:spcAft>
              <a:buNone/>
            </a:pPr>
            <a:r>
              <a:rPr lang="en-US" sz="2800" dirty="0" smtClean="0"/>
              <a:t>Unrecognized potential and ability in public school can result in wasted time and delayed or NO access to postsecondary dreams and goals…</a:t>
            </a:r>
          </a:p>
          <a:p>
            <a:pPr>
              <a:spcAft>
                <a:spcPts val="1200"/>
              </a:spcAft>
              <a:buNone/>
            </a:pPr>
            <a:r>
              <a:rPr lang="en-US" sz="2700" dirty="0" smtClean="0"/>
              <a:t>Meet Sherri and Tolby. </a:t>
            </a:r>
            <a:r>
              <a:rPr lang="en-US" sz="2800" dirty="0" smtClean="0"/>
              <a:t>See their impairments and needs; LOOK for their abilities. Sherri is post-high school and Tolby is still in high school. </a:t>
            </a:r>
          </a:p>
          <a:p>
            <a:pPr>
              <a:spcAft>
                <a:spcPts val="1200"/>
              </a:spcAft>
              <a:buNone/>
            </a:pPr>
            <a:r>
              <a:rPr lang="en-US" dirty="0" smtClean="0">
                <a:hlinkClick r:id="rId3" action="ppaction://hlinkfile"/>
              </a:rPr>
              <a:t>Sherri</a:t>
            </a:r>
            <a:r>
              <a:rPr lang="en-US" dirty="0" smtClean="0"/>
              <a:t> – post high school</a:t>
            </a:r>
          </a:p>
          <a:p>
            <a:pPr>
              <a:spcAft>
                <a:spcPts val="0"/>
              </a:spcAft>
              <a:buNone/>
            </a:pPr>
            <a:endParaRPr lang="en-US" dirty="0" smtClean="0"/>
          </a:p>
          <a:p>
            <a:pPr>
              <a:spcAft>
                <a:spcPts val="1200"/>
              </a:spcAft>
              <a:buNone/>
            </a:pPr>
            <a:endParaRPr lang="en-US" dirty="0" smtClean="0"/>
          </a:p>
          <a:p>
            <a:pPr>
              <a:spcAft>
                <a:spcPts val="1200"/>
              </a:spcAft>
              <a:buNone/>
            </a:pPr>
            <a:endParaRPr lang="en-US" dirty="0" smtClean="0"/>
          </a:p>
          <a:p>
            <a:pPr>
              <a:spcAft>
                <a:spcPts val="1200"/>
              </a:spcAft>
              <a:buNone/>
            </a:pPr>
            <a:endParaRPr lang="en-US" dirty="0" smtClean="0"/>
          </a:p>
          <a:p>
            <a:pPr>
              <a:spcAft>
                <a:spcPts val="1200"/>
              </a:spcAft>
              <a:buNone/>
            </a:pPr>
            <a:endParaRPr lang="en-US" dirty="0" smtClean="0"/>
          </a:p>
          <a:p>
            <a:pPr>
              <a:spcAft>
                <a:spcPts val="1200"/>
              </a:spcAft>
              <a:buNone/>
            </a:pPr>
            <a:endParaRPr lang="en-US" dirty="0" smtClean="0"/>
          </a:p>
          <a:p>
            <a:pPr>
              <a:spcAft>
                <a:spcPts val="1200"/>
              </a:spcAft>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Annual Goal</a:t>
            </a:r>
            <a:br>
              <a:rPr lang="en-US" dirty="0" smtClean="0"/>
            </a:br>
            <a:r>
              <a:rPr lang="en-US" dirty="0" smtClean="0"/>
              <a:t>Personal Preference Indicators</a:t>
            </a:r>
            <a:endParaRPr lang="en-US" dirty="0"/>
          </a:p>
        </p:txBody>
      </p:sp>
      <p:sp>
        <p:nvSpPr>
          <p:cNvPr id="3" name="Content Placeholder 2"/>
          <p:cNvSpPr>
            <a:spLocks noGrp="1"/>
          </p:cNvSpPr>
          <p:nvPr>
            <p:ph idx="1"/>
          </p:nvPr>
        </p:nvSpPr>
        <p:spPr/>
        <p:txBody>
          <a:bodyPr/>
          <a:lstStyle/>
          <a:p>
            <a:pPr lvl="0"/>
            <a:r>
              <a:rPr lang="en-US" b="1" dirty="0"/>
              <a:t>Employment: </a:t>
            </a:r>
            <a:r>
              <a:rPr lang="en-US" i="1" dirty="0"/>
              <a:t>After completing job shadowing experiences at a local flower shop and/or party store, John will communicate to the </a:t>
            </a:r>
            <a:r>
              <a:rPr lang="en-US" i="1" dirty="0" err="1" smtClean="0"/>
              <a:t>IEP</a:t>
            </a:r>
            <a:r>
              <a:rPr lang="en-US" i="1" dirty="0"/>
              <a:t> </a:t>
            </a:r>
            <a:r>
              <a:rPr lang="en-US" i="1" dirty="0" smtClean="0"/>
              <a:t>team </a:t>
            </a:r>
            <a:r>
              <a:rPr lang="en-US" i="1" dirty="0"/>
              <a:t>his preference and why with 100% accuracy. </a:t>
            </a:r>
            <a:endParaRPr lang="en-US" dirty="0"/>
          </a:p>
          <a:p>
            <a:endParaRPr lang="en-US" dirty="0"/>
          </a:p>
        </p:txBody>
      </p:sp>
    </p:spTree>
    <p:extLst>
      <p:ext uri="{BB962C8B-B14F-4D97-AF65-F5344CB8AC3E}">
        <p14:creationId xmlns:p14="http://schemas.microsoft.com/office/powerpoint/2010/main" val="256714045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9"/>
          <p:cNvSpPr>
            <a:spLocks noGrp="1" noChangeArrowheads="1"/>
          </p:cNvSpPr>
          <p:nvPr>
            <p:ph type="sldNum" sz="quarter" idx="12"/>
          </p:nvPr>
        </p:nvSpPr>
        <p:spPr>
          <a:noFill/>
        </p:spPr>
        <p:txBody>
          <a:bodyPr/>
          <a:lstStyle/>
          <a:p>
            <a:fld id="{93F156C2-D53A-244D-94AA-FD20FC66C5EC}" type="slidenum">
              <a:rPr lang="en-US">
                <a:latin typeface="Arial" pitchFamily="-65" charset="0"/>
                <a:ea typeface="ＭＳ Ｐゴシック" pitchFamily="-65" charset="-128"/>
                <a:cs typeface="ＭＳ Ｐゴシック" pitchFamily="-65" charset="-128"/>
              </a:rPr>
              <a:pPr/>
              <a:t>61</a:t>
            </a:fld>
            <a:endParaRPr lang="en-US" dirty="0">
              <a:latin typeface="Arial" pitchFamily="-65" charset="0"/>
              <a:ea typeface="ＭＳ Ｐゴシック" pitchFamily="-65" charset="-128"/>
              <a:cs typeface="ＭＳ Ｐゴシック" pitchFamily="-65" charset="-128"/>
            </a:endParaRPr>
          </a:p>
        </p:txBody>
      </p:sp>
      <p:sp>
        <p:nvSpPr>
          <p:cNvPr id="57347" name="Rectangle 1026"/>
          <p:cNvSpPr>
            <a:spLocks noGrp="1" noChangeArrowheads="1"/>
          </p:cNvSpPr>
          <p:nvPr>
            <p:ph type="ctrTitle"/>
          </p:nvPr>
        </p:nvSpPr>
        <p:spPr/>
        <p:txBody>
          <a:bodyPr/>
          <a:lstStyle/>
          <a:p>
            <a:pPr eaLnBrk="1" hangingPunct="1"/>
            <a:r>
              <a:rPr lang="en-US" dirty="0" smtClean="0">
                <a:ea typeface="ＭＳ Ｐゴシック" pitchFamily="-65" charset="-128"/>
                <a:cs typeface="ＭＳ Ｐゴシック" pitchFamily="-65" charset="-128"/>
              </a:rPr>
              <a:t>Vocational Interests &amp; Skills Assessments</a:t>
            </a:r>
            <a:endParaRPr lang="en-US" dirty="0">
              <a:ea typeface="ＭＳ Ｐゴシック" pitchFamily="-65" charset="-128"/>
              <a:cs typeface="ＭＳ Ｐゴシック" pitchFamily="-65" charset="-128"/>
            </a:endParaRPr>
          </a:p>
        </p:txBody>
      </p:sp>
      <p:sp>
        <p:nvSpPr>
          <p:cNvPr id="57348" name="Rectangle 1027"/>
          <p:cNvSpPr>
            <a:spLocks noGrp="1" noChangeArrowheads="1"/>
          </p:cNvSpPr>
          <p:nvPr>
            <p:ph type="subTitle" idx="1"/>
          </p:nvPr>
        </p:nvSpPr>
        <p:spPr>
          <a:xfrm>
            <a:off x="-1" y="3049588"/>
            <a:ext cx="7188191" cy="1104977"/>
          </a:xfrm>
        </p:spPr>
        <p:txBody>
          <a:bodyPr/>
          <a:lstStyle/>
          <a:p>
            <a:pPr eaLnBrk="1" hangingPunct="1">
              <a:buFont typeface="Wingdings" pitchFamily="-65" charset="2"/>
              <a:buNone/>
            </a:pPr>
            <a:r>
              <a:rPr lang="en-US" b="1" dirty="0">
                <a:ea typeface="ＭＳ Ｐゴシック" pitchFamily="-65" charset="-128"/>
                <a:cs typeface="ＭＳ Ｐゴシック" pitchFamily="-65" charset="-128"/>
              </a:rPr>
              <a:t>Part</a:t>
            </a:r>
            <a:r>
              <a:rPr lang="en-US" b="1" dirty="0" smtClean="0">
                <a:ea typeface="ＭＳ Ｐゴシック" pitchFamily="-65" charset="-128"/>
                <a:cs typeface="ＭＳ Ｐゴシック" pitchFamily="-65" charset="-128"/>
              </a:rPr>
              <a:t> </a:t>
            </a:r>
            <a:r>
              <a:rPr lang="en-US" b="1" dirty="0">
                <a:ea typeface="ＭＳ Ｐゴシック" pitchFamily="-65" charset="-128"/>
                <a:cs typeface="ＭＳ Ｐゴシック" pitchFamily="-65" charset="-128"/>
              </a:rPr>
              <a:t>3</a:t>
            </a:r>
            <a:r>
              <a:rPr lang="en-US" b="1" dirty="0" smtClean="0">
                <a:ea typeface="ＭＳ Ｐゴシック" pitchFamily="-65" charset="-128"/>
                <a:cs typeface="ＭＳ Ｐゴシック" pitchFamily="-65" charset="-128"/>
              </a:rPr>
              <a:t> </a:t>
            </a:r>
            <a:r>
              <a:rPr lang="en-US" b="1" dirty="0">
                <a:ea typeface="ＭＳ Ｐゴシック" pitchFamily="-65" charset="-128"/>
                <a:cs typeface="ＭＳ Ｐゴシック" pitchFamily="-65" charset="-128"/>
              </a:rPr>
              <a:t>of the</a:t>
            </a:r>
            <a:r>
              <a:rPr lang="en-US" b="1" dirty="0" smtClean="0">
                <a:ea typeface="ＭＳ Ｐゴシック" pitchFamily="-65" charset="-128"/>
                <a:cs typeface="ＭＳ Ｐゴシック" pitchFamily="-65" charset="-128"/>
              </a:rPr>
              <a:t> 5-</a:t>
            </a:r>
            <a:r>
              <a:rPr lang="en-US" b="1" dirty="0">
                <a:ea typeface="ＭＳ Ｐゴシック" pitchFamily="-65" charset="-128"/>
                <a:cs typeface="ＭＳ Ｐゴシック" pitchFamily="-65" charset="-128"/>
              </a:rPr>
              <a:t>Part Transition Assessment </a:t>
            </a:r>
            <a:r>
              <a:rPr lang="en-US" b="1" dirty="0" smtClean="0">
                <a:ea typeface="ＭＳ Ｐゴシック" pitchFamily="-65" charset="-128"/>
                <a:cs typeface="ＭＳ Ｐゴシック" pitchFamily="-65" charset="-128"/>
              </a:rPr>
              <a:t>Model</a:t>
            </a:r>
          </a:p>
          <a:p>
            <a:pPr eaLnBrk="1" hangingPunct="1">
              <a:buFont typeface="Wingdings" pitchFamily="-65" charset="2"/>
              <a:buNone/>
            </a:pPr>
            <a:r>
              <a:rPr lang="en-US" dirty="0" smtClean="0">
                <a:ea typeface="ＭＳ Ｐゴシック" pitchFamily="-65" charset="-128"/>
                <a:cs typeface="ＭＳ Ｐゴシック" pitchFamily="-65" charset="-128"/>
              </a:rPr>
              <a:t> </a:t>
            </a:r>
            <a:endParaRPr lang="en-US" dirty="0">
              <a:ea typeface="ＭＳ Ｐゴシック" pitchFamily="-65" charset="-128"/>
              <a:cs typeface="ＭＳ Ｐゴシック" pitchFamily="-65" charset="-128"/>
            </a:endParaRPr>
          </a:p>
        </p:txBody>
      </p:sp>
      <p:sp>
        <p:nvSpPr>
          <p:cNvPr id="2" name="TextBox 1"/>
          <p:cNvSpPr txBox="1"/>
          <p:nvPr/>
        </p:nvSpPr>
        <p:spPr>
          <a:xfrm>
            <a:off x="617216" y="4664983"/>
            <a:ext cx="6172163" cy="1569660"/>
          </a:xfrm>
          <a:prstGeom prst="rect">
            <a:avLst/>
          </a:prstGeom>
          <a:noFill/>
        </p:spPr>
        <p:txBody>
          <a:bodyPr wrap="square" rtlCol="0">
            <a:spAutoFit/>
          </a:bodyPr>
          <a:lstStyle/>
          <a:p>
            <a:pPr marL="457200" indent="-457200">
              <a:buAutoNum type="arabicPeriod"/>
            </a:pPr>
            <a:r>
              <a:rPr lang="en-US" dirty="0" smtClean="0"/>
              <a:t>Pre-Made Commercial &amp; Free Assessments</a:t>
            </a:r>
          </a:p>
          <a:p>
            <a:pPr marL="457200" indent="-457200">
              <a:buAutoNum type="arabicPeriod"/>
            </a:pPr>
            <a:r>
              <a:rPr lang="en-US" dirty="0" smtClean="0"/>
              <a:t>Functional Community-Based Assessment</a:t>
            </a:r>
            <a:endParaRPr lang="en-US" dirty="0"/>
          </a:p>
        </p:txBody>
      </p:sp>
    </p:spTree>
    <p:extLst>
      <p:ext uri="{BB962C8B-B14F-4D97-AF65-F5344CB8AC3E}">
        <p14:creationId xmlns:p14="http://schemas.microsoft.com/office/powerpoint/2010/main" val="14382507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a:spLocks noGrp="1"/>
          </p:cNvSpPr>
          <p:nvPr>
            <p:ph type="sldNum" sz="quarter" idx="12"/>
          </p:nvPr>
        </p:nvSpPr>
        <p:spPr>
          <a:noFill/>
        </p:spPr>
        <p:txBody>
          <a:bodyPr/>
          <a:lstStyle/>
          <a:p>
            <a:fld id="{5B519D06-FA41-3445-8DBB-EA84FC1F4476}" type="slidenum">
              <a:rPr lang="en-US" smtClean="0">
                <a:latin typeface="Arial" pitchFamily="-65" charset="0"/>
                <a:ea typeface="ＭＳ Ｐゴシック" pitchFamily="-65" charset="-128"/>
                <a:cs typeface="ＭＳ Ｐゴシック" pitchFamily="-65" charset="-128"/>
              </a:rPr>
              <a:pPr/>
              <a:t>62</a:t>
            </a:fld>
            <a:endParaRPr lang="en-US" dirty="0" smtClean="0">
              <a:latin typeface="Arial" pitchFamily="-65" charset="0"/>
              <a:ea typeface="ＭＳ Ｐゴシック" pitchFamily="-65" charset="-128"/>
              <a:cs typeface="ＭＳ Ｐゴシック" pitchFamily="-65" charset="-128"/>
            </a:endParaRPr>
          </a:p>
        </p:txBody>
      </p:sp>
      <p:pic>
        <p:nvPicPr>
          <p:cNvPr id="153604" name="Picture 3"/>
          <p:cNvPicPr>
            <a:picLocks noChangeAspect="1" noChangeArrowheads="1"/>
          </p:cNvPicPr>
          <p:nvPr/>
        </p:nvPicPr>
        <p:blipFill>
          <a:blip r:embed="rId3"/>
          <a:srcRect/>
          <a:stretch>
            <a:fillRect/>
          </a:stretch>
        </p:blipFill>
        <p:spPr bwMode="auto">
          <a:xfrm>
            <a:off x="237066" y="1126067"/>
            <a:ext cx="8382000" cy="3689350"/>
          </a:xfrm>
          <a:prstGeom prst="rect">
            <a:avLst/>
          </a:prstGeom>
          <a:noFill/>
          <a:ln w="9525">
            <a:noFill/>
            <a:miter lim="800000"/>
            <a:headEnd/>
            <a:tailEnd/>
          </a:ln>
        </p:spPr>
      </p:pic>
    </p:spTree>
    <p:extLst>
      <p:ext uri="{BB962C8B-B14F-4D97-AF65-F5344CB8AC3E}">
        <p14:creationId xmlns:p14="http://schemas.microsoft.com/office/powerpoint/2010/main" val="124025513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85" y="283399"/>
            <a:ext cx="7543800" cy="714388"/>
          </a:xfrm>
        </p:spPr>
        <p:txBody>
          <a:bodyPr/>
          <a:lstStyle/>
          <a:p>
            <a:r>
              <a:rPr lang="en-US" dirty="0" smtClean="0"/>
              <a:t>Employment Outcomes</a:t>
            </a:r>
            <a:endParaRPr lang="en-US" dirty="0"/>
          </a:p>
        </p:txBody>
      </p:sp>
      <p:sp>
        <p:nvSpPr>
          <p:cNvPr id="3" name="Content Placeholder 2"/>
          <p:cNvSpPr>
            <a:spLocks noGrp="1"/>
          </p:cNvSpPr>
          <p:nvPr>
            <p:ph idx="1"/>
          </p:nvPr>
        </p:nvSpPr>
        <p:spPr>
          <a:xfrm>
            <a:off x="457200" y="1354019"/>
            <a:ext cx="8229600" cy="4776906"/>
          </a:xfrm>
        </p:spPr>
        <p:txBody>
          <a:bodyPr/>
          <a:lstStyle/>
          <a:p>
            <a:r>
              <a:rPr lang="en-US" dirty="0" smtClean="0"/>
              <a:t>Individual Competitive Employment</a:t>
            </a:r>
          </a:p>
          <a:p>
            <a:r>
              <a:rPr lang="en-US" dirty="0" smtClean="0"/>
              <a:t>Individual Supported Employment</a:t>
            </a:r>
          </a:p>
          <a:p>
            <a:r>
              <a:rPr lang="en-US" dirty="0" smtClean="0"/>
              <a:t>Group Supported Employment</a:t>
            </a:r>
          </a:p>
          <a:p>
            <a:r>
              <a:rPr lang="en-US" dirty="0" smtClean="0"/>
              <a:t>At Home or Community-Based Entrepreneurial Jobs</a:t>
            </a:r>
            <a:endParaRPr lang="en-US" dirty="0"/>
          </a:p>
        </p:txBody>
      </p:sp>
    </p:spTree>
    <p:extLst>
      <p:ext uri="{BB962C8B-B14F-4D97-AF65-F5344CB8AC3E}">
        <p14:creationId xmlns:p14="http://schemas.microsoft.com/office/powerpoint/2010/main" val="302122536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765" y="118700"/>
            <a:ext cx="7543800" cy="705427"/>
          </a:xfrm>
        </p:spPr>
        <p:txBody>
          <a:bodyPr/>
          <a:lstStyle/>
          <a:p>
            <a:r>
              <a:rPr lang="en-US" dirty="0" smtClean="0"/>
              <a:t>List of Assessments</a:t>
            </a:r>
            <a:endParaRPr lang="en-US" dirty="0"/>
          </a:p>
        </p:txBody>
      </p:sp>
      <p:sp>
        <p:nvSpPr>
          <p:cNvPr id="5" name="Content Placeholder 4"/>
          <p:cNvSpPr>
            <a:spLocks noGrp="1"/>
          </p:cNvSpPr>
          <p:nvPr>
            <p:ph idx="1"/>
          </p:nvPr>
        </p:nvSpPr>
        <p:spPr>
          <a:xfrm>
            <a:off x="207940" y="793388"/>
            <a:ext cx="8229600" cy="5842046"/>
          </a:xfrm>
        </p:spPr>
        <p:txBody>
          <a:bodyPr/>
          <a:lstStyle/>
          <a:p>
            <a:pPr marL="0" indent="0">
              <a:buNone/>
            </a:pPr>
            <a:r>
              <a:rPr lang="en-US" b="1" dirty="0" smtClean="0"/>
              <a:t>Examples</a:t>
            </a:r>
          </a:p>
          <a:p>
            <a:r>
              <a:rPr lang="en-US" dirty="0" smtClean="0"/>
              <a:t>Pictorial Interest Inventory (free)</a:t>
            </a:r>
          </a:p>
          <a:p>
            <a:r>
              <a:rPr lang="en-US" dirty="0" smtClean="0"/>
              <a:t>Illustrated Interest Inventory (free)</a:t>
            </a:r>
          </a:p>
          <a:p>
            <a:r>
              <a:rPr lang="en-US" dirty="0"/>
              <a:t>COPS-</a:t>
            </a:r>
            <a:r>
              <a:rPr lang="en-US" dirty="0" smtClean="0"/>
              <a:t>PICS</a:t>
            </a:r>
          </a:p>
          <a:p>
            <a:pPr marL="0" indent="0">
              <a:buNone/>
            </a:pPr>
            <a:endParaRPr lang="en-US" dirty="0" smtClean="0"/>
          </a:p>
          <a:p>
            <a:pPr marL="0" indent="0">
              <a:buNone/>
            </a:pPr>
            <a:r>
              <a:rPr lang="en-US" b="1" dirty="0"/>
              <a:t>Non-Examples</a:t>
            </a:r>
          </a:p>
          <a:p>
            <a:r>
              <a:rPr lang="en-US" dirty="0"/>
              <a:t>Reading Free Interest </a:t>
            </a:r>
            <a:r>
              <a:rPr lang="en-US" dirty="0" smtClean="0"/>
              <a:t>Inventory</a:t>
            </a:r>
          </a:p>
          <a:p>
            <a:pPr marL="0" indent="0">
              <a:buNone/>
            </a:pPr>
            <a:endParaRPr lang="en-US" dirty="0"/>
          </a:p>
          <a:p>
            <a:pPr marL="0" indent="0">
              <a:buNone/>
            </a:pPr>
            <a:r>
              <a:rPr lang="en-US" b="1" dirty="0" smtClean="0"/>
              <a:t>Functional Community-Based Assessments</a:t>
            </a:r>
          </a:p>
          <a:p>
            <a:endParaRPr lang="en-US" dirty="0"/>
          </a:p>
          <a:p>
            <a:pPr marL="0" indent="0">
              <a:buNone/>
            </a:pPr>
            <a:endParaRPr lang="en-US" dirty="0"/>
          </a:p>
        </p:txBody>
      </p:sp>
    </p:spTree>
    <p:extLst>
      <p:ext uri="{BB962C8B-B14F-4D97-AF65-F5344CB8AC3E}">
        <p14:creationId xmlns:p14="http://schemas.microsoft.com/office/powerpoint/2010/main" val="382566037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61" y="83091"/>
            <a:ext cx="7543800" cy="800388"/>
          </a:xfrm>
        </p:spPr>
        <p:txBody>
          <a:bodyPr/>
          <a:lstStyle/>
          <a:p>
            <a:r>
              <a:rPr lang="en-US" dirty="0" smtClean="0"/>
              <a:t>Pictorial Interest Inventory</a:t>
            </a:r>
            <a:endParaRPr lang="en-US" dirty="0"/>
          </a:p>
        </p:txBody>
      </p:sp>
      <p:sp>
        <p:nvSpPr>
          <p:cNvPr id="3" name="Content Placeholder 2"/>
          <p:cNvSpPr>
            <a:spLocks noGrp="1"/>
          </p:cNvSpPr>
          <p:nvPr>
            <p:ph idx="1"/>
          </p:nvPr>
        </p:nvSpPr>
        <p:spPr>
          <a:xfrm>
            <a:off x="148592" y="852738"/>
            <a:ext cx="8907869" cy="5628383"/>
          </a:xfrm>
        </p:spPr>
        <p:txBody>
          <a:bodyPr/>
          <a:lstStyle/>
          <a:p>
            <a:r>
              <a:rPr lang="en-US" dirty="0" smtClean="0"/>
              <a:t>Color Photos presented 3 per page</a:t>
            </a:r>
          </a:p>
          <a:p>
            <a:r>
              <a:rPr lang="en-US" dirty="0" smtClean="0"/>
              <a:t>User places mark below liked picture</a:t>
            </a:r>
          </a:p>
          <a:p>
            <a:r>
              <a:rPr lang="en-US" dirty="0" smtClean="0"/>
              <a:t>Count marks by type of jobs</a:t>
            </a:r>
          </a:p>
          <a:p>
            <a:r>
              <a:rPr lang="en-US" dirty="0" smtClean="0"/>
              <a:t>Eight types of entry-level or minimal training jobs</a:t>
            </a:r>
          </a:p>
          <a:p>
            <a:r>
              <a:rPr lang="en-US" dirty="0" smtClean="0"/>
              <a:t>Five or more jobs for each area</a:t>
            </a:r>
          </a:p>
          <a:p>
            <a:r>
              <a:rPr lang="en-US" dirty="0" smtClean="0"/>
              <a:t>Simple score sheet</a:t>
            </a:r>
          </a:p>
          <a:p>
            <a:r>
              <a:rPr lang="en-US" dirty="0" smtClean="0"/>
              <a:t>Cost: free</a:t>
            </a:r>
          </a:p>
          <a:p>
            <a:r>
              <a:rPr lang="en-US" dirty="0" smtClean="0"/>
              <a:t>Available at</a:t>
            </a:r>
            <a:r>
              <a:rPr lang="en-US" dirty="0"/>
              <a:t>: </a:t>
            </a:r>
            <a:r>
              <a:rPr lang="en-US" dirty="0">
                <a:hlinkClick r:id="rId2"/>
              </a:rPr>
              <a:t>http://www.capregboces.org/ProgramsServices/EdSupportServices/RSE-TASC/PDFs/</a:t>
            </a:r>
            <a:r>
              <a:rPr lang="en-US" dirty="0" smtClean="0">
                <a:hlinkClick r:id="rId2"/>
              </a:rPr>
              <a:t>PictoralInterestInventory.pdf</a:t>
            </a:r>
            <a:r>
              <a:rPr lang="en-US" dirty="0" smtClean="0"/>
              <a:t> </a:t>
            </a:r>
            <a:endParaRPr lang="en-US" dirty="0"/>
          </a:p>
        </p:txBody>
      </p:sp>
    </p:spTree>
    <p:extLst>
      <p:ext uri="{BB962C8B-B14F-4D97-AF65-F5344CB8AC3E}">
        <p14:creationId xmlns:p14="http://schemas.microsoft.com/office/powerpoint/2010/main" val="183237919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Interest Inventor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68414"/>
          </a:xfrm>
          <a:prstGeom prst="rect">
            <a:avLst/>
          </a:prstGeom>
        </p:spPr>
      </p:pic>
      <p:pic>
        <p:nvPicPr>
          <p:cNvPr id="5" name="Picture 4" descr="Pic interest Inventory 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3879"/>
            <a:ext cx="9144000" cy="3801552"/>
          </a:xfrm>
          <a:prstGeom prst="rect">
            <a:avLst/>
          </a:prstGeom>
        </p:spPr>
      </p:pic>
    </p:spTree>
    <p:extLst>
      <p:ext uri="{BB962C8B-B14F-4D97-AF65-F5344CB8AC3E}">
        <p14:creationId xmlns:p14="http://schemas.microsoft.com/office/powerpoint/2010/main" val="278299422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 Invent Score Shee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012"/>
            <a:ext cx="9144000" cy="5600551"/>
          </a:xfrm>
          <a:prstGeom prst="rect">
            <a:avLst/>
          </a:prstGeom>
        </p:spPr>
      </p:pic>
    </p:spTree>
    <p:extLst>
      <p:ext uri="{BB962C8B-B14F-4D97-AF65-F5344CB8AC3E}">
        <p14:creationId xmlns:p14="http://schemas.microsoft.com/office/powerpoint/2010/main" val="3235287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 Inventory Job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337"/>
            <a:ext cx="9144000" cy="4862568"/>
          </a:xfrm>
          <a:prstGeom prst="rect">
            <a:avLst/>
          </a:prstGeom>
        </p:spPr>
      </p:pic>
    </p:spTree>
    <p:extLst>
      <p:ext uri="{BB962C8B-B14F-4D97-AF65-F5344CB8AC3E}">
        <p14:creationId xmlns:p14="http://schemas.microsoft.com/office/powerpoint/2010/main" val="107160946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81" y="106830"/>
            <a:ext cx="8219437" cy="571319"/>
          </a:xfrm>
        </p:spPr>
        <p:txBody>
          <a:bodyPr/>
          <a:lstStyle/>
          <a:p>
            <a:r>
              <a:rPr lang="en-US" sz="3200" dirty="0" smtClean="0"/>
              <a:t>Career Interest Inventory - Illustrated</a:t>
            </a:r>
            <a:endParaRPr lang="en-US" sz="3200" dirty="0"/>
          </a:p>
        </p:txBody>
      </p:sp>
      <p:sp>
        <p:nvSpPr>
          <p:cNvPr id="3" name="Content Placeholder 2"/>
          <p:cNvSpPr>
            <a:spLocks noGrp="1"/>
          </p:cNvSpPr>
          <p:nvPr>
            <p:ph idx="1"/>
          </p:nvPr>
        </p:nvSpPr>
        <p:spPr>
          <a:xfrm>
            <a:off x="255418" y="769647"/>
            <a:ext cx="8229600" cy="5922170"/>
          </a:xfrm>
        </p:spPr>
        <p:txBody>
          <a:bodyPr/>
          <a:lstStyle/>
          <a:p>
            <a:r>
              <a:rPr lang="en-US" sz="2800" dirty="0" smtClean="0"/>
              <a:t>6 career areas with interesting names</a:t>
            </a:r>
          </a:p>
          <a:p>
            <a:pPr lvl="1"/>
            <a:r>
              <a:rPr lang="en-US" sz="2800" dirty="0" smtClean="0"/>
              <a:t>Realistic: The Doer</a:t>
            </a:r>
          </a:p>
          <a:p>
            <a:pPr lvl="1"/>
            <a:r>
              <a:rPr lang="en-US" sz="2800" dirty="0" smtClean="0"/>
              <a:t>Investigative: The Thinker</a:t>
            </a:r>
          </a:p>
          <a:p>
            <a:r>
              <a:rPr lang="en-US" sz="2800" dirty="0" smtClean="0"/>
              <a:t>6 jobs per each career area</a:t>
            </a:r>
          </a:p>
          <a:p>
            <a:r>
              <a:rPr lang="en-US" sz="2800" dirty="0" smtClean="0"/>
              <a:t>User checks preferred jobs under each area</a:t>
            </a:r>
          </a:p>
          <a:p>
            <a:r>
              <a:rPr lang="en-US" sz="2800" dirty="0" smtClean="0"/>
              <a:t>Summary identifies set of pictures enjoyed the most</a:t>
            </a:r>
          </a:p>
          <a:p>
            <a:r>
              <a:rPr lang="en-US" sz="2800" dirty="0" smtClean="0"/>
              <a:t>Free</a:t>
            </a:r>
          </a:p>
          <a:p>
            <a:r>
              <a:rPr lang="en-US" sz="2800" dirty="0" smtClean="0"/>
              <a:t>Available </a:t>
            </a:r>
            <a:r>
              <a:rPr lang="en-US" sz="2800" dirty="0"/>
              <a:t>from: </a:t>
            </a:r>
            <a:r>
              <a:rPr lang="en-US" sz="2800" dirty="0">
                <a:hlinkClick r:id="rId2"/>
              </a:rPr>
              <a:t>http://www.capregboces.org/ProgramsServices/EdSupportServices/RSE-TASC/PDFs/PictureCareerInterest_Inventory.pdff</a:t>
            </a:r>
            <a:r>
              <a:rPr lang="en-US" sz="2800" dirty="0" smtClean="0"/>
              <a:t> </a:t>
            </a:r>
          </a:p>
        </p:txBody>
      </p:sp>
    </p:spTree>
    <p:extLst>
      <p:ext uri="{BB962C8B-B14F-4D97-AF65-F5344CB8AC3E}">
        <p14:creationId xmlns:p14="http://schemas.microsoft.com/office/powerpoint/2010/main" val="2983077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9" descr="NSTTAC-Logo yellow gold"/>
          <p:cNvPicPr>
            <a:picLocks noChangeAspect="1" noChangeArrowheads="1"/>
          </p:cNvPicPr>
          <p:nvPr/>
        </p:nvPicPr>
        <p:blipFill>
          <a:blip r:embed="rId3"/>
          <a:srcRect/>
          <a:stretch>
            <a:fillRect/>
          </a:stretch>
        </p:blipFill>
        <p:spPr bwMode="auto">
          <a:xfrm>
            <a:off x="228600" y="152400"/>
            <a:ext cx="1981200" cy="723900"/>
          </a:xfrm>
          <a:prstGeom prst="rect">
            <a:avLst/>
          </a:prstGeom>
          <a:noFill/>
          <a:ln w="9525">
            <a:noFill/>
            <a:miter lim="800000"/>
            <a:headEnd/>
            <a:tailEnd/>
          </a:ln>
        </p:spPr>
      </p:pic>
      <p:pic>
        <p:nvPicPr>
          <p:cNvPr id="15364" name="Picture 10" descr="Ideas_logofinalJ"/>
          <p:cNvPicPr>
            <a:picLocks noChangeAspect="1" noChangeArrowheads="1"/>
          </p:cNvPicPr>
          <p:nvPr/>
        </p:nvPicPr>
        <p:blipFill>
          <a:blip r:embed="rId4"/>
          <a:srcRect/>
          <a:stretch>
            <a:fillRect/>
          </a:stretch>
        </p:blipFill>
        <p:spPr bwMode="auto">
          <a:xfrm>
            <a:off x="8001000" y="152400"/>
            <a:ext cx="914400" cy="763588"/>
          </a:xfrm>
          <a:prstGeom prst="rect">
            <a:avLst/>
          </a:prstGeom>
          <a:noFill/>
          <a:ln w="9525">
            <a:noFill/>
            <a:miter lim="800000"/>
            <a:headEnd/>
            <a:tailEnd/>
          </a:ln>
        </p:spPr>
      </p:pic>
      <p:sp>
        <p:nvSpPr>
          <p:cNvPr id="15365" name="Rectangle 5"/>
          <p:cNvSpPr>
            <a:spLocks noGrp="1"/>
          </p:cNvSpPr>
          <p:nvPr>
            <p:ph type="body" idx="1"/>
          </p:nvPr>
        </p:nvSpPr>
        <p:spPr>
          <a:xfrm>
            <a:off x="231812" y="1111626"/>
            <a:ext cx="8686800" cy="5101270"/>
          </a:xfrm>
        </p:spPr>
        <p:txBody>
          <a:bodyPr/>
          <a:lstStyle/>
          <a:p>
            <a:pPr marL="0" indent="0" algn="ctr">
              <a:buFont typeface="Arial" pitchFamily="29" charset="0"/>
              <a:buNone/>
            </a:pPr>
            <a:r>
              <a:rPr lang="en-US" sz="3200" b="1" u="sng" dirty="0" smtClean="0"/>
              <a:t>Tolby</a:t>
            </a:r>
          </a:p>
          <a:p>
            <a:pPr marL="0" indent="0" algn="ctr">
              <a:buNone/>
            </a:pPr>
            <a:r>
              <a:rPr lang="en-US" sz="3200" dirty="0">
                <a:hlinkClick r:id="rId5" action="ppaction://hlinkfile"/>
              </a:rPr>
              <a:t>Tolby – 18 years </a:t>
            </a:r>
            <a:r>
              <a:rPr lang="en-US" sz="3200" dirty="0" smtClean="0">
                <a:hlinkClick r:id="rId5" action="ppaction://hlinkfile"/>
              </a:rPr>
              <a:t>old</a:t>
            </a:r>
            <a:endParaRPr lang="en-US" sz="3200" dirty="0" smtClean="0"/>
          </a:p>
          <a:p>
            <a:pPr marL="0" indent="0">
              <a:buFont typeface="Arial" pitchFamily="29" charset="0"/>
              <a:buNone/>
            </a:pPr>
            <a:r>
              <a:rPr lang="en-US" sz="2800" dirty="0" smtClean="0"/>
              <a:t>Tolby has DD, CP, multiple disabilities, no </a:t>
            </a:r>
            <a:r>
              <a:rPr lang="en-US" sz="2800" dirty="0"/>
              <a:t>fine motor skills,</a:t>
            </a:r>
            <a:r>
              <a:rPr lang="en-US" sz="2800" dirty="0" smtClean="0"/>
              <a:t> dependent on others for mobility in and out of his manual wheelchair; requires </a:t>
            </a:r>
            <a:r>
              <a:rPr lang="en-US" sz="2800" dirty="0"/>
              <a:t>full-time assistance </a:t>
            </a:r>
            <a:r>
              <a:rPr lang="en-US" sz="2800" dirty="0" smtClean="0"/>
              <a:t>for all </a:t>
            </a:r>
            <a:r>
              <a:rPr lang="en-US" sz="2800" dirty="0"/>
              <a:t>daily personal needs.</a:t>
            </a:r>
            <a:r>
              <a:rPr lang="en-US" sz="2800" dirty="0" smtClean="0"/>
              <a:t> He is non-verbal; it is difficult understanding what he needs, wants and knows. Tolby </a:t>
            </a:r>
            <a:r>
              <a:rPr lang="en-US" sz="2800" dirty="0"/>
              <a:t>enjoys interacting with children, especially</a:t>
            </a:r>
            <a:r>
              <a:rPr lang="en-US" sz="2800" dirty="0" smtClean="0"/>
              <a:t> his cousins. Tolby’s mom wants him to be able to communicate things to her…what’s going on in his head, safety, etc. She wants him to remain healthy, and she wants to care for him, with help.</a:t>
            </a:r>
            <a:endParaRPr lang="en-US" sz="2800" dirty="0"/>
          </a:p>
        </p:txBody>
      </p:sp>
    </p:spTree>
    <p:extLst>
      <p:ext uri="{BB962C8B-B14F-4D97-AF65-F5344CB8AC3E}">
        <p14:creationId xmlns:p14="http://schemas.microsoft.com/office/powerpoint/2010/main" val="128275071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ustrated inventor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89"/>
            <a:ext cx="9144000" cy="5127346"/>
          </a:xfrm>
          <a:prstGeom prst="rect">
            <a:avLst/>
          </a:prstGeom>
        </p:spPr>
      </p:pic>
    </p:spTree>
    <p:extLst>
      <p:ext uri="{BB962C8B-B14F-4D97-AF65-F5344CB8AC3E}">
        <p14:creationId xmlns:p14="http://schemas.microsoft.com/office/powerpoint/2010/main" val="93689781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lustrated Scoring System.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21" y="2018541"/>
            <a:ext cx="9144000" cy="1750489"/>
          </a:xfrm>
          <a:prstGeom prst="rect">
            <a:avLst/>
          </a:prstGeom>
        </p:spPr>
      </p:pic>
      <p:sp>
        <p:nvSpPr>
          <p:cNvPr id="3" name="TextBox 2"/>
          <p:cNvSpPr txBox="1"/>
          <p:nvPr/>
        </p:nvSpPr>
        <p:spPr>
          <a:xfrm>
            <a:off x="261129" y="237404"/>
            <a:ext cx="7394726" cy="830997"/>
          </a:xfrm>
          <a:prstGeom prst="rect">
            <a:avLst/>
          </a:prstGeom>
          <a:noFill/>
        </p:spPr>
        <p:txBody>
          <a:bodyPr wrap="square" rtlCol="0">
            <a:spAutoFit/>
          </a:bodyPr>
          <a:lstStyle/>
          <a:p>
            <a:pPr algn="ctr"/>
            <a:r>
              <a:rPr lang="en-US" b="1" dirty="0" smtClean="0"/>
              <a:t>Scoring System</a:t>
            </a:r>
          </a:p>
          <a:p>
            <a:pPr algn="ctr"/>
            <a:r>
              <a:rPr lang="en-US" b="1" i="1" dirty="0" smtClean="0"/>
              <a:t>Career </a:t>
            </a:r>
            <a:r>
              <a:rPr lang="en-US" b="1" i="1" dirty="0"/>
              <a:t>Interest Inventory -- Pictorial Version</a:t>
            </a:r>
            <a:r>
              <a:rPr lang="en-US" b="1" i="1" dirty="0" smtClean="0"/>
              <a:t> </a:t>
            </a:r>
            <a:endParaRPr lang="en-US" b="1" i="1" dirty="0"/>
          </a:p>
        </p:txBody>
      </p:sp>
    </p:spTree>
    <p:extLst>
      <p:ext uri="{BB962C8B-B14F-4D97-AF65-F5344CB8AC3E}">
        <p14:creationId xmlns:p14="http://schemas.microsoft.com/office/powerpoint/2010/main" val="331186652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p>
            <a:fld id="{9CBF48B1-8211-5444-BB4A-C89C68705580}" type="slidenum">
              <a:rPr lang="en-US" smtClean="0">
                <a:latin typeface="Arial" pitchFamily="-65" charset="0"/>
                <a:ea typeface="ＭＳ Ｐゴシック" pitchFamily="-65" charset="-128"/>
                <a:cs typeface="ＭＳ Ｐゴシック" pitchFamily="-65" charset="-128"/>
              </a:rPr>
              <a:pPr/>
              <a:t>72</a:t>
            </a:fld>
            <a:endParaRPr lang="en-US" dirty="0" smtClean="0">
              <a:latin typeface="Arial" pitchFamily="-65" charset="0"/>
              <a:ea typeface="ＭＳ Ｐゴシック" pitchFamily="-65" charset="-128"/>
              <a:cs typeface="ＭＳ Ｐゴシック" pitchFamily="-65" charset="-128"/>
            </a:endParaRPr>
          </a:p>
        </p:txBody>
      </p:sp>
      <p:sp>
        <p:nvSpPr>
          <p:cNvPr id="163843" name="Rectangle 2"/>
          <p:cNvSpPr>
            <a:spLocks noGrp="1" noChangeArrowheads="1"/>
          </p:cNvSpPr>
          <p:nvPr>
            <p:ph type="title"/>
          </p:nvPr>
        </p:nvSpPr>
        <p:spPr>
          <a:xfrm>
            <a:off x="445331" y="308623"/>
            <a:ext cx="7543800" cy="954701"/>
          </a:xfrm>
        </p:spPr>
        <p:txBody>
          <a:bodyPr/>
          <a:lstStyle/>
          <a:p>
            <a:pPr eaLnBrk="1" hangingPunct="1"/>
            <a:r>
              <a:rPr lang="en-US" dirty="0" smtClean="0">
                <a:ea typeface="ＭＳ Ｐゴシック" pitchFamily="-65" charset="-128"/>
                <a:cs typeface="ＭＳ Ｐゴシック" pitchFamily="-65" charset="-128"/>
              </a:rPr>
              <a:t>COPS</a:t>
            </a:r>
            <a:r>
              <a:rPr lang="en-US" dirty="0">
                <a:ea typeface="ＭＳ Ｐゴシック" pitchFamily="-65" charset="-128"/>
                <a:cs typeface="ＭＳ Ｐゴシック" pitchFamily="-65" charset="-128"/>
              </a:rPr>
              <a:t>-PIC</a:t>
            </a:r>
          </a:p>
        </p:txBody>
      </p:sp>
      <p:sp>
        <p:nvSpPr>
          <p:cNvPr id="163844" name="Rectangle 3"/>
          <p:cNvSpPr>
            <a:spLocks noGrp="1" noChangeArrowheads="1"/>
          </p:cNvSpPr>
          <p:nvPr>
            <p:ph type="body" idx="1"/>
          </p:nvPr>
        </p:nvSpPr>
        <p:spPr>
          <a:xfrm>
            <a:off x="228600" y="1631950"/>
            <a:ext cx="7772400" cy="4114800"/>
          </a:xfrm>
        </p:spPr>
        <p:txBody>
          <a:bodyPr/>
          <a:lstStyle/>
          <a:p>
            <a:pPr eaLnBrk="1" hangingPunct="1"/>
            <a:r>
              <a:rPr lang="en-US" dirty="0">
                <a:ea typeface="ＭＳ Ｐゴシック" pitchFamily="-65" charset="-128"/>
                <a:cs typeface="ＭＳ Ｐゴシック" pitchFamily="-65" charset="-128"/>
              </a:rPr>
              <a:t>Non-Verbal Assessment of Occupational Interest</a:t>
            </a:r>
          </a:p>
          <a:p>
            <a:pPr eaLnBrk="1" hangingPunct="1"/>
            <a:r>
              <a:rPr lang="en-US" sz="2800" dirty="0">
                <a:solidFill>
                  <a:srgbClr val="000000"/>
                </a:solidFill>
                <a:latin typeface="Arial Black" pitchFamily="-65" charset="0"/>
                <a:ea typeface="ＭＳ Ｐゴシック" pitchFamily="-65" charset="-128"/>
                <a:cs typeface="ＭＳ Ｐゴシック" pitchFamily="-65" charset="-128"/>
              </a:rPr>
              <a:t>EDITS</a:t>
            </a:r>
            <a:r>
              <a:rPr lang="en-US" sz="2800" b="1" dirty="0">
                <a:solidFill>
                  <a:srgbClr val="000000"/>
                </a:solidFill>
                <a:ea typeface="ＭＳ Ｐゴシック" pitchFamily="-65" charset="-128"/>
                <a:cs typeface="ＭＳ Ｐゴシック" pitchFamily="-65" charset="-128"/>
              </a:rPr>
              <a:t> </a:t>
            </a:r>
            <a:r>
              <a:rPr lang="en-US" sz="2800" dirty="0">
                <a:solidFill>
                  <a:srgbClr val="000000"/>
                </a:solidFill>
                <a:ea typeface="ＭＳ Ｐゴシック" pitchFamily="-65" charset="-128"/>
                <a:cs typeface="ＭＳ Ｐゴシック" pitchFamily="-65" charset="-128"/>
              </a:rPr>
              <a:t>/ P.O. Box 7234 / San Diego, CA 92167</a:t>
            </a:r>
          </a:p>
          <a:p>
            <a:pPr eaLnBrk="1" hangingPunct="1"/>
            <a:r>
              <a:rPr lang="en-US" sz="2800" dirty="0">
                <a:solidFill>
                  <a:srgbClr val="000000"/>
                </a:solidFill>
                <a:ea typeface="ＭＳ Ｐゴシック" pitchFamily="-65" charset="-128"/>
                <a:cs typeface="ＭＳ Ｐゴシック" pitchFamily="-65" charset="-128"/>
              </a:rPr>
              <a:t>800-416-1666 / 619-222-1666 / Fax 619-226-1666</a:t>
            </a:r>
          </a:p>
          <a:p>
            <a:pPr eaLnBrk="1" hangingPunct="1"/>
            <a:r>
              <a:rPr lang="en-US" sz="2800" dirty="0">
                <a:solidFill>
                  <a:srgbClr val="000000"/>
                </a:solidFill>
                <a:ea typeface="ＭＳ Ｐゴシック" pitchFamily="-65" charset="-128"/>
                <a:cs typeface="ＭＳ Ｐゴシック" pitchFamily="-65" charset="-128"/>
              </a:rPr>
              <a:t>25 copies for $50.90</a:t>
            </a:r>
            <a:endParaRPr lang="en-US" sz="2800" b="1" dirty="0">
              <a:solidFill>
                <a:srgbClr val="000000"/>
              </a:solidFill>
              <a:ea typeface="ＭＳ Ｐゴシック" pitchFamily="-65" charset="-128"/>
              <a:cs typeface="ＭＳ Ｐゴシック" pitchFamily="-65" charset="-128"/>
            </a:endParaRPr>
          </a:p>
        </p:txBody>
      </p:sp>
      <p:pic>
        <p:nvPicPr>
          <p:cNvPr id="163845" name="Picture 4"/>
          <p:cNvPicPr>
            <a:picLocks noChangeAspect="1" noChangeArrowheads="1"/>
          </p:cNvPicPr>
          <p:nvPr/>
        </p:nvPicPr>
        <p:blipFill>
          <a:blip r:embed="rId3"/>
          <a:srcRect/>
          <a:stretch>
            <a:fillRect/>
          </a:stretch>
        </p:blipFill>
        <p:spPr bwMode="auto">
          <a:xfrm>
            <a:off x="6629400" y="4267200"/>
            <a:ext cx="1955800" cy="2286000"/>
          </a:xfrm>
          <a:prstGeom prst="rect">
            <a:avLst/>
          </a:prstGeom>
          <a:noFill/>
          <a:ln w="9525">
            <a:noFill/>
            <a:miter lim="800000"/>
            <a:headEnd/>
            <a:tailEnd/>
          </a:ln>
        </p:spPr>
      </p:pic>
      <p:pic>
        <p:nvPicPr>
          <p:cNvPr id="163846" name="Picture 5"/>
          <p:cNvPicPr>
            <a:picLocks noChangeAspect="1" noChangeArrowheads="1"/>
          </p:cNvPicPr>
          <p:nvPr/>
        </p:nvPicPr>
        <p:blipFill>
          <a:blip r:embed="rId4"/>
          <a:srcRect/>
          <a:stretch>
            <a:fillRect/>
          </a:stretch>
        </p:blipFill>
        <p:spPr bwMode="auto">
          <a:xfrm>
            <a:off x="4257675" y="4662488"/>
            <a:ext cx="1968500" cy="1879600"/>
          </a:xfrm>
          <a:prstGeom prst="rect">
            <a:avLst/>
          </a:prstGeom>
          <a:noFill/>
          <a:ln w="9525">
            <a:noFill/>
            <a:miter lim="800000"/>
            <a:headEnd/>
            <a:tailEnd/>
          </a:ln>
        </p:spPr>
      </p:pic>
    </p:spTree>
    <p:extLst>
      <p:ext uri="{BB962C8B-B14F-4D97-AF65-F5344CB8AC3E}">
        <p14:creationId xmlns:p14="http://schemas.microsoft.com/office/powerpoint/2010/main" val="195664355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algn="ctr" eaLnBrk="1" hangingPunct="1"/>
            <a:r>
              <a:rPr lang="en-US" dirty="0">
                <a:ea typeface="ＭＳ Ｐゴシック" pitchFamily="-65" charset="-128"/>
                <a:cs typeface="ＭＳ Ｐゴシック" pitchFamily="-65" charset="-128"/>
              </a:rPr>
              <a:t/>
            </a:r>
            <a:br>
              <a:rPr lang="en-US" dirty="0">
                <a:ea typeface="ＭＳ Ｐゴシック" pitchFamily="-65" charset="-128"/>
                <a:cs typeface="ＭＳ Ｐゴシック" pitchFamily="-65" charset="-128"/>
              </a:rPr>
            </a:br>
            <a:r>
              <a:rPr lang="en-US" dirty="0" smtClean="0">
                <a:ea typeface="ＭＳ Ｐゴシック" pitchFamily="-65" charset="-128"/>
                <a:cs typeface="ＭＳ Ｐゴシック" pitchFamily="-65" charset="-128"/>
              </a:rPr>
              <a:t>Non-Example: Reading </a:t>
            </a:r>
            <a:r>
              <a:rPr lang="en-US" dirty="0">
                <a:ea typeface="ＭＳ Ｐゴシック" pitchFamily="-65" charset="-128"/>
                <a:cs typeface="ＭＳ Ｐゴシック" pitchFamily="-65" charset="-128"/>
              </a:rPr>
              <a:t>Free Interest </a:t>
            </a:r>
            <a:r>
              <a:rPr lang="en-US" dirty="0" smtClean="0">
                <a:ea typeface="ＭＳ Ｐゴシック" pitchFamily="-65" charset="-128"/>
                <a:cs typeface="ＭＳ Ｐゴシック" pitchFamily="-65" charset="-128"/>
              </a:rPr>
              <a:t>Inventory</a:t>
            </a:r>
            <a:endParaRPr lang="en-US" dirty="0">
              <a:ea typeface="ＭＳ Ｐゴシック" pitchFamily="-65" charset="-128"/>
              <a:cs typeface="ＭＳ Ｐゴシック" pitchFamily="-65" charset="-128"/>
            </a:endParaRPr>
          </a:p>
        </p:txBody>
      </p:sp>
      <p:sp>
        <p:nvSpPr>
          <p:cNvPr id="155652" name="Rectangle 3"/>
          <p:cNvSpPr>
            <a:spLocks noGrp="1" noChangeArrowheads="1"/>
          </p:cNvSpPr>
          <p:nvPr>
            <p:ph idx="1"/>
          </p:nvPr>
        </p:nvSpPr>
        <p:spPr>
          <a:xfrm>
            <a:off x="314766" y="1805348"/>
            <a:ext cx="8229600" cy="2325477"/>
          </a:xfrm>
        </p:spPr>
        <p:txBody>
          <a:bodyPr/>
          <a:lstStyle/>
          <a:p>
            <a:pPr eaLnBrk="1" hangingPunct="1">
              <a:buFont typeface="Wingdings" pitchFamily="-65" charset="2"/>
              <a:buNone/>
            </a:pPr>
            <a:r>
              <a:rPr lang="en-US" dirty="0">
                <a:ea typeface="ＭＳ Ｐゴシック" pitchFamily="-65" charset="-128"/>
                <a:cs typeface="ＭＳ Ｐゴシック" pitchFamily="-65" charset="-128"/>
              </a:rPr>
              <a:t>Published by Pro Ed</a:t>
            </a:r>
          </a:p>
          <a:p>
            <a:pPr eaLnBrk="1" hangingPunct="1">
              <a:buNone/>
            </a:pPr>
            <a:r>
              <a:rPr lang="en-US" dirty="0">
                <a:ea typeface="ＭＳ Ｐゴシック" pitchFamily="-65" charset="-128"/>
                <a:cs typeface="ＭＳ Ｐゴシック" pitchFamily="-65" charset="-128"/>
                <a:hlinkClick r:id="rId3"/>
              </a:rPr>
              <a:t>http://www.proedinc.com/customer/productView.aspx?ID=</a:t>
            </a:r>
            <a:r>
              <a:rPr lang="en-US" dirty="0" smtClean="0">
                <a:ea typeface="ＭＳ Ｐゴシック" pitchFamily="-65" charset="-128"/>
                <a:cs typeface="ＭＳ Ｐゴシック" pitchFamily="-65" charset="-128"/>
                <a:hlinkClick r:id="rId3"/>
              </a:rPr>
              <a:t>3052</a:t>
            </a:r>
            <a:endParaRPr lang="en-US" dirty="0" smtClean="0">
              <a:ea typeface="ＭＳ Ｐゴシック" pitchFamily="-65" charset="-128"/>
              <a:cs typeface="ＭＳ Ｐゴシック" pitchFamily="-65" charset="-128"/>
            </a:endParaRPr>
          </a:p>
          <a:p>
            <a:pPr eaLnBrk="1" hangingPunct="1">
              <a:buNone/>
            </a:pPr>
            <a:r>
              <a:rPr lang="en-US" dirty="0" smtClean="0">
                <a:ea typeface="ＭＳ Ｐゴシック" pitchFamily="-65" charset="-128"/>
                <a:cs typeface="ＭＳ Ｐゴシック" pitchFamily="-65" charset="-128"/>
              </a:rPr>
              <a:t>Price</a:t>
            </a:r>
            <a:r>
              <a:rPr lang="en-US" dirty="0">
                <a:ea typeface="ＭＳ Ｐゴシック" pitchFamily="-65" charset="-128"/>
                <a:cs typeface="ＭＳ Ｐゴシック" pitchFamily="-65" charset="-128"/>
              </a:rPr>
              <a:t>: $110</a:t>
            </a:r>
          </a:p>
        </p:txBody>
      </p:sp>
      <p:sp>
        <p:nvSpPr>
          <p:cNvPr id="155650" name="Rectangle 29"/>
          <p:cNvSpPr>
            <a:spLocks noGrp="1" noChangeArrowheads="1"/>
          </p:cNvSpPr>
          <p:nvPr>
            <p:ph type="sldNum" sz="quarter" idx="12"/>
          </p:nvPr>
        </p:nvSpPr>
        <p:spPr>
          <a:noFill/>
        </p:spPr>
        <p:txBody>
          <a:bodyPr/>
          <a:lstStyle/>
          <a:p>
            <a:fld id="{47B66CB9-E634-6D4C-BB2B-051E6D5E8DA2}" type="slidenum">
              <a:rPr lang="en-US">
                <a:latin typeface="Arial" pitchFamily="-65" charset="0"/>
                <a:ea typeface="ＭＳ Ｐゴシック" pitchFamily="-65" charset="-128"/>
                <a:cs typeface="ＭＳ Ｐゴシック" pitchFamily="-65" charset="-128"/>
              </a:rPr>
              <a:pPr/>
              <a:t>73</a:t>
            </a:fld>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91368502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3"/>
          <p:cNvSpPr>
            <a:spLocks noGrp="1"/>
          </p:cNvSpPr>
          <p:nvPr>
            <p:ph type="sldNum" sz="quarter" idx="12"/>
          </p:nvPr>
        </p:nvSpPr>
        <p:spPr>
          <a:noFill/>
        </p:spPr>
        <p:txBody>
          <a:bodyPr/>
          <a:lstStyle/>
          <a:p>
            <a:fld id="{E3D4094C-5BC8-5246-A2DD-90D81B4AEAF9}" type="slidenum">
              <a:rPr lang="en-US" smtClean="0">
                <a:latin typeface="Arial" pitchFamily="-65" charset="0"/>
                <a:ea typeface="ＭＳ Ｐゴシック" pitchFamily="-65" charset="-128"/>
                <a:cs typeface="ＭＳ Ｐゴシック" pitchFamily="-65" charset="-128"/>
              </a:rPr>
              <a:pPr/>
              <a:t>74</a:t>
            </a:fld>
            <a:endParaRPr lang="en-US" dirty="0" smtClean="0">
              <a:latin typeface="Arial" pitchFamily="-65" charset="0"/>
              <a:ea typeface="ＭＳ Ｐゴシック" pitchFamily="-65" charset="-128"/>
              <a:cs typeface="ＭＳ Ｐゴシック" pitchFamily="-65" charset="-128"/>
            </a:endParaRPr>
          </a:p>
        </p:txBody>
      </p:sp>
      <p:pic>
        <p:nvPicPr>
          <p:cNvPr id="157699" name="Picture 2" descr="20060225142857404"/>
          <p:cNvPicPr>
            <a:picLocks noChangeAspect="1" noChangeArrowheads="1"/>
          </p:cNvPicPr>
          <p:nvPr/>
        </p:nvPicPr>
        <p:blipFill>
          <a:blip r:embed="rId3"/>
          <a:srcRect/>
          <a:stretch>
            <a:fillRect/>
          </a:stretch>
        </p:blipFill>
        <p:spPr bwMode="auto">
          <a:xfrm>
            <a:off x="381000" y="0"/>
            <a:ext cx="8763000" cy="6872288"/>
          </a:xfrm>
          <a:prstGeom prst="rect">
            <a:avLst/>
          </a:prstGeom>
          <a:noFill/>
          <a:ln w="9525">
            <a:noFill/>
            <a:miter lim="800000"/>
            <a:headEnd/>
            <a:tailEnd/>
          </a:ln>
        </p:spPr>
      </p:pic>
    </p:spTree>
    <p:extLst>
      <p:ext uri="{BB962C8B-B14F-4D97-AF65-F5344CB8AC3E}">
        <p14:creationId xmlns:p14="http://schemas.microsoft.com/office/powerpoint/2010/main" val="245113444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3"/>
          <p:cNvSpPr>
            <a:spLocks noGrp="1"/>
          </p:cNvSpPr>
          <p:nvPr>
            <p:ph type="sldNum" sz="quarter" idx="12"/>
          </p:nvPr>
        </p:nvSpPr>
        <p:spPr>
          <a:noFill/>
        </p:spPr>
        <p:txBody>
          <a:bodyPr/>
          <a:lstStyle/>
          <a:p>
            <a:fld id="{66C2379C-B4C5-CF47-8EFF-FD0556F6EE24}" type="slidenum">
              <a:rPr lang="en-US" smtClean="0">
                <a:latin typeface="Arial" pitchFamily="-65" charset="0"/>
                <a:ea typeface="ＭＳ Ｐゴシック" pitchFamily="-65" charset="-128"/>
                <a:cs typeface="ＭＳ Ｐゴシック" pitchFamily="-65" charset="-128"/>
              </a:rPr>
              <a:pPr/>
              <a:t>75</a:t>
            </a:fld>
            <a:endParaRPr lang="en-US" dirty="0" smtClean="0">
              <a:latin typeface="Arial" pitchFamily="-65" charset="0"/>
              <a:ea typeface="ＭＳ Ｐゴシック" pitchFamily="-65" charset="-128"/>
              <a:cs typeface="ＭＳ Ｐゴシック" pitchFamily="-65" charset="-128"/>
            </a:endParaRPr>
          </a:p>
        </p:txBody>
      </p:sp>
      <p:pic>
        <p:nvPicPr>
          <p:cNvPr id="159747" name="Picture 2" descr="20060225142837215[1]"/>
          <p:cNvPicPr>
            <a:picLocks noChangeAspect="1" noChangeArrowheads="1"/>
          </p:cNvPicPr>
          <p:nvPr/>
        </p:nvPicPr>
        <p:blipFill>
          <a:blip r:embed="rId3"/>
          <a:srcRect/>
          <a:stretch>
            <a:fillRect/>
          </a:stretch>
        </p:blipFill>
        <p:spPr bwMode="auto">
          <a:xfrm>
            <a:off x="0" y="0"/>
            <a:ext cx="9144000" cy="6754813"/>
          </a:xfrm>
          <a:prstGeom prst="rect">
            <a:avLst/>
          </a:prstGeom>
          <a:noFill/>
          <a:ln w="9525">
            <a:noFill/>
            <a:miter lim="800000"/>
            <a:headEnd/>
            <a:tailEnd/>
          </a:ln>
        </p:spPr>
      </p:pic>
    </p:spTree>
    <p:extLst>
      <p:ext uri="{BB962C8B-B14F-4D97-AF65-F5344CB8AC3E}">
        <p14:creationId xmlns:p14="http://schemas.microsoft.com/office/powerpoint/2010/main" val="271846434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3"/>
          <p:cNvSpPr>
            <a:spLocks noGrp="1"/>
          </p:cNvSpPr>
          <p:nvPr>
            <p:ph type="sldNum" sz="quarter" idx="12"/>
          </p:nvPr>
        </p:nvSpPr>
        <p:spPr>
          <a:noFill/>
        </p:spPr>
        <p:txBody>
          <a:bodyPr/>
          <a:lstStyle/>
          <a:p>
            <a:fld id="{073ED524-5C90-D44E-8460-ED12FDFB26FB}" type="slidenum">
              <a:rPr lang="en-US" smtClean="0">
                <a:latin typeface="Arial" pitchFamily="-65" charset="0"/>
                <a:ea typeface="ＭＳ Ｐゴシック" pitchFamily="-65" charset="-128"/>
                <a:cs typeface="ＭＳ Ｐゴシック" pitchFamily="-65" charset="-128"/>
              </a:rPr>
              <a:pPr/>
              <a:t>76</a:t>
            </a:fld>
            <a:endParaRPr lang="en-US" dirty="0" smtClean="0">
              <a:latin typeface="Arial" pitchFamily="-65" charset="0"/>
              <a:ea typeface="ＭＳ Ｐゴシック" pitchFamily="-65" charset="-128"/>
              <a:cs typeface="ＭＳ Ｐゴシック" pitchFamily="-65" charset="-128"/>
            </a:endParaRPr>
          </a:p>
        </p:txBody>
      </p:sp>
      <p:pic>
        <p:nvPicPr>
          <p:cNvPr id="161795" name="Picture 2" descr="20060225142820438[2]"/>
          <p:cNvPicPr>
            <a:picLocks noChangeAspect="1" noChangeArrowheads="1"/>
          </p:cNvPicPr>
          <p:nvPr/>
        </p:nvPicPr>
        <p:blipFill>
          <a:blip r:embed="rId3"/>
          <a:srcRect/>
          <a:stretch>
            <a:fillRect/>
          </a:stretch>
        </p:blipFill>
        <p:spPr bwMode="auto">
          <a:xfrm>
            <a:off x="0" y="0"/>
            <a:ext cx="9144000" cy="6696075"/>
          </a:xfrm>
          <a:prstGeom prst="rect">
            <a:avLst/>
          </a:prstGeom>
          <a:noFill/>
          <a:ln w="9525">
            <a:noFill/>
            <a:miter lim="800000"/>
            <a:headEnd/>
            <a:tailEnd/>
          </a:ln>
        </p:spPr>
      </p:pic>
    </p:spTree>
    <p:extLst>
      <p:ext uri="{BB962C8B-B14F-4D97-AF65-F5344CB8AC3E}">
        <p14:creationId xmlns:p14="http://schemas.microsoft.com/office/powerpoint/2010/main" val="237961650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a:noFill/>
        </p:spPr>
        <p:txBody>
          <a:bodyPr/>
          <a:lstStyle/>
          <a:p>
            <a:fld id="{6000ADFB-5418-AE48-9B90-03C48F20E8DA}" type="slidenum">
              <a:rPr lang="en-US" smtClean="0">
                <a:latin typeface="Arial" pitchFamily="-65" charset="0"/>
                <a:ea typeface="ＭＳ Ｐゴシック" pitchFamily="-65" charset="-128"/>
                <a:cs typeface="ＭＳ Ｐゴシック" pitchFamily="-65" charset="-128"/>
              </a:rPr>
              <a:pPr/>
              <a:t>77</a:t>
            </a:fld>
            <a:endParaRPr lang="en-US" dirty="0" smtClean="0">
              <a:latin typeface="Arial" pitchFamily="-65" charset="0"/>
              <a:ea typeface="ＭＳ Ｐゴシック" pitchFamily="-65" charset="-128"/>
              <a:cs typeface="ＭＳ Ｐゴシック" pitchFamily="-65" charset="-128"/>
            </a:endParaRPr>
          </a:p>
        </p:txBody>
      </p:sp>
      <p:pic>
        <p:nvPicPr>
          <p:cNvPr id="93187" name="Picture 2"/>
          <p:cNvPicPr>
            <a:picLocks noChangeAspect="1" noChangeArrowheads="1"/>
          </p:cNvPicPr>
          <p:nvPr/>
        </p:nvPicPr>
        <p:blipFill>
          <a:blip r:embed="rId3"/>
          <a:srcRect/>
          <a:stretch>
            <a:fillRect/>
          </a:stretch>
        </p:blipFill>
        <p:spPr bwMode="auto">
          <a:xfrm>
            <a:off x="5715000" y="2590800"/>
            <a:ext cx="3089275" cy="3454400"/>
          </a:xfrm>
          <a:prstGeom prst="rect">
            <a:avLst/>
          </a:prstGeom>
          <a:noFill/>
          <a:ln w="9525">
            <a:noFill/>
            <a:miter lim="800000"/>
            <a:headEnd/>
            <a:tailEnd/>
          </a:ln>
        </p:spPr>
      </p:pic>
      <p:sp>
        <p:nvSpPr>
          <p:cNvPr id="93188" name="Text Box 3"/>
          <p:cNvSpPr txBox="1">
            <a:spLocks noChangeArrowheads="1"/>
          </p:cNvSpPr>
          <p:nvPr/>
        </p:nvSpPr>
        <p:spPr bwMode="auto">
          <a:xfrm>
            <a:off x="838200" y="3657600"/>
            <a:ext cx="5791200" cy="2062103"/>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3200" dirty="0" smtClean="0"/>
              <a:t>Most Reliable and Valid Method for Many Students with Significant and Multiple Disabilities</a:t>
            </a:r>
            <a:endParaRPr lang="en-US" sz="4800" dirty="0">
              <a:solidFill>
                <a:srgbClr val="FF0000"/>
              </a:solidFill>
            </a:endParaRPr>
          </a:p>
        </p:txBody>
      </p:sp>
      <p:sp>
        <p:nvSpPr>
          <p:cNvPr id="93189" name="Rectangle 4"/>
          <p:cNvSpPr>
            <a:spLocks noGrp="1" noChangeArrowheads="1"/>
          </p:cNvSpPr>
          <p:nvPr>
            <p:ph type="title" idx="4294967295"/>
          </p:nvPr>
        </p:nvSpPr>
        <p:spPr>
          <a:xfrm>
            <a:off x="-130565" y="699582"/>
            <a:ext cx="8540750" cy="1143000"/>
          </a:xfrm>
        </p:spPr>
        <p:txBody>
          <a:bodyPr/>
          <a:lstStyle/>
          <a:p>
            <a:pPr algn="ctr" eaLnBrk="1" hangingPunct="1"/>
            <a:r>
              <a:rPr lang="en-US" dirty="0">
                <a:ea typeface="ＭＳ Ｐゴシック" pitchFamily="-65" charset="-128"/>
                <a:cs typeface="ＭＳ Ｐゴシック" pitchFamily="-65" charset="-128"/>
              </a:rPr>
              <a:t>Functional </a:t>
            </a:r>
            <a:r>
              <a:rPr lang="en-US" dirty="0" smtClean="0">
                <a:ea typeface="ＭＳ Ｐゴシック" pitchFamily="-65" charset="-128"/>
                <a:cs typeface="ＭＳ Ｐゴシック" pitchFamily="-65" charset="-128"/>
              </a:rPr>
              <a:t>Community-Based </a:t>
            </a:r>
            <a:r>
              <a:rPr lang="en-US" dirty="0">
                <a:ea typeface="ＭＳ Ｐゴシック" pitchFamily="-65" charset="-128"/>
                <a:cs typeface="ＭＳ Ｐゴシック" pitchFamily="-65" charset="-128"/>
              </a:rPr>
              <a:t/>
            </a:r>
            <a:br>
              <a:rPr lang="en-US" dirty="0">
                <a:ea typeface="ＭＳ Ｐゴシック" pitchFamily="-65" charset="-128"/>
                <a:cs typeface="ＭＳ Ｐゴシック" pitchFamily="-65" charset="-128"/>
              </a:rPr>
            </a:br>
            <a:r>
              <a:rPr lang="en-US" dirty="0">
                <a:ea typeface="ＭＳ Ｐゴシック" pitchFamily="-65" charset="-128"/>
                <a:cs typeface="ＭＳ Ｐゴシック" pitchFamily="-65" charset="-128"/>
              </a:rPr>
              <a:t>Assessment</a:t>
            </a:r>
          </a:p>
        </p:txBody>
      </p:sp>
    </p:spTree>
    <p:extLst>
      <p:ext uri="{BB962C8B-B14F-4D97-AF65-F5344CB8AC3E}">
        <p14:creationId xmlns:p14="http://schemas.microsoft.com/office/powerpoint/2010/main" val="3413717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2"/>
          </p:nvPr>
        </p:nvSpPr>
        <p:spPr>
          <a:noFill/>
        </p:spPr>
        <p:txBody>
          <a:bodyPr/>
          <a:lstStyle/>
          <a:p>
            <a:fld id="{DF9E8F5B-AAFD-A84C-8E5C-C6E04EBB3952}" type="slidenum">
              <a:rPr lang="en-US" smtClean="0">
                <a:latin typeface="Arial" pitchFamily="-65" charset="0"/>
                <a:ea typeface="ＭＳ Ｐゴシック" pitchFamily="-65" charset="-128"/>
                <a:cs typeface="ＭＳ Ｐゴシック" pitchFamily="-65" charset="-128"/>
              </a:rPr>
              <a:pPr/>
              <a:t>78</a:t>
            </a:fld>
            <a:endParaRPr lang="en-US" dirty="0" smtClean="0">
              <a:latin typeface="Arial" pitchFamily="-65" charset="0"/>
              <a:ea typeface="ＭＳ Ｐゴシック" pitchFamily="-65" charset="-128"/>
              <a:cs typeface="ＭＳ Ｐゴシック" pitchFamily="-65" charset="-128"/>
            </a:endParaRPr>
          </a:p>
        </p:txBody>
      </p:sp>
      <p:sp>
        <p:nvSpPr>
          <p:cNvPr id="95235" name="Rectangle 2"/>
          <p:cNvSpPr>
            <a:spLocks noGrp="1" noChangeArrowheads="1"/>
          </p:cNvSpPr>
          <p:nvPr>
            <p:ph type="title"/>
          </p:nvPr>
        </p:nvSpPr>
        <p:spPr>
          <a:xfrm>
            <a:off x="457200" y="605378"/>
            <a:ext cx="7543800" cy="812259"/>
          </a:xfrm>
        </p:spPr>
        <p:txBody>
          <a:bodyPr/>
          <a:lstStyle/>
          <a:p>
            <a:pPr eaLnBrk="1" hangingPunct="1"/>
            <a:r>
              <a:rPr lang="en-US" dirty="0">
                <a:ea typeface="ＭＳ Ｐゴシック" pitchFamily="-65" charset="-128"/>
                <a:cs typeface="ＭＳ Ｐゴシック" pitchFamily="-65" charset="-128"/>
              </a:rPr>
              <a:t>What </a:t>
            </a:r>
            <a:r>
              <a:rPr lang="en-US" dirty="0" smtClean="0">
                <a:ea typeface="ＭＳ Ｐゴシック" pitchFamily="-65" charset="-128"/>
                <a:cs typeface="ＭＳ Ｐゴシック" pitchFamily="-65" charset="-128"/>
              </a:rPr>
              <a:t>Does </a:t>
            </a:r>
            <a:r>
              <a:rPr lang="en-US" dirty="0">
                <a:ea typeface="ＭＳ Ｐゴシック" pitchFamily="-65" charset="-128"/>
                <a:cs typeface="ＭＳ Ｐゴシック" pitchFamily="-65" charset="-128"/>
              </a:rPr>
              <a:t>the </a:t>
            </a:r>
            <a:r>
              <a:rPr lang="en-US" dirty="0" smtClean="0">
                <a:ea typeface="ＭＳ Ｐゴシック" pitchFamily="-65" charset="-128"/>
                <a:cs typeface="ＭＳ Ｐゴシック" pitchFamily="-65" charset="-128"/>
              </a:rPr>
              <a:t>Law </a:t>
            </a:r>
            <a:r>
              <a:rPr lang="en-US" dirty="0">
                <a:ea typeface="ＭＳ Ｐゴシック" pitchFamily="-65" charset="-128"/>
                <a:cs typeface="ＭＳ Ｐゴシック" pitchFamily="-65" charset="-128"/>
              </a:rPr>
              <a:t>S</a:t>
            </a:r>
            <a:r>
              <a:rPr lang="en-US" dirty="0" smtClean="0">
                <a:ea typeface="ＭＳ Ｐゴシック" pitchFamily="-65" charset="-128"/>
                <a:cs typeface="ＭＳ Ｐゴシック" pitchFamily="-65" charset="-128"/>
              </a:rPr>
              <a:t>ay</a:t>
            </a:r>
            <a:r>
              <a:rPr lang="en-US" dirty="0">
                <a:ea typeface="ＭＳ Ｐゴシック" pitchFamily="-65" charset="-128"/>
                <a:cs typeface="ＭＳ Ｐゴシック" pitchFamily="-65" charset="-128"/>
              </a:rPr>
              <a:t>?</a:t>
            </a:r>
          </a:p>
        </p:txBody>
      </p:sp>
      <p:sp>
        <p:nvSpPr>
          <p:cNvPr id="95236" name="Text Box 3"/>
          <p:cNvSpPr txBox="1">
            <a:spLocks noChangeArrowheads="1"/>
          </p:cNvSpPr>
          <p:nvPr/>
        </p:nvSpPr>
        <p:spPr bwMode="auto">
          <a:xfrm>
            <a:off x="689845" y="1563667"/>
            <a:ext cx="60960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dirty="0"/>
              <a:t>. . . and when appropriate . . . functional vocational evaluation.</a:t>
            </a:r>
          </a:p>
        </p:txBody>
      </p:sp>
      <p:sp>
        <p:nvSpPr>
          <p:cNvPr id="95237" name="Rectangle 4"/>
          <p:cNvSpPr>
            <a:spLocks noChangeArrowheads="1"/>
          </p:cNvSpPr>
          <p:nvPr/>
        </p:nvSpPr>
        <p:spPr bwMode="auto">
          <a:xfrm>
            <a:off x="211655" y="2424638"/>
            <a:ext cx="7772400" cy="757904"/>
          </a:xfrm>
          <a:prstGeom prst="rect">
            <a:avLst/>
          </a:prstGeom>
          <a:noFill/>
          <a:ln w="9525">
            <a:noFill/>
            <a:miter lim="800000"/>
            <a:headEnd/>
            <a:tailEnd/>
          </a:ln>
        </p:spPr>
        <p:txBody>
          <a:bodyPr anchor="ctr">
            <a:prstTxWarp prst="textNoShape">
              <a:avLst/>
            </a:prstTxWarp>
          </a:bodyPr>
          <a:lstStyle/>
          <a:p>
            <a:r>
              <a:rPr lang="en-US" sz="3600" dirty="0">
                <a:solidFill>
                  <a:schemeClr val="tx2"/>
                </a:solidFill>
                <a:latin typeface="Times New Roman" pitchFamily="-65" charset="0"/>
              </a:rPr>
              <a:t>When to consider what’s appropriate?</a:t>
            </a:r>
            <a:endParaRPr lang="en-US" sz="4400" dirty="0">
              <a:solidFill>
                <a:schemeClr val="tx2"/>
              </a:solidFill>
              <a:latin typeface="Times New Roman" pitchFamily="-65" charset="0"/>
            </a:endParaRPr>
          </a:p>
        </p:txBody>
      </p:sp>
      <p:sp>
        <p:nvSpPr>
          <p:cNvPr id="95238" name="Text Box 5"/>
          <p:cNvSpPr txBox="1">
            <a:spLocks noChangeArrowheads="1"/>
          </p:cNvSpPr>
          <p:nvPr/>
        </p:nvSpPr>
        <p:spPr bwMode="auto">
          <a:xfrm>
            <a:off x="421997" y="3169319"/>
            <a:ext cx="6096000" cy="830997"/>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Arial" pitchFamily="-65" charset="0"/>
              <a:buNone/>
            </a:pPr>
            <a:r>
              <a:rPr lang="en-US" dirty="0"/>
              <a:t>When</a:t>
            </a:r>
            <a:r>
              <a:rPr lang="en-US" dirty="0" smtClean="0"/>
              <a:t> paper-pencil or computer-based interest inventories simply do not work</a:t>
            </a:r>
            <a:endParaRPr lang="en-US" dirty="0"/>
          </a:p>
        </p:txBody>
      </p:sp>
      <p:sp>
        <p:nvSpPr>
          <p:cNvPr id="95239" name="Rectangle 6"/>
          <p:cNvSpPr>
            <a:spLocks noChangeArrowheads="1"/>
          </p:cNvSpPr>
          <p:nvPr/>
        </p:nvSpPr>
        <p:spPr bwMode="auto">
          <a:xfrm>
            <a:off x="337597" y="3976030"/>
            <a:ext cx="7772400" cy="1143000"/>
          </a:xfrm>
          <a:prstGeom prst="rect">
            <a:avLst/>
          </a:prstGeom>
          <a:noFill/>
          <a:ln w="9525">
            <a:noFill/>
            <a:miter lim="800000"/>
            <a:headEnd/>
            <a:tailEnd/>
          </a:ln>
        </p:spPr>
        <p:txBody>
          <a:bodyPr anchor="ctr">
            <a:prstTxWarp prst="textNoShape">
              <a:avLst/>
            </a:prstTxWarp>
          </a:bodyPr>
          <a:lstStyle/>
          <a:p>
            <a:r>
              <a:rPr lang="en-US" sz="3600" dirty="0">
                <a:solidFill>
                  <a:schemeClr val="tx2"/>
                </a:solidFill>
                <a:latin typeface="Times New Roman" pitchFamily="-65" charset="0"/>
              </a:rPr>
              <a:t>What</a:t>
            </a:r>
            <a:r>
              <a:rPr lang="en-US" sz="3600" dirty="0" smtClean="0">
                <a:solidFill>
                  <a:schemeClr val="tx2"/>
                </a:solidFill>
                <a:latin typeface="Times New Roman" pitchFamily="-65" charset="0"/>
              </a:rPr>
              <a:t> is it?</a:t>
            </a:r>
            <a:endParaRPr lang="en-US" sz="4400" dirty="0">
              <a:solidFill>
                <a:schemeClr val="tx2"/>
              </a:solidFill>
              <a:latin typeface="Times New Roman" pitchFamily="-65" charset="0"/>
            </a:endParaRPr>
          </a:p>
        </p:txBody>
      </p:sp>
      <p:sp>
        <p:nvSpPr>
          <p:cNvPr id="95240" name="Rectangle 7"/>
          <p:cNvSpPr>
            <a:spLocks noChangeArrowheads="1"/>
          </p:cNvSpPr>
          <p:nvPr/>
        </p:nvSpPr>
        <p:spPr bwMode="auto">
          <a:xfrm>
            <a:off x="358588" y="5011341"/>
            <a:ext cx="6337943" cy="461665"/>
          </a:xfrm>
          <a:prstGeom prst="rect">
            <a:avLst/>
          </a:prstGeom>
          <a:noFill/>
          <a:ln w="9525">
            <a:noFill/>
            <a:miter lim="800000"/>
            <a:headEnd/>
            <a:tailEnd/>
          </a:ln>
        </p:spPr>
        <p:txBody>
          <a:bodyPr wrap="none">
            <a:prstTxWarp prst="textNoShape">
              <a:avLst/>
            </a:prstTxWarp>
            <a:spAutoFit/>
          </a:bodyPr>
          <a:lstStyle/>
          <a:p>
            <a:r>
              <a:rPr lang="en-US" dirty="0"/>
              <a:t>Tools that student’s</a:t>
            </a:r>
            <a:r>
              <a:rPr lang="en-US" dirty="0" smtClean="0"/>
              <a:t> use to </a:t>
            </a:r>
            <a:r>
              <a:rPr lang="en-US" dirty="0"/>
              <a:t>make a job match.</a:t>
            </a:r>
          </a:p>
        </p:txBody>
      </p:sp>
    </p:spTree>
    <p:extLst>
      <p:ext uri="{BB962C8B-B14F-4D97-AF65-F5344CB8AC3E}">
        <p14:creationId xmlns:p14="http://schemas.microsoft.com/office/powerpoint/2010/main" val="63418775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6"/>
          <p:cNvSpPr>
            <a:spLocks noGrp="1"/>
          </p:cNvSpPr>
          <p:nvPr>
            <p:ph type="sldNum" sz="quarter" idx="12"/>
          </p:nvPr>
        </p:nvSpPr>
        <p:spPr>
          <a:noFill/>
        </p:spPr>
        <p:txBody>
          <a:bodyPr/>
          <a:lstStyle/>
          <a:p>
            <a:fld id="{D04562EA-9E68-7D4C-82BB-6C566C32680B}" type="slidenum">
              <a:rPr lang="en-US" smtClean="0">
                <a:latin typeface="Arial" pitchFamily="-65" charset="0"/>
                <a:ea typeface="ＭＳ Ｐゴシック" pitchFamily="-65" charset="-128"/>
                <a:cs typeface="ＭＳ Ｐゴシック" pitchFamily="-65" charset="-128"/>
              </a:rPr>
              <a:pPr/>
              <a:t>79</a:t>
            </a:fld>
            <a:endParaRPr lang="en-US" dirty="0" smtClean="0">
              <a:latin typeface="Arial" pitchFamily="-65" charset="0"/>
              <a:ea typeface="ＭＳ Ｐゴシック" pitchFamily="-65" charset="-128"/>
              <a:cs typeface="ＭＳ Ｐゴシック" pitchFamily="-65" charset="-128"/>
            </a:endParaRPr>
          </a:p>
        </p:txBody>
      </p:sp>
      <p:sp>
        <p:nvSpPr>
          <p:cNvPr id="97283" name="Rectangle 2"/>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Functional Assessment Process</a:t>
            </a:r>
          </a:p>
        </p:txBody>
      </p:sp>
      <p:sp>
        <p:nvSpPr>
          <p:cNvPr id="97284" name="Rectangle 3"/>
          <p:cNvSpPr>
            <a:spLocks noGrp="1" noChangeArrowheads="1"/>
          </p:cNvSpPr>
          <p:nvPr>
            <p:ph type="body" sz="half" idx="2"/>
          </p:nvPr>
        </p:nvSpPr>
        <p:spPr>
          <a:xfrm>
            <a:off x="3714921" y="1572484"/>
            <a:ext cx="3810000" cy="4114800"/>
          </a:xfrm>
        </p:spPr>
        <p:txBody>
          <a:bodyPr/>
          <a:lstStyle/>
          <a:p>
            <a:pPr eaLnBrk="1" hangingPunct="1"/>
            <a:r>
              <a:rPr lang="en-US" sz="3200" dirty="0" smtClean="0">
                <a:ea typeface="ＭＳ Ｐゴシック" pitchFamily="-65" charset="-128"/>
                <a:cs typeface="ＭＳ Ｐゴシック" pitchFamily="-65" charset="-128"/>
              </a:rPr>
              <a:t>Takes Place in the Community</a:t>
            </a:r>
          </a:p>
          <a:p>
            <a:pPr eaLnBrk="1" hangingPunct="1"/>
            <a:r>
              <a:rPr lang="en-US" sz="3200" dirty="0" smtClean="0">
                <a:ea typeface="ＭＳ Ｐゴシック" pitchFamily="-65" charset="-128"/>
                <a:cs typeface="ＭＳ Ｐゴシック" pitchFamily="-65" charset="-128"/>
              </a:rPr>
              <a:t>Over </a:t>
            </a:r>
            <a:r>
              <a:rPr lang="en-US" sz="3200" dirty="0">
                <a:ea typeface="ＭＳ Ｐゴシック" pitchFamily="-65" charset="-128"/>
                <a:cs typeface="ＭＳ Ｐゴシック" pitchFamily="-65" charset="-128"/>
              </a:rPr>
              <a:t>time</a:t>
            </a:r>
          </a:p>
          <a:p>
            <a:pPr eaLnBrk="1" hangingPunct="1"/>
            <a:r>
              <a:rPr lang="en-US" sz="3200" dirty="0">
                <a:ea typeface="ＭＳ Ｐゴシック" pitchFamily="-65" charset="-128"/>
                <a:cs typeface="ＭＳ Ｐゴシック" pitchFamily="-65" charset="-128"/>
              </a:rPr>
              <a:t>Repeated </a:t>
            </a:r>
            <a:r>
              <a:rPr lang="en-US" sz="3200" dirty="0" smtClean="0">
                <a:ea typeface="ＭＳ Ｐゴシック" pitchFamily="-65" charset="-128"/>
                <a:cs typeface="ＭＳ Ｐゴシック" pitchFamily="-65" charset="-128"/>
              </a:rPr>
              <a:t>Measures</a:t>
            </a:r>
            <a:endParaRPr lang="en-US" sz="3200" dirty="0">
              <a:ea typeface="ＭＳ Ｐゴシック" pitchFamily="-65" charset="-128"/>
              <a:cs typeface="ＭＳ Ｐゴシック" pitchFamily="-65" charset="-128"/>
            </a:endParaRPr>
          </a:p>
        </p:txBody>
      </p:sp>
      <p:pic>
        <p:nvPicPr>
          <p:cNvPr id="97285" name="Picture 4"/>
          <p:cNvPicPr>
            <a:picLocks noChangeAspect="1" noChangeArrowheads="1"/>
          </p:cNvPicPr>
          <p:nvPr/>
        </p:nvPicPr>
        <p:blipFill>
          <a:blip r:embed="rId3"/>
          <a:srcRect/>
          <a:stretch>
            <a:fillRect/>
          </a:stretch>
        </p:blipFill>
        <p:spPr bwMode="auto">
          <a:xfrm>
            <a:off x="587116" y="1583448"/>
            <a:ext cx="2819400" cy="2819400"/>
          </a:xfrm>
          <a:prstGeom prst="rect">
            <a:avLst/>
          </a:prstGeom>
          <a:noFill/>
          <a:ln w="12700">
            <a:noFill/>
            <a:miter lim="800000"/>
            <a:headEnd/>
            <a:tailEnd/>
          </a:ln>
        </p:spPr>
      </p:pic>
      <p:pic>
        <p:nvPicPr>
          <p:cNvPr id="97286" name="Picture 5"/>
          <p:cNvPicPr>
            <a:picLocks noChangeAspect="1" noChangeArrowheads="1"/>
          </p:cNvPicPr>
          <p:nvPr/>
        </p:nvPicPr>
        <p:blipFill>
          <a:blip r:embed="rId4"/>
          <a:srcRect/>
          <a:stretch>
            <a:fillRect/>
          </a:stretch>
        </p:blipFill>
        <p:spPr bwMode="auto">
          <a:xfrm>
            <a:off x="6803220" y="4451440"/>
            <a:ext cx="1512888" cy="2311400"/>
          </a:xfrm>
          <a:prstGeom prst="rect">
            <a:avLst/>
          </a:prstGeom>
          <a:noFill/>
          <a:ln w="12700">
            <a:noFill/>
            <a:miter lim="800000"/>
            <a:headEnd/>
            <a:tailEnd/>
          </a:ln>
        </p:spPr>
      </p:pic>
      <p:pic>
        <p:nvPicPr>
          <p:cNvPr id="97287" name="Picture 6"/>
          <p:cNvPicPr>
            <a:picLocks noChangeAspect="1" noChangeArrowheads="1"/>
          </p:cNvPicPr>
          <p:nvPr/>
        </p:nvPicPr>
        <p:blipFill>
          <a:blip r:embed="rId5"/>
          <a:srcRect/>
          <a:stretch>
            <a:fillRect/>
          </a:stretch>
        </p:blipFill>
        <p:spPr bwMode="auto">
          <a:xfrm>
            <a:off x="417056" y="4628231"/>
            <a:ext cx="2413000" cy="1663700"/>
          </a:xfrm>
          <a:prstGeom prst="rect">
            <a:avLst/>
          </a:prstGeom>
          <a:noFill/>
          <a:ln w="12700">
            <a:noFill/>
            <a:miter lim="800000"/>
            <a:headEnd/>
            <a:tailEnd/>
          </a:ln>
        </p:spPr>
      </p:pic>
    </p:spTree>
    <p:extLst>
      <p:ext uri="{BB962C8B-B14F-4D97-AF65-F5344CB8AC3E}">
        <p14:creationId xmlns:p14="http://schemas.microsoft.com/office/powerpoint/2010/main" val="2832679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943900E1-6078-F340-A0B6-62BFD6E5A51A}" type="slidenum">
              <a:rPr lang="en-US" smtClean="0">
                <a:latin typeface="Arial" pitchFamily="-65" charset="0"/>
                <a:ea typeface="ＭＳ Ｐゴシック" pitchFamily="-65" charset="-128"/>
                <a:cs typeface="ＭＳ Ｐゴシック" pitchFamily="-65" charset="-128"/>
              </a:rPr>
              <a:pPr/>
              <a:t>8</a:t>
            </a:fld>
            <a:endParaRPr lang="en-US" dirty="0" smtClean="0">
              <a:latin typeface="Arial" pitchFamily="-65" charset="0"/>
              <a:ea typeface="ＭＳ Ｐゴシック" pitchFamily="-65" charset="-128"/>
              <a:cs typeface="ＭＳ Ｐゴシック" pitchFamily="-65" charset="-128"/>
            </a:endParaRPr>
          </a:p>
        </p:txBody>
      </p:sp>
      <p:sp>
        <p:nvSpPr>
          <p:cNvPr id="21507" name="Rectangle 1027"/>
          <p:cNvSpPr>
            <a:spLocks noChangeArrowheads="1"/>
          </p:cNvSpPr>
          <p:nvPr/>
        </p:nvSpPr>
        <p:spPr bwMode="auto">
          <a:xfrm>
            <a:off x="1905000" y="381000"/>
            <a:ext cx="6019800" cy="1143000"/>
          </a:xfrm>
          <a:prstGeom prst="rect">
            <a:avLst/>
          </a:prstGeom>
          <a:noFill/>
          <a:ln w="9525">
            <a:noFill/>
            <a:miter lim="800000"/>
            <a:headEnd/>
            <a:tailEnd/>
          </a:ln>
        </p:spPr>
        <p:txBody>
          <a:bodyPr anchor="ctr">
            <a:prstTxWarp prst="textNoShape">
              <a:avLst/>
            </a:prstTxWarp>
          </a:bodyPr>
          <a:lstStyle/>
          <a:p>
            <a:r>
              <a:rPr lang="en-US" sz="4400" b="1" dirty="0">
                <a:solidFill>
                  <a:schemeClr val="tx2"/>
                </a:solidFill>
                <a:latin typeface="Times New Roman" pitchFamily="-65" charset="0"/>
              </a:rPr>
              <a:t>The Purpose of SPED</a:t>
            </a:r>
            <a:endParaRPr lang="en-US" sz="4400" dirty="0">
              <a:solidFill>
                <a:schemeClr val="tx2"/>
              </a:solidFill>
              <a:latin typeface="Times New Roman" pitchFamily="-65" charset="0"/>
            </a:endParaRPr>
          </a:p>
        </p:txBody>
      </p:sp>
      <p:sp>
        <p:nvSpPr>
          <p:cNvPr id="21508" name="Rectangle 1028"/>
          <p:cNvSpPr>
            <a:spLocks noChangeArrowheads="1"/>
          </p:cNvSpPr>
          <p:nvPr/>
        </p:nvSpPr>
        <p:spPr bwMode="auto">
          <a:xfrm>
            <a:off x="2667000" y="1371600"/>
            <a:ext cx="5867400" cy="3505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1"/>
              </a:buClr>
              <a:buSzPct val="80000"/>
              <a:buFont typeface="Wingdings" pitchFamily="-65" charset="2"/>
              <a:buNone/>
            </a:pPr>
            <a:r>
              <a:rPr lang="en-US" sz="2800" b="1" dirty="0"/>
              <a:t>	. </a:t>
            </a:r>
            <a:r>
              <a:rPr lang="en-US" sz="2800" dirty="0"/>
              <a:t>. . a free appropriate public education that emphasizes special education and related services designed to meet students’ unique needs and to</a:t>
            </a:r>
            <a:r>
              <a:rPr lang="en-US" sz="2800" dirty="0">
                <a:solidFill>
                  <a:srgbClr val="FF0000"/>
                </a:solidFill>
              </a:rPr>
              <a:t> prepare them for further education, employment, and independent living.</a:t>
            </a:r>
            <a:r>
              <a:rPr lang="en-US" sz="2800" dirty="0"/>
              <a:t> </a:t>
            </a:r>
            <a:br>
              <a:rPr lang="en-US" sz="2800" dirty="0"/>
            </a:br>
            <a:endParaRPr lang="en-US" sz="2800" b="1" i="1" dirty="0"/>
          </a:p>
        </p:txBody>
      </p:sp>
      <p:pic>
        <p:nvPicPr>
          <p:cNvPr id="21509" name="Picture 1029"/>
          <p:cNvPicPr>
            <a:picLocks noChangeAspect="1" noChangeArrowheads="1"/>
          </p:cNvPicPr>
          <p:nvPr/>
        </p:nvPicPr>
        <p:blipFill>
          <a:blip r:embed="rId3"/>
          <a:srcRect/>
          <a:stretch>
            <a:fillRect/>
          </a:stretch>
        </p:blipFill>
        <p:spPr bwMode="auto">
          <a:xfrm>
            <a:off x="0" y="1991419"/>
            <a:ext cx="2743200" cy="2971800"/>
          </a:xfrm>
          <a:prstGeom prst="rect">
            <a:avLst/>
          </a:prstGeom>
          <a:noFill/>
          <a:ln w="9525">
            <a:noFill/>
            <a:miter lim="800000"/>
            <a:headEnd/>
            <a:tailEnd/>
          </a:ln>
        </p:spPr>
      </p:pic>
      <p:sp>
        <p:nvSpPr>
          <p:cNvPr id="6" name="TextBox 5"/>
          <p:cNvSpPr txBox="1"/>
          <p:nvPr/>
        </p:nvSpPr>
        <p:spPr>
          <a:xfrm>
            <a:off x="1248936" y="5332105"/>
            <a:ext cx="6888424" cy="954107"/>
          </a:xfrm>
          <a:prstGeom prst="rect">
            <a:avLst/>
          </a:prstGeom>
          <a:noFill/>
        </p:spPr>
        <p:txBody>
          <a:bodyPr wrap="none" rtlCol="0">
            <a:spAutoFit/>
          </a:bodyPr>
          <a:lstStyle/>
          <a:p>
            <a:r>
              <a:rPr lang="en-US" sz="3200" b="1" dirty="0" smtClean="0">
                <a:solidFill>
                  <a:srgbClr val="008000"/>
                </a:solidFill>
                <a:latin typeface="Times New Roman" pitchFamily="-65" charset="0"/>
              </a:rPr>
              <a:t>2004 IDEA Changed Secondary SPED</a:t>
            </a:r>
            <a:endParaRPr lang="en-US" sz="3200" dirty="0" smtClean="0">
              <a:solidFill>
                <a:srgbClr val="008000"/>
              </a:solidFill>
              <a:latin typeface="Times New Roman" pitchFamily="-65" charset="0"/>
            </a:endParaRP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FC8A0A3E-0726-B946-9537-5D2939957FCA}" type="slidenum">
              <a:rPr lang="en-US" smtClean="0">
                <a:latin typeface="Arial" pitchFamily="-65" charset="0"/>
                <a:ea typeface="ＭＳ Ｐゴシック" pitchFamily="-65" charset="-128"/>
                <a:cs typeface="ＭＳ Ｐゴシック" pitchFamily="-65" charset="-128"/>
              </a:rPr>
              <a:pPr/>
              <a:t>80</a:t>
            </a:fld>
            <a:endParaRPr lang="en-US" dirty="0" smtClean="0">
              <a:latin typeface="Arial" pitchFamily="-65" charset="0"/>
              <a:ea typeface="ＭＳ Ｐゴシック" pitchFamily="-65" charset="-128"/>
              <a:cs typeface="ＭＳ Ｐゴシック" pitchFamily="-65" charset="-128"/>
            </a:endParaRPr>
          </a:p>
        </p:txBody>
      </p:sp>
      <p:sp>
        <p:nvSpPr>
          <p:cNvPr id="101379" name="Rectangle 2"/>
          <p:cNvSpPr>
            <a:spLocks noGrp="1" noChangeArrowheads="1"/>
          </p:cNvSpPr>
          <p:nvPr>
            <p:ph type="title"/>
          </p:nvPr>
        </p:nvSpPr>
        <p:spPr>
          <a:xfrm>
            <a:off x="374113" y="418992"/>
            <a:ext cx="7543800" cy="790937"/>
          </a:xfrm>
        </p:spPr>
        <p:txBody>
          <a:bodyPr/>
          <a:lstStyle/>
          <a:p>
            <a:pPr algn="ctr" eaLnBrk="1" hangingPunct="1"/>
            <a:r>
              <a:rPr lang="en-US" dirty="0" smtClean="0">
                <a:ea typeface="ＭＳ Ｐゴシック" pitchFamily="-65" charset="-128"/>
                <a:cs typeface="ＭＳ Ｐゴシック" pitchFamily="-65" charset="-128"/>
              </a:rPr>
              <a:t>Takes Advantage of Discrepancy </a:t>
            </a:r>
            <a:r>
              <a:rPr lang="en-US" dirty="0">
                <a:ea typeface="ＭＳ Ｐゴシック" pitchFamily="-65" charset="-128"/>
                <a:cs typeface="ＭＳ Ｐゴシック" pitchFamily="-65" charset="-128"/>
              </a:rPr>
              <a:t>Problems</a:t>
            </a:r>
          </a:p>
        </p:txBody>
      </p:sp>
      <p:sp>
        <p:nvSpPr>
          <p:cNvPr id="101380" name="Rectangle 3"/>
          <p:cNvSpPr>
            <a:spLocks noGrp="1" noChangeArrowheads="1"/>
          </p:cNvSpPr>
          <p:nvPr>
            <p:ph type="body" idx="1"/>
          </p:nvPr>
        </p:nvSpPr>
        <p:spPr>
          <a:xfrm>
            <a:off x="244031" y="1572969"/>
            <a:ext cx="7772400" cy="4749634"/>
          </a:xfrm>
        </p:spPr>
        <p:txBody>
          <a:bodyPr/>
          <a:lstStyle/>
          <a:p>
            <a:pPr eaLnBrk="1" hangingPunct="1"/>
            <a:r>
              <a:rPr lang="en-US" sz="2800" dirty="0" smtClean="0">
                <a:ea typeface="ＭＳ Ｐゴシック" pitchFamily="-65" charset="-128"/>
                <a:cs typeface="ＭＳ Ｐゴシック" pitchFamily="-65" charset="-128"/>
              </a:rPr>
              <a:t>Logical choice making occurs when chosen preferences match available jobs.</a:t>
            </a:r>
          </a:p>
          <a:p>
            <a:pPr eaLnBrk="1" hangingPunct="1"/>
            <a:r>
              <a:rPr lang="en-US" sz="2800" dirty="0" smtClean="0">
                <a:ea typeface="ＭＳ Ｐゴシック" pitchFamily="-65" charset="-128"/>
                <a:cs typeface="ＭＳ Ｐゴシック" pitchFamily="-65" charset="-128"/>
              </a:rPr>
              <a:t>Discrepancy </a:t>
            </a:r>
            <a:r>
              <a:rPr lang="en-US" sz="2800" dirty="0">
                <a:ea typeface="ＭＳ Ｐゴシック" pitchFamily="-65" charset="-128"/>
                <a:cs typeface="ＭＳ Ｐゴシック" pitchFamily="-65" charset="-128"/>
              </a:rPr>
              <a:t>problems occur when</a:t>
            </a:r>
          </a:p>
          <a:p>
            <a:pPr lvl="1" eaLnBrk="1" hangingPunct="1"/>
            <a:r>
              <a:rPr lang="en-US" sz="2400" dirty="0"/>
              <a:t>Chosen job, task, and characteristics do not match specific jobs</a:t>
            </a:r>
          </a:p>
          <a:p>
            <a:pPr eaLnBrk="1" hangingPunct="1"/>
            <a:r>
              <a:rPr lang="en-US" sz="2800" dirty="0">
                <a:ea typeface="ＭＳ Ｐゴシック" pitchFamily="-65" charset="-128"/>
                <a:cs typeface="ＭＳ Ｐゴシック" pitchFamily="-65" charset="-128"/>
              </a:rPr>
              <a:t>Discrepancy problems diminish when job site characteristics match </a:t>
            </a:r>
            <a:r>
              <a:rPr lang="en-US" sz="2800" dirty="0" smtClean="0">
                <a:ea typeface="ＭＳ Ｐゴシック" pitchFamily="-65" charset="-128"/>
                <a:cs typeface="ＭＳ Ｐゴシック" pitchFamily="-65" charset="-128"/>
              </a:rPr>
              <a:t>preferences</a:t>
            </a:r>
          </a:p>
          <a:p>
            <a:pPr eaLnBrk="1" hangingPunct="1"/>
            <a:r>
              <a:rPr lang="en-US" sz="2800" dirty="0" smtClean="0">
                <a:ea typeface="ＭＳ Ｐゴシック" pitchFamily="-65" charset="-128"/>
                <a:cs typeface="ＭＳ Ｐゴシック" pitchFamily="-65" charset="-128"/>
              </a:rPr>
              <a:t>Task is to provide ample opportunities for students to determine matches and non-matches.</a:t>
            </a:r>
            <a:endParaRPr lang="en-US" sz="2800" dirty="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92352389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Rot="1" noChangeArrowheads="1"/>
          </p:cNvSpPr>
          <p:nvPr>
            <p:ph type="title"/>
          </p:nvPr>
        </p:nvSpPr>
        <p:spPr/>
        <p:txBody>
          <a:bodyPr/>
          <a:lstStyle/>
          <a:p>
            <a:pPr eaLnBrk="1" hangingPunct="1">
              <a:defRPr/>
            </a:pPr>
            <a:r>
              <a:rPr lang="en-US" dirty="0">
                <a:ea typeface="+mj-ea"/>
                <a:cs typeface="+mj-cs"/>
              </a:rPr>
              <a:t>Job Characteristics I Like</a:t>
            </a:r>
          </a:p>
        </p:txBody>
      </p:sp>
      <p:sp>
        <p:nvSpPr>
          <p:cNvPr id="126979" name="Rectangle 1027"/>
          <p:cNvSpPr>
            <a:spLocks noGrp="1" noRot="1" noChangeArrowheads="1"/>
          </p:cNvSpPr>
          <p:nvPr>
            <p:ph type="body" idx="1"/>
          </p:nvPr>
        </p:nvSpPr>
        <p:spPr/>
        <p:txBody>
          <a:bodyPr/>
          <a:lstStyle/>
          <a:p>
            <a:pPr eaLnBrk="1" hangingPunct="1">
              <a:buFont typeface="Wingdings 3" pitchFamily="-110" charset="2"/>
              <a:buChar char="}"/>
              <a:defRPr/>
            </a:pPr>
            <a:r>
              <a:rPr lang="en-US" dirty="0">
                <a:ea typeface="+mn-ea"/>
                <a:cs typeface="+mn-cs"/>
              </a:rPr>
              <a:t>Teach Job Characteristics</a:t>
            </a:r>
          </a:p>
          <a:p>
            <a:pPr eaLnBrk="1" hangingPunct="1">
              <a:buFont typeface="Wingdings 3" pitchFamily="-110" charset="2"/>
              <a:buChar char="}"/>
              <a:defRPr/>
            </a:pPr>
            <a:r>
              <a:rPr lang="en-US" dirty="0">
                <a:ea typeface="+mn-ea"/>
                <a:cs typeface="+mn-cs"/>
              </a:rPr>
              <a:t>Introduces Match Concept between</a:t>
            </a:r>
          </a:p>
          <a:p>
            <a:pPr lvl="1" eaLnBrk="1" hangingPunct="1">
              <a:buFont typeface="Wingdings" pitchFamily="-110" charset="2"/>
              <a:buChar char="§"/>
              <a:defRPr/>
            </a:pPr>
            <a:r>
              <a:rPr lang="en-US" dirty="0"/>
              <a:t>What I like</a:t>
            </a:r>
          </a:p>
          <a:p>
            <a:pPr lvl="1" eaLnBrk="1" hangingPunct="1">
              <a:buFont typeface="Wingdings" pitchFamily="-110" charset="2"/>
              <a:buChar char="§"/>
              <a:defRPr/>
            </a:pPr>
            <a:r>
              <a:rPr lang="en-US" dirty="0"/>
              <a:t>What’s at </a:t>
            </a:r>
            <a:r>
              <a:rPr lang="en-US" dirty="0" smtClean="0"/>
              <a:t>their </a:t>
            </a:r>
            <a:r>
              <a:rPr lang="en-US" dirty="0"/>
              <a:t>job</a:t>
            </a:r>
          </a:p>
          <a:p>
            <a:pPr eaLnBrk="1" hangingPunct="1">
              <a:buFont typeface="Wingdings 3" pitchFamily="-110" charset="2"/>
              <a:buChar char="}"/>
              <a:defRPr/>
            </a:pPr>
            <a:r>
              <a:rPr lang="en-US" dirty="0">
                <a:ea typeface="+mn-ea"/>
                <a:cs typeface="+mn-cs"/>
              </a:rPr>
              <a:t>Computes % of Matches</a:t>
            </a:r>
          </a:p>
        </p:txBody>
      </p:sp>
    </p:spTree>
    <p:extLst>
      <p:ext uri="{BB962C8B-B14F-4D97-AF65-F5344CB8AC3E}">
        <p14:creationId xmlns:p14="http://schemas.microsoft.com/office/powerpoint/2010/main" val="84721613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026"/>
          <p:cNvPicPr>
            <a:picLocks noChangeAspect="1" noChangeArrowheads="1"/>
          </p:cNvPicPr>
          <p:nvPr/>
        </p:nvPicPr>
        <p:blipFill>
          <a:blip r:embed="rId2"/>
          <a:srcRect/>
          <a:stretch>
            <a:fillRect/>
          </a:stretch>
        </p:blipFill>
        <p:spPr bwMode="auto">
          <a:xfrm>
            <a:off x="762000" y="228600"/>
            <a:ext cx="6300788" cy="6477000"/>
          </a:xfrm>
          <a:prstGeom prst="rect">
            <a:avLst/>
          </a:prstGeom>
          <a:noFill/>
          <a:ln w="9525">
            <a:noFill/>
            <a:miter lim="800000"/>
            <a:headEnd/>
            <a:tailEnd/>
          </a:ln>
        </p:spPr>
      </p:pic>
      <p:sp>
        <p:nvSpPr>
          <p:cNvPr id="66563" name="Text Box 1027"/>
          <p:cNvSpPr txBox="1">
            <a:spLocks noChangeArrowheads="1"/>
          </p:cNvSpPr>
          <p:nvPr/>
        </p:nvSpPr>
        <p:spPr bwMode="auto">
          <a:xfrm>
            <a:off x="7004773" y="1692569"/>
            <a:ext cx="2139227" cy="403187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dirty="0"/>
              <a:t>Key: Determine Match Between What I Like and What’s At</a:t>
            </a:r>
            <a:r>
              <a:rPr lang="en-US" sz="3200" dirty="0" smtClean="0"/>
              <a:t> Their </a:t>
            </a:r>
            <a:r>
              <a:rPr lang="en-US" sz="3200" dirty="0"/>
              <a:t>Site</a:t>
            </a:r>
            <a:endParaRPr lang="en-US" dirty="0"/>
          </a:p>
        </p:txBody>
      </p:sp>
    </p:spTree>
    <p:extLst>
      <p:ext uri="{BB962C8B-B14F-4D97-AF65-F5344CB8AC3E}">
        <p14:creationId xmlns:p14="http://schemas.microsoft.com/office/powerpoint/2010/main" val="366043766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a:noFill/>
        </p:spPr>
        <p:txBody>
          <a:bodyPr/>
          <a:lstStyle/>
          <a:p>
            <a:fld id="{C6F1C9DA-8148-6943-B83D-5073152E3D31}" type="slidenum">
              <a:rPr lang="en-US" smtClean="0">
                <a:latin typeface="Arial" pitchFamily="-65" charset="0"/>
                <a:ea typeface="ＭＳ Ｐゴシック" pitchFamily="-65" charset="-128"/>
                <a:cs typeface="ＭＳ Ｐゴシック" pitchFamily="-65" charset="-128"/>
              </a:rPr>
              <a:pPr/>
              <a:t>83</a:t>
            </a:fld>
            <a:endParaRPr lang="en-US" dirty="0" smtClean="0">
              <a:latin typeface="Arial" pitchFamily="-65" charset="0"/>
              <a:ea typeface="ＭＳ Ｐゴシック" pitchFamily="-65" charset="-128"/>
              <a:cs typeface="ＭＳ Ｐゴシック" pitchFamily="-65" charset="-128"/>
            </a:endParaRPr>
          </a:p>
        </p:txBody>
      </p:sp>
      <p:pic>
        <p:nvPicPr>
          <p:cNvPr id="112643" name="Picture 2"/>
          <p:cNvPicPr>
            <a:picLocks noChangeAspect="1" noChangeArrowheads="1"/>
          </p:cNvPicPr>
          <p:nvPr/>
        </p:nvPicPr>
        <p:blipFill>
          <a:blip r:embed="rId3"/>
          <a:srcRect/>
          <a:stretch>
            <a:fillRect/>
          </a:stretch>
        </p:blipFill>
        <p:spPr bwMode="auto">
          <a:xfrm>
            <a:off x="152400" y="457200"/>
            <a:ext cx="8991600" cy="3976688"/>
          </a:xfrm>
          <a:prstGeom prst="rect">
            <a:avLst/>
          </a:prstGeom>
          <a:noFill/>
          <a:ln w="9525">
            <a:noFill/>
            <a:miter lim="800000"/>
            <a:headEnd/>
            <a:tailEnd/>
          </a:ln>
        </p:spPr>
      </p:pic>
      <p:sp>
        <p:nvSpPr>
          <p:cNvPr id="112644" name="Line 3"/>
          <p:cNvSpPr>
            <a:spLocks noChangeShapeType="1"/>
          </p:cNvSpPr>
          <p:nvPr/>
        </p:nvSpPr>
        <p:spPr bwMode="auto">
          <a:xfrm>
            <a:off x="3352800" y="1371600"/>
            <a:ext cx="3429000" cy="0"/>
          </a:xfrm>
          <a:prstGeom prst="line">
            <a:avLst/>
          </a:prstGeom>
          <a:noFill/>
          <a:ln w="88900">
            <a:solidFill>
              <a:srgbClr val="FF0000"/>
            </a:solidFill>
            <a:round/>
            <a:headEnd/>
            <a:tailEnd/>
          </a:ln>
        </p:spPr>
        <p:txBody>
          <a:bodyPr wrap="none" anchor="ctr">
            <a:prstTxWarp prst="textNoShape">
              <a:avLst/>
            </a:prstTxWarp>
          </a:bodyPr>
          <a:lstStyle/>
          <a:p>
            <a:endParaRPr lang="en-US" dirty="0"/>
          </a:p>
        </p:txBody>
      </p:sp>
      <p:sp>
        <p:nvSpPr>
          <p:cNvPr id="112645" name="Line 4"/>
          <p:cNvSpPr>
            <a:spLocks noChangeShapeType="1"/>
          </p:cNvSpPr>
          <p:nvPr/>
        </p:nvSpPr>
        <p:spPr bwMode="auto">
          <a:xfrm>
            <a:off x="3352800" y="1143000"/>
            <a:ext cx="990600" cy="0"/>
          </a:xfrm>
          <a:prstGeom prst="line">
            <a:avLst/>
          </a:prstGeom>
          <a:noFill/>
          <a:ln w="88900">
            <a:solidFill>
              <a:srgbClr val="FF0000"/>
            </a:solidFill>
            <a:round/>
            <a:headEnd/>
            <a:tailEnd/>
          </a:ln>
        </p:spPr>
        <p:txBody>
          <a:bodyPr wrap="none" anchor="ctr">
            <a:prstTxWarp prst="textNoShape">
              <a:avLst/>
            </a:prstTxWarp>
          </a:bodyPr>
          <a:lstStyle/>
          <a:p>
            <a:endParaRPr lang="en-US" dirty="0"/>
          </a:p>
        </p:txBody>
      </p:sp>
      <p:sp>
        <p:nvSpPr>
          <p:cNvPr id="112646" name="Text Box 5"/>
          <p:cNvSpPr txBox="1">
            <a:spLocks noChangeArrowheads="1"/>
          </p:cNvSpPr>
          <p:nvPr/>
        </p:nvSpPr>
        <p:spPr bwMode="auto">
          <a:xfrm>
            <a:off x="914400" y="4648200"/>
            <a:ext cx="7543800" cy="17399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600" dirty="0"/>
              <a:t>Each time student chooses a characteristic one more cell on the graph is marked</a:t>
            </a:r>
            <a:endParaRPr lang="en-US" dirty="0"/>
          </a:p>
        </p:txBody>
      </p:sp>
    </p:spTree>
    <p:extLst>
      <p:ext uri="{BB962C8B-B14F-4D97-AF65-F5344CB8AC3E}">
        <p14:creationId xmlns:p14="http://schemas.microsoft.com/office/powerpoint/2010/main" val="28300052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p:spPr>
        <p:txBody>
          <a:bodyPr/>
          <a:lstStyle/>
          <a:p>
            <a:fld id="{0E15F0D8-D0D8-C046-B1E8-DE97E99F732A}" type="slidenum">
              <a:rPr lang="en-US" smtClean="0">
                <a:latin typeface="Arial" pitchFamily="-65" charset="0"/>
                <a:ea typeface="ＭＳ Ｐゴシック" pitchFamily="-65" charset="-128"/>
                <a:cs typeface="ＭＳ Ｐゴシック" pitchFamily="-65" charset="-128"/>
              </a:rPr>
              <a:pPr/>
              <a:t>84</a:t>
            </a:fld>
            <a:endParaRPr lang="en-US" dirty="0" smtClean="0">
              <a:latin typeface="Arial" pitchFamily="-65" charset="0"/>
              <a:ea typeface="ＭＳ Ｐゴシック" pitchFamily="-65" charset="-128"/>
              <a:cs typeface="ＭＳ Ｐゴシック" pitchFamily="-65" charset="-128"/>
            </a:endParaRPr>
          </a:p>
        </p:txBody>
      </p:sp>
      <p:sp>
        <p:nvSpPr>
          <p:cNvPr id="120835" name="Rectangle 2"/>
          <p:cNvSpPr>
            <a:spLocks noGrp="1" noChangeArrowheads="1"/>
          </p:cNvSpPr>
          <p:nvPr>
            <p:ph type="title" idx="4294967295"/>
          </p:nvPr>
        </p:nvSpPr>
        <p:spPr>
          <a:xfrm>
            <a:off x="4926013" y="1803400"/>
            <a:ext cx="4217987" cy="1143000"/>
          </a:xfrm>
        </p:spPr>
        <p:txBody>
          <a:bodyPr/>
          <a:lstStyle/>
          <a:p>
            <a:pPr eaLnBrk="1" hangingPunct="1"/>
            <a:r>
              <a:rPr lang="en-US" sz="3600" dirty="0">
                <a:ea typeface="ＭＳ Ｐゴシック" pitchFamily="-65" charset="-128"/>
                <a:cs typeface="ＭＳ Ｐゴシック" pitchFamily="-65" charset="-128"/>
              </a:rPr>
              <a:t>Characteristics I Like vs Here</a:t>
            </a:r>
            <a:endParaRPr lang="en-US" dirty="0">
              <a:ea typeface="ＭＳ Ｐゴシック" pitchFamily="-65" charset="-128"/>
              <a:cs typeface="ＭＳ Ｐゴシック" pitchFamily="-65" charset="-128"/>
            </a:endParaRPr>
          </a:p>
        </p:txBody>
      </p:sp>
      <p:pic>
        <p:nvPicPr>
          <p:cNvPr id="120836" name="Picture 3"/>
          <p:cNvPicPr>
            <a:picLocks noChangeAspect="1" noChangeArrowheads="1"/>
          </p:cNvPicPr>
          <p:nvPr/>
        </p:nvPicPr>
        <p:blipFill>
          <a:blip r:embed="rId3"/>
          <a:srcRect/>
          <a:stretch>
            <a:fillRect/>
          </a:stretch>
        </p:blipFill>
        <p:spPr bwMode="auto">
          <a:xfrm>
            <a:off x="381000" y="0"/>
            <a:ext cx="4222750" cy="6781800"/>
          </a:xfrm>
          <a:prstGeom prst="rect">
            <a:avLst/>
          </a:prstGeom>
          <a:noFill/>
          <a:ln w="9525">
            <a:noFill/>
            <a:miter lim="800000"/>
            <a:headEnd/>
            <a:tailEnd/>
          </a:ln>
        </p:spPr>
      </p:pic>
      <p:sp>
        <p:nvSpPr>
          <p:cNvPr id="120837" name="Text Box 5"/>
          <p:cNvSpPr txBox="1">
            <a:spLocks noChangeArrowheads="1"/>
          </p:cNvSpPr>
          <p:nvPr/>
        </p:nvSpPr>
        <p:spPr bwMode="auto">
          <a:xfrm>
            <a:off x="5097463" y="3911600"/>
            <a:ext cx="3276600" cy="1800225"/>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t>Compares initial preferences to those experienced at a particular job site.</a:t>
            </a:r>
            <a:endParaRPr lang="en-US" dirty="0"/>
          </a:p>
        </p:txBody>
      </p:sp>
    </p:spTree>
    <p:extLst>
      <p:ext uri="{BB962C8B-B14F-4D97-AF65-F5344CB8AC3E}">
        <p14:creationId xmlns:p14="http://schemas.microsoft.com/office/powerpoint/2010/main" val="327383652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US" dirty="0">
                <a:ea typeface="+mj-ea"/>
                <a:cs typeface="+mj-cs"/>
              </a:rPr>
              <a:t>Job Duties I Like</a:t>
            </a:r>
          </a:p>
        </p:txBody>
      </p:sp>
      <p:sp>
        <p:nvSpPr>
          <p:cNvPr id="124931" name="Rectangle 3"/>
          <p:cNvSpPr>
            <a:spLocks noGrp="1" noRot="1" noChangeArrowheads="1"/>
          </p:cNvSpPr>
          <p:nvPr>
            <p:ph type="body" idx="1"/>
          </p:nvPr>
        </p:nvSpPr>
        <p:spPr/>
        <p:txBody>
          <a:bodyPr/>
          <a:lstStyle/>
          <a:p>
            <a:pPr eaLnBrk="1" hangingPunct="1">
              <a:buFont typeface="Wingdings 3" pitchFamily="-110" charset="2"/>
              <a:buChar char="}"/>
              <a:defRPr/>
            </a:pPr>
            <a:r>
              <a:rPr lang="en-US" dirty="0">
                <a:ea typeface="+mn-ea"/>
                <a:cs typeface="+mn-cs"/>
              </a:rPr>
              <a:t>Identifies job duties</a:t>
            </a:r>
          </a:p>
          <a:p>
            <a:pPr lvl="1" eaLnBrk="1" hangingPunct="1">
              <a:buFont typeface="Wingdings" pitchFamily="-110" charset="2"/>
              <a:buChar char="§"/>
              <a:defRPr/>
            </a:pPr>
            <a:r>
              <a:rPr lang="en-US" dirty="0"/>
              <a:t>Based upon current job or work experience</a:t>
            </a:r>
          </a:p>
          <a:p>
            <a:pPr eaLnBrk="1" hangingPunct="1">
              <a:buFont typeface="Wingdings 3" pitchFamily="-110" charset="2"/>
              <a:buChar char="}"/>
              <a:defRPr/>
            </a:pPr>
            <a:r>
              <a:rPr lang="en-US" dirty="0">
                <a:ea typeface="+mn-ea"/>
                <a:cs typeface="+mn-cs"/>
              </a:rPr>
              <a:t>Assess preferences for job duties</a:t>
            </a:r>
          </a:p>
          <a:p>
            <a:pPr eaLnBrk="1" hangingPunct="1">
              <a:buFont typeface="Wingdings 3" pitchFamily="-110" charset="2"/>
              <a:buChar char="}"/>
              <a:defRPr/>
            </a:pPr>
            <a:r>
              <a:rPr lang="en-US" dirty="0">
                <a:ea typeface="+mn-ea"/>
                <a:cs typeface="+mn-cs"/>
              </a:rPr>
              <a:t>Calculate % of Job Duties I Like</a:t>
            </a:r>
          </a:p>
        </p:txBody>
      </p:sp>
      <p:pic>
        <p:nvPicPr>
          <p:cNvPr id="63494" name="Picture 6"/>
          <p:cNvPicPr>
            <a:picLocks noChangeAspect="1" noChangeArrowheads="1"/>
          </p:cNvPicPr>
          <p:nvPr/>
        </p:nvPicPr>
        <p:blipFill>
          <a:blip r:embed="rId2"/>
          <a:srcRect/>
          <a:stretch>
            <a:fillRect/>
          </a:stretch>
        </p:blipFill>
        <p:spPr bwMode="auto">
          <a:xfrm>
            <a:off x="838200" y="4114800"/>
            <a:ext cx="2382838" cy="2743200"/>
          </a:xfrm>
          <a:prstGeom prst="rect">
            <a:avLst/>
          </a:prstGeom>
          <a:noFill/>
          <a:ln w="9525">
            <a:noFill/>
            <a:miter lim="800000"/>
            <a:headEnd/>
            <a:tailEnd/>
          </a:ln>
        </p:spPr>
      </p:pic>
    </p:spTree>
    <p:extLst>
      <p:ext uri="{BB962C8B-B14F-4D97-AF65-F5344CB8AC3E}">
        <p14:creationId xmlns:p14="http://schemas.microsoft.com/office/powerpoint/2010/main" val="18811640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p:cNvPicPr>
            <a:picLocks noChangeAspect="1" noChangeArrowheads="1"/>
          </p:cNvPicPr>
          <p:nvPr/>
        </p:nvPicPr>
        <p:blipFill>
          <a:blip r:embed="rId2"/>
          <a:srcRect/>
          <a:stretch>
            <a:fillRect/>
          </a:stretch>
        </p:blipFill>
        <p:spPr bwMode="auto">
          <a:xfrm>
            <a:off x="152400" y="152400"/>
            <a:ext cx="4344988" cy="6629400"/>
          </a:xfrm>
          <a:prstGeom prst="rect">
            <a:avLst/>
          </a:prstGeom>
          <a:noFill/>
          <a:ln w="9525">
            <a:noFill/>
            <a:miter lim="800000"/>
            <a:headEnd/>
            <a:tailEnd/>
          </a:ln>
        </p:spPr>
      </p:pic>
      <p:sp>
        <p:nvSpPr>
          <p:cNvPr id="87043" name="Text Box 6"/>
          <p:cNvSpPr txBox="1">
            <a:spLocks noChangeArrowheads="1"/>
          </p:cNvSpPr>
          <p:nvPr/>
        </p:nvSpPr>
        <p:spPr bwMode="auto">
          <a:xfrm>
            <a:off x="5029200" y="3810000"/>
            <a:ext cx="3505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What Do I</a:t>
            </a:r>
            <a:r>
              <a:rPr lang="en-US" dirty="0" smtClean="0"/>
              <a:t> Like?</a:t>
            </a:r>
            <a:endParaRPr lang="en-US" dirty="0"/>
          </a:p>
        </p:txBody>
      </p:sp>
      <p:pic>
        <p:nvPicPr>
          <p:cNvPr id="87044" name="Picture 7"/>
          <p:cNvPicPr>
            <a:picLocks noChangeAspect="1" noChangeArrowheads="1"/>
          </p:cNvPicPr>
          <p:nvPr/>
        </p:nvPicPr>
        <p:blipFill>
          <a:blip r:embed="rId3"/>
          <a:srcRect/>
          <a:stretch>
            <a:fillRect/>
          </a:stretch>
        </p:blipFill>
        <p:spPr bwMode="auto">
          <a:xfrm>
            <a:off x="5105400" y="1905000"/>
            <a:ext cx="2667000" cy="1733550"/>
          </a:xfrm>
          <a:prstGeom prst="rect">
            <a:avLst/>
          </a:prstGeom>
          <a:noFill/>
          <a:ln w="9525">
            <a:noFill/>
            <a:miter lim="800000"/>
            <a:headEnd/>
            <a:tailEnd/>
          </a:ln>
        </p:spPr>
      </p:pic>
      <p:pic>
        <p:nvPicPr>
          <p:cNvPr id="87046" name="Picture 9"/>
          <p:cNvPicPr>
            <a:picLocks noChangeAspect="1" noChangeArrowheads="1"/>
          </p:cNvPicPr>
          <p:nvPr/>
        </p:nvPicPr>
        <p:blipFill>
          <a:blip r:embed="rId4"/>
          <a:srcRect/>
          <a:stretch>
            <a:fillRect/>
          </a:stretch>
        </p:blipFill>
        <p:spPr bwMode="auto">
          <a:xfrm>
            <a:off x="5105400" y="4419600"/>
            <a:ext cx="2819400" cy="1798638"/>
          </a:xfrm>
          <a:prstGeom prst="rect">
            <a:avLst/>
          </a:prstGeom>
          <a:noFill/>
          <a:ln w="9525">
            <a:noFill/>
            <a:miter lim="800000"/>
            <a:headEnd/>
            <a:tailEnd/>
          </a:ln>
        </p:spPr>
      </p:pic>
    </p:spTree>
    <p:extLst>
      <p:ext uri="{BB962C8B-B14F-4D97-AF65-F5344CB8AC3E}">
        <p14:creationId xmlns:p14="http://schemas.microsoft.com/office/powerpoint/2010/main" val="279216099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26"/>
          <p:cNvPicPr>
            <a:picLocks noChangeAspect="1" noChangeArrowheads="1"/>
          </p:cNvPicPr>
          <p:nvPr/>
        </p:nvPicPr>
        <p:blipFill>
          <a:blip r:embed="rId2"/>
          <a:srcRect/>
          <a:stretch>
            <a:fillRect/>
          </a:stretch>
        </p:blipFill>
        <p:spPr bwMode="auto">
          <a:xfrm>
            <a:off x="141904" y="0"/>
            <a:ext cx="9002096" cy="6199265"/>
          </a:xfrm>
          <a:prstGeom prst="rect">
            <a:avLst/>
          </a:prstGeom>
          <a:noFill/>
          <a:ln w="9525">
            <a:noFill/>
            <a:miter lim="800000"/>
            <a:headEnd/>
            <a:tailEnd/>
          </a:ln>
        </p:spPr>
      </p:pic>
    </p:spTree>
    <p:extLst>
      <p:ext uri="{BB962C8B-B14F-4D97-AF65-F5344CB8AC3E}">
        <p14:creationId xmlns:p14="http://schemas.microsoft.com/office/powerpoint/2010/main" val="183158754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p>
            <a:fld id="{B472F8BD-61F4-9B40-AAAF-F047FEE2013E}" type="slidenum">
              <a:rPr lang="en-US" smtClean="0">
                <a:latin typeface="Arial" pitchFamily="-65" charset="0"/>
                <a:ea typeface="ＭＳ Ｐゴシック" pitchFamily="-65" charset="-128"/>
                <a:cs typeface="ＭＳ Ｐゴシック" pitchFamily="-65" charset="-128"/>
              </a:rPr>
              <a:pPr/>
              <a:t>88</a:t>
            </a:fld>
            <a:endParaRPr lang="en-US" dirty="0" smtClean="0">
              <a:latin typeface="Arial" pitchFamily="-65" charset="0"/>
              <a:ea typeface="ＭＳ Ｐゴシック" pitchFamily="-65" charset="-128"/>
              <a:cs typeface="ＭＳ Ｐゴシック" pitchFamily="-65" charset="-128"/>
            </a:endParaRPr>
          </a:p>
        </p:txBody>
      </p:sp>
      <p:sp>
        <p:nvSpPr>
          <p:cNvPr id="114691" name="Rectangle 2"/>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Job Duties - How I Did</a:t>
            </a:r>
          </a:p>
        </p:txBody>
      </p:sp>
      <p:sp>
        <p:nvSpPr>
          <p:cNvPr id="114692" name="Rectangle 3"/>
          <p:cNvSpPr>
            <a:spLocks noGrp="1" noChangeArrowheads="1"/>
          </p:cNvSpPr>
          <p:nvPr>
            <p:ph type="body" idx="1"/>
          </p:nvPr>
        </p:nvSpPr>
        <p:spPr/>
        <p:txBody>
          <a:bodyPr/>
          <a:lstStyle/>
          <a:p>
            <a:pPr eaLnBrk="1" hangingPunct="1"/>
            <a:r>
              <a:rPr lang="en-US" sz="2800" dirty="0">
                <a:ea typeface="ＭＳ Ｐゴシック" pitchFamily="-65" charset="-128"/>
                <a:cs typeface="ＭＳ Ｐゴシック" pitchFamily="-65" charset="-128"/>
              </a:rPr>
              <a:t>Job duties identified and written onto form</a:t>
            </a:r>
          </a:p>
          <a:p>
            <a:pPr eaLnBrk="1" hangingPunct="1"/>
            <a:r>
              <a:rPr lang="en-US" sz="2800" dirty="0">
                <a:ea typeface="ＭＳ Ｐゴシック" pitchFamily="-65" charset="-128"/>
                <a:cs typeface="ＭＳ Ｐゴシック" pitchFamily="-65" charset="-128"/>
              </a:rPr>
              <a:t>Student evaluates speed, independent performance, and accuracy</a:t>
            </a:r>
          </a:p>
          <a:p>
            <a:pPr eaLnBrk="1" hangingPunct="1"/>
            <a:r>
              <a:rPr lang="en-US" sz="2800" dirty="0">
                <a:ea typeface="ＭＳ Ｐゴシック" pitchFamily="-65" charset="-128"/>
                <a:cs typeface="ＭＳ Ｐゴシック" pitchFamily="-65" charset="-128"/>
              </a:rPr>
              <a:t>Supervisor evaluates speed, independent performance, and accuracy</a:t>
            </a:r>
          </a:p>
          <a:p>
            <a:pPr eaLnBrk="1" hangingPunct="1"/>
            <a:r>
              <a:rPr lang="en-US" sz="2800" dirty="0">
                <a:ea typeface="ＭＳ Ｐゴシック" pitchFamily="-65" charset="-128"/>
                <a:cs typeface="ＭＳ Ｐゴシック" pitchFamily="-65" charset="-128"/>
              </a:rPr>
              <a:t>Match made between student and supervisor</a:t>
            </a:r>
          </a:p>
        </p:txBody>
      </p:sp>
      <p:pic>
        <p:nvPicPr>
          <p:cNvPr id="114694" name="Picture 5"/>
          <p:cNvPicPr>
            <a:picLocks noChangeAspect="1" noChangeArrowheads="1"/>
          </p:cNvPicPr>
          <p:nvPr/>
        </p:nvPicPr>
        <p:blipFill>
          <a:blip r:embed="rId3"/>
          <a:srcRect/>
          <a:stretch>
            <a:fillRect/>
          </a:stretch>
        </p:blipFill>
        <p:spPr bwMode="auto">
          <a:xfrm>
            <a:off x="4495800" y="4724400"/>
            <a:ext cx="2438400" cy="2068513"/>
          </a:xfrm>
          <a:prstGeom prst="rect">
            <a:avLst/>
          </a:prstGeom>
          <a:noFill/>
          <a:ln w="9525">
            <a:noFill/>
            <a:miter lim="800000"/>
            <a:headEnd/>
            <a:tailEnd/>
          </a:ln>
        </p:spPr>
      </p:pic>
    </p:spTree>
    <p:extLst>
      <p:ext uri="{BB962C8B-B14F-4D97-AF65-F5344CB8AC3E}">
        <p14:creationId xmlns:p14="http://schemas.microsoft.com/office/powerpoint/2010/main" val="352454766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noFill/>
        </p:spPr>
        <p:txBody>
          <a:bodyPr/>
          <a:lstStyle/>
          <a:p>
            <a:fld id="{B644C9B0-F148-5446-8A46-90162F67B635}" type="slidenum">
              <a:rPr lang="en-US" smtClean="0">
                <a:latin typeface="Arial" pitchFamily="-65" charset="0"/>
                <a:ea typeface="ＭＳ Ｐゴシック" pitchFamily="-65" charset="-128"/>
                <a:cs typeface="ＭＳ Ｐゴシック" pitchFamily="-65" charset="-128"/>
              </a:rPr>
              <a:pPr/>
              <a:t>89</a:t>
            </a:fld>
            <a:endParaRPr lang="en-US" dirty="0" smtClean="0">
              <a:latin typeface="Arial" pitchFamily="-65" charset="0"/>
              <a:ea typeface="ＭＳ Ｐゴシック" pitchFamily="-65" charset="-128"/>
              <a:cs typeface="ＭＳ Ｐゴシック" pitchFamily="-65" charset="-128"/>
            </a:endParaRPr>
          </a:p>
        </p:txBody>
      </p:sp>
      <p:pic>
        <p:nvPicPr>
          <p:cNvPr id="116739" name="Picture 2"/>
          <p:cNvPicPr>
            <a:picLocks noChangeAspect="1" noChangeArrowheads="1"/>
          </p:cNvPicPr>
          <p:nvPr/>
        </p:nvPicPr>
        <p:blipFill>
          <a:blip r:embed="rId3"/>
          <a:srcRect/>
          <a:stretch>
            <a:fillRect/>
          </a:stretch>
        </p:blipFill>
        <p:spPr bwMode="auto">
          <a:xfrm>
            <a:off x="0" y="685800"/>
            <a:ext cx="8686800" cy="3314700"/>
          </a:xfrm>
          <a:prstGeom prst="rect">
            <a:avLst/>
          </a:prstGeom>
          <a:noFill/>
          <a:ln w="9525">
            <a:noFill/>
            <a:miter lim="800000"/>
            <a:headEnd/>
            <a:tailEnd/>
          </a:ln>
        </p:spPr>
      </p:pic>
      <p:sp>
        <p:nvSpPr>
          <p:cNvPr id="116740" name="Text Box 3"/>
          <p:cNvSpPr txBox="1">
            <a:spLocks noChangeArrowheads="1"/>
          </p:cNvSpPr>
          <p:nvPr/>
        </p:nvSpPr>
        <p:spPr bwMode="auto">
          <a:xfrm>
            <a:off x="533400" y="4648200"/>
            <a:ext cx="8153400" cy="1739900"/>
          </a:xfrm>
          <a:prstGeom prst="rect">
            <a:avLst/>
          </a:prstGeom>
          <a:noFill/>
          <a:ln w="9525">
            <a:noFill/>
            <a:miter lim="800000"/>
            <a:headEnd/>
            <a:tailEnd/>
          </a:ln>
        </p:spPr>
        <p:txBody>
          <a:bodyPr>
            <a:prstTxWarp prst="textNoShape">
              <a:avLst/>
            </a:prstTxWarp>
            <a:spAutoFit/>
          </a:bodyPr>
          <a:lstStyle/>
          <a:p>
            <a:pPr>
              <a:spcBef>
                <a:spcPct val="50000"/>
              </a:spcBef>
            </a:pPr>
            <a:r>
              <a:rPr lang="en-US" sz="3600" dirty="0"/>
              <a:t>Uses self-evaluation methodology to teach job performance skills and to assess job duty skills</a:t>
            </a:r>
            <a:endParaRPr lang="en-US" dirty="0"/>
          </a:p>
        </p:txBody>
      </p:sp>
    </p:spTree>
    <p:extLst>
      <p:ext uri="{BB962C8B-B14F-4D97-AF65-F5344CB8AC3E}">
        <p14:creationId xmlns:p14="http://schemas.microsoft.com/office/powerpoint/2010/main" val="42345338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07963"/>
            <a:ext cx="8305800" cy="838200"/>
          </a:xfrm>
        </p:spPr>
        <p:txBody>
          <a:bodyPr/>
          <a:lstStyle/>
          <a:p>
            <a:pPr eaLnBrk="1" hangingPunct="1"/>
            <a:r>
              <a:rPr lang="en-US" dirty="0">
                <a:ea typeface="ＭＳ Ｐゴシック" pitchFamily="-65" charset="-128"/>
                <a:cs typeface="ＭＳ Ｐゴシック" pitchFamily="-65" charset="-128"/>
              </a:rPr>
              <a:t>IDEA 2004 Post-Secondary Goals </a:t>
            </a:r>
          </a:p>
        </p:txBody>
      </p:sp>
      <p:sp>
        <p:nvSpPr>
          <p:cNvPr id="28675" name="Rectangle 3"/>
          <p:cNvSpPr>
            <a:spLocks noGrp="1" noChangeArrowheads="1"/>
          </p:cNvSpPr>
          <p:nvPr>
            <p:ph type="body" idx="1"/>
          </p:nvPr>
        </p:nvSpPr>
        <p:spPr>
          <a:xfrm>
            <a:off x="0" y="1136650"/>
            <a:ext cx="5608638" cy="4114800"/>
          </a:xfrm>
        </p:spPr>
        <p:txBody>
          <a:bodyPr/>
          <a:lstStyle/>
          <a:p>
            <a:pPr eaLnBrk="1" hangingPunct="1"/>
            <a:r>
              <a:rPr lang="en-US" sz="3600" dirty="0">
                <a:ea typeface="ＭＳ Ｐゴシック" pitchFamily="-65" charset="-128"/>
                <a:cs typeface="ＭＳ Ｐゴシック" pitchFamily="-65" charset="-128"/>
              </a:rPr>
              <a:t> </a:t>
            </a:r>
            <a:r>
              <a:rPr lang="en-US" sz="3200" dirty="0">
                <a:ea typeface="ＭＳ Ｐゴシック" pitchFamily="-65" charset="-128"/>
                <a:cs typeface="ＭＳ Ｐゴシック" pitchFamily="-65" charset="-128"/>
              </a:rPr>
              <a:t>IEPs must include appropriate measurable postsecondary goals</a:t>
            </a:r>
          </a:p>
          <a:p>
            <a:pPr lvl="1" eaLnBrk="1" hangingPunct="1"/>
            <a:r>
              <a:rPr lang="en-US" sz="3200" dirty="0"/>
              <a:t> based upon age-appropriate transition </a:t>
            </a:r>
            <a:r>
              <a:rPr lang="en-US" sz="3200" dirty="0" smtClean="0"/>
              <a:t>assessment</a:t>
            </a:r>
            <a:r>
              <a:rPr lang="en-US" sz="3200" dirty="0" smtClean="0">
                <a:solidFill>
                  <a:srgbClr val="FF0000"/>
                </a:solidFill>
              </a:rPr>
              <a:t>s</a:t>
            </a:r>
            <a:r>
              <a:rPr lang="en-US" sz="3200" dirty="0" smtClean="0"/>
              <a:t> </a:t>
            </a:r>
            <a:endParaRPr lang="en-US" sz="3200" dirty="0"/>
          </a:p>
          <a:p>
            <a:pPr lvl="1" eaLnBrk="1" hangingPunct="1"/>
            <a:r>
              <a:rPr lang="en-US" sz="3200" dirty="0"/>
              <a:t>related to training, education, employment, and when appropriate, independent living</a:t>
            </a:r>
          </a:p>
        </p:txBody>
      </p:sp>
      <p:pic>
        <p:nvPicPr>
          <p:cNvPr id="28676" name="Picture 3" descr="goal.gif"/>
          <p:cNvPicPr>
            <a:picLocks noChangeAspect="1"/>
          </p:cNvPicPr>
          <p:nvPr/>
        </p:nvPicPr>
        <p:blipFill>
          <a:blip r:embed="rId3"/>
          <a:srcRect/>
          <a:stretch>
            <a:fillRect/>
          </a:stretch>
        </p:blipFill>
        <p:spPr bwMode="auto">
          <a:xfrm>
            <a:off x="6118225" y="2286000"/>
            <a:ext cx="2611438" cy="4572000"/>
          </a:xfrm>
          <a:prstGeom prst="rect">
            <a:avLst/>
          </a:prstGeom>
          <a:noFill/>
          <a:ln w="9525">
            <a:noFill/>
            <a:miter lim="800000"/>
            <a:headEnd/>
            <a:tailEnd/>
          </a:ln>
        </p:spPr>
      </p:pic>
      <p:pic>
        <p:nvPicPr>
          <p:cNvPr id="28677" name="Picture 4" descr="score.gif"/>
          <p:cNvPicPr>
            <a:picLocks noChangeAspect="1"/>
          </p:cNvPicPr>
          <p:nvPr/>
        </p:nvPicPr>
        <p:blipFill>
          <a:blip r:embed="rId4"/>
          <a:srcRect/>
          <a:stretch>
            <a:fillRect/>
          </a:stretch>
        </p:blipFill>
        <p:spPr bwMode="auto">
          <a:xfrm>
            <a:off x="5937250" y="1312863"/>
            <a:ext cx="3556000" cy="3556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Rot="1" noChangeArrowheads="1"/>
          </p:cNvSpPr>
          <p:nvPr/>
        </p:nvSpPr>
        <p:spPr bwMode="auto">
          <a:xfrm>
            <a:off x="144196" y="207608"/>
            <a:ext cx="8540750" cy="1143000"/>
          </a:xfrm>
          <a:prstGeom prst="rect">
            <a:avLst/>
          </a:prstGeom>
          <a:noFill/>
          <a:ln w="9525">
            <a:noFill/>
            <a:miter lim="800000"/>
            <a:headEnd/>
            <a:tailEnd/>
          </a:ln>
          <a:effectLst/>
        </p:spPr>
        <p:txBody>
          <a:bodyPr anchor="ctr">
            <a:prstTxWarp prst="textNoShape">
              <a:avLst/>
            </a:prstTxWarp>
          </a:bodyPr>
          <a:lstStyle/>
          <a:p>
            <a:pPr algn="ctr" eaLnBrk="1" hangingPunct="1">
              <a:defRPr/>
            </a:pPr>
            <a:r>
              <a:rPr lang="en-US" sz="3600" b="1" dirty="0" smtClean="0">
                <a:solidFill>
                  <a:schemeClr val="tx2"/>
                </a:solidFill>
                <a:latin typeface="Arial" pitchFamily="-110" charset="0"/>
              </a:rPr>
              <a:t>Work, Social, &amp; Personal Skills</a:t>
            </a:r>
            <a:endParaRPr lang="en-US" sz="3600" b="1" dirty="0">
              <a:solidFill>
                <a:schemeClr val="tx2"/>
              </a:solidFill>
              <a:latin typeface="Arial" pitchFamily="-110" charset="0"/>
            </a:endParaRPr>
          </a:p>
        </p:txBody>
      </p:sp>
      <p:sp>
        <p:nvSpPr>
          <p:cNvPr id="138243" name="Rectangle 3"/>
          <p:cNvSpPr>
            <a:spLocks noRot="1" noChangeArrowheads="1"/>
          </p:cNvSpPr>
          <p:nvPr/>
        </p:nvSpPr>
        <p:spPr bwMode="auto">
          <a:xfrm>
            <a:off x="301625" y="1600200"/>
            <a:ext cx="8540750" cy="4498975"/>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hlink"/>
              </a:buClr>
              <a:buSzPct val="80000"/>
              <a:buFont typeface="Wingdings 3" pitchFamily="-110" charset="2"/>
              <a:buChar char="}"/>
              <a:defRPr/>
            </a:pPr>
            <a:r>
              <a:rPr lang="en-US" dirty="0">
                <a:latin typeface="Arial" pitchFamily="-110" charset="0"/>
              </a:rPr>
              <a:t>Student rates performance</a:t>
            </a:r>
          </a:p>
          <a:p>
            <a:pPr marL="342900" indent="-342900" eaLnBrk="1" hangingPunct="1">
              <a:spcBef>
                <a:spcPct val="20000"/>
              </a:spcBef>
              <a:buClr>
                <a:schemeClr val="hlink"/>
              </a:buClr>
              <a:buSzPct val="80000"/>
              <a:buFont typeface="Wingdings 3" pitchFamily="-110" charset="2"/>
              <a:buChar char="}"/>
              <a:defRPr/>
            </a:pPr>
            <a:r>
              <a:rPr lang="en-US" dirty="0">
                <a:latin typeface="Arial" pitchFamily="-110" charset="0"/>
              </a:rPr>
              <a:t>Supervisor or teacher rate performance</a:t>
            </a:r>
          </a:p>
          <a:p>
            <a:pPr marL="342900" indent="-342900" eaLnBrk="1" hangingPunct="1">
              <a:spcBef>
                <a:spcPct val="20000"/>
              </a:spcBef>
              <a:buClr>
                <a:schemeClr val="hlink"/>
              </a:buClr>
              <a:buSzPct val="80000"/>
              <a:buFont typeface="Wingdings 3" pitchFamily="-110" charset="2"/>
              <a:buChar char="}"/>
              <a:defRPr/>
            </a:pPr>
            <a:r>
              <a:rPr lang="en-US" dirty="0">
                <a:latin typeface="Arial" pitchFamily="-110" charset="0"/>
              </a:rPr>
              <a:t>Calculates what supervisor thinks</a:t>
            </a:r>
          </a:p>
          <a:p>
            <a:pPr marL="342900" indent="-342900" eaLnBrk="1" hangingPunct="1">
              <a:spcBef>
                <a:spcPct val="20000"/>
              </a:spcBef>
              <a:buClr>
                <a:schemeClr val="hlink"/>
              </a:buClr>
              <a:buSzPct val="80000"/>
              <a:buFont typeface="Wingdings 3" pitchFamily="-110" charset="2"/>
              <a:buChar char="}"/>
              <a:defRPr/>
            </a:pPr>
            <a:r>
              <a:rPr lang="en-US" dirty="0">
                <a:latin typeface="Arial" pitchFamily="-110" charset="0"/>
              </a:rPr>
              <a:t>Calculates match between worker and supervisor</a:t>
            </a:r>
          </a:p>
        </p:txBody>
      </p:sp>
      <p:pic>
        <p:nvPicPr>
          <p:cNvPr id="71685" name="Picture 5"/>
          <p:cNvPicPr>
            <a:picLocks noChangeAspect="1" noChangeArrowheads="1"/>
          </p:cNvPicPr>
          <p:nvPr/>
        </p:nvPicPr>
        <p:blipFill>
          <a:blip r:embed="rId2"/>
          <a:srcRect/>
          <a:stretch>
            <a:fillRect/>
          </a:stretch>
        </p:blipFill>
        <p:spPr bwMode="auto">
          <a:xfrm>
            <a:off x="2286000" y="3429000"/>
            <a:ext cx="1636713" cy="2895600"/>
          </a:xfrm>
          <a:prstGeom prst="rect">
            <a:avLst/>
          </a:prstGeom>
          <a:noFill/>
          <a:ln w="9525">
            <a:noFill/>
            <a:miter lim="800000"/>
            <a:headEnd/>
            <a:tailEnd/>
          </a:ln>
        </p:spPr>
      </p:pic>
      <p:pic>
        <p:nvPicPr>
          <p:cNvPr id="71686" name="Picture 6"/>
          <p:cNvPicPr>
            <a:picLocks noChangeAspect="1" noChangeArrowheads="1"/>
          </p:cNvPicPr>
          <p:nvPr/>
        </p:nvPicPr>
        <p:blipFill>
          <a:blip r:embed="rId3"/>
          <a:srcRect/>
          <a:stretch>
            <a:fillRect/>
          </a:stretch>
        </p:blipFill>
        <p:spPr bwMode="auto">
          <a:xfrm>
            <a:off x="4724400" y="3429000"/>
            <a:ext cx="2598738" cy="2971800"/>
          </a:xfrm>
          <a:prstGeom prst="rect">
            <a:avLst/>
          </a:prstGeom>
          <a:noFill/>
          <a:ln w="9525">
            <a:noFill/>
            <a:miter lim="800000"/>
            <a:headEnd/>
            <a:tailEnd/>
          </a:ln>
        </p:spPr>
      </p:pic>
    </p:spTree>
    <p:extLst>
      <p:ext uri="{BB962C8B-B14F-4D97-AF65-F5344CB8AC3E}">
        <p14:creationId xmlns:p14="http://schemas.microsoft.com/office/powerpoint/2010/main" val="3043306607"/>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a:noFill/>
        </p:spPr>
        <p:txBody>
          <a:bodyPr/>
          <a:lstStyle/>
          <a:p>
            <a:fld id="{964214EE-608B-BF42-897E-50C010EBB218}" type="slidenum">
              <a:rPr lang="en-US" smtClean="0">
                <a:latin typeface="Arial" pitchFamily="-65" charset="0"/>
                <a:ea typeface="ＭＳ Ｐゴシック" pitchFamily="-65" charset="-128"/>
                <a:cs typeface="ＭＳ Ｐゴシック" pitchFamily="-65" charset="-128"/>
              </a:rPr>
              <a:pPr/>
              <a:t>91</a:t>
            </a:fld>
            <a:endParaRPr lang="en-US" dirty="0" smtClean="0">
              <a:latin typeface="Arial" pitchFamily="-65" charset="0"/>
              <a:ea typeface="ＭＳ Ｐゴシック" pitchFamily="-65" charset="-128"/>
              <a:cs typeface="ＭＳ Ｐゴシック" pitchFamily="-65" charset="-128"/>
            </a:endParaRPr>
          </a:p>
        </p:txBody>
      </p:sp>
      <p:pic>
        <p:nvPicPr>
          <p:cNvPr id="124931" name="Picture 2"/>
          <p:cNvPicPr>
            <a:picLocks noChangeAspect="1" noChangeArrowheads="1"/>
          </p:cNvPicPr>
          <p:nvPr/>
        </p:nvPicPr>
        <p:blipFill>
          <a:blip r:embed="rId3"/>
          <a:srcRect/>
          <a:stretch>
            <a:fillRect/>
          </a:stretch>
        </p:blipFill>
        <p:spPr bwMode="auto">
          <a:xfrm>
            <a:off x="304800" y="76200"/>
            <a:ext cx="4951413" cy="6629400"/>
          </a:xfrm>
          <a:prstGeom prst="rect">
            <a:avLst/>
          </a:prstGeom>
          <a:noFill/>
          <a:ln w="9525">
            <a:noFill/>
            <a:miter lim="800000"/>
            <a:headEnd/>
            <a:tailEnd/>
          </a:ln>
        </p:spPr>
      </p:pic>
      <p:sp>
        <p:nvSpPr>
          <p:cNvPr id="124932" name="Rectangle 3"/>
          <p:cNvSpPr>
            <a:spLocks noGrp="1" noChangeArrowheads="1"/>
          </p:cNvSpPr>
          <p:nvPr>
            <p:ph type="title" idx="4294967295"/>
          </p:nvPr>
        </p:nvSpPr>
        <p:spPr>
          <a:xfrm>
            <a:off x="3435350" y="2624138"/>
            <a:ext cx="5337175" cy="1143000"/>
          </a:xfrm>
        </p:spPr>
        <p:txBody>
          <a:bodyPr/>
          <a:lstStyle/>
          <a:p>
            <a:pPr algn="r" eaLnBrk="1" hangingPunct="1"/>
            <a:r>
              <a:rPr lang="en-US" sz="3600" dirty="0">
                <a:ea typeface="ＭＳ Ｐゴシック" pitchFamily="-65" charset="-128"/>
                <a:cs typeface="ＭＳ Ｐゴシック" pitchFamily="-65" charset="-128"/>
              </a:rPr>
              <a:t>Personal </a:t>
            </a:r>
            <a:br>
              <a:rPr lang="en-US" sz="3600" dirty="0">
                <a:ea typeface="ＭＳ Ｐゴシック" pitchFamily="-65" charset="-128"/>
                <a:cs typeface="ＭＳ Ｐゴシック" pitchFamily="-65" charset="-128"/>
              </a:rPr>
            </a:br>
            <a:r>
              <a:rPr lang="en-US" sz="3600" dirty="0">
                <a:ea typeface="ＭＳ Ｐゴシック" pitchFamily="-65" charset="-128"/>
                <a:cs typeface="ＭＳ Ｐゴシック" pitchFamily="-65" charset="-128"/>
              </a:rPr>
              <a:t>Improvement </a:t>
            </a:r>
            <a:br>
              <a:rPr lang="en-US" sz="3600" dirty="0">
                <a:ea typeface="ＭＳ Ｐゴシック" pitchFamily="-65" charset="-128"/>
                <a:cs typeface="ＭＳ Ｐゴシック" pitchFamily="-65" charset="-128"/>
              </a:rPr>
            </a:br>
            <a:r>
              <a:rPr lang="en-US" sz="3600" dirty="0">
                <a:ea typeface="ＭＳ Ｐゴシック" pitchFamily="-65" charset="-128"/>
                <a:cs typeface="ＭＳ Ｐゴシック" pitchFamily="-65" charset="-128"/>
              </a:rPr>
              <a:t>Contract</a:t>
            </a:r>
            <a:endParaRPr lang="en-US" dirty="0">
              <a:ea typeface="ＭＳ Ｐゴシック" pitchFamily="-65" charset="-128"/>
              <a:cs typeface="ＭＳ Ｐゴシック" pitchFamily="-65" charset="-128"/>
            </a:endParaRPr>
          </a:p>
        </p:txBody>
      </p:sp>
    </p:spTree>
    <p:extLst>
      <p:ext uri="{BB962C8B-B14F-4D97-AF65-F5344CB8AC3E}">
        <p14:creationId xmlns:p14="http://schemas.microsoft.com/office/powerpoint/2010/main" val="73434227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026"/>
          <p:cNvPicPr>
            <a:picLocks noChangeAspect="1" noChangeArrowheads="1"/>
          </p:cNvPicPr>
          <p:nvPr/>
        </p:nvPicPr>
        <p:blipFill>
          <a:blip r:embed="rId2"/>
          <a:srcRect/>
          <a:stretch>
            <a:fillRect/>
          </a:stretch>
        </p:blipFill>
        <p:spPr bwMode="auto">
          <a:xfrm>
            <a:off x="0" y="1047750"/>
            <a:ext cx="9144000" cy="4249738"/>
          </a:xfrm>
          <a:prstGeom prst="rect">
            <a:avLst/>
          </a:prstGeom>
          <a:noFill/>
          <a:ln w="9525">
            <a:noFill/>
            <a:miter lim="800000"/>
            <a:headEnd/>
            <a:tailEnd/>
          </a:ln>
        </p:spPr>
      </p:pic>
      <p:sp>
        <p:nvSpPr>
          <p:cNvPr id="73731" name="Text Box 1027"/>
          <p:cNvSpPr txBox="1">
            <a:spLocks noChangeArrowheads="1"/>
          </p:cNvSpPr>
          <p:nvPr/>
        </p:nvSpPr>
        <p:spPr bwMode="auto">
          <a:xfrm>
            <a:off x="762000" y="5562600"/>
            <a:ext cx="7239000" cy="1066800"/>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t>Self-Determination Contracts to solve on-the job problems</a:t>
            </a:r>
            <a:endParaRPr lang="en-US" dirty="0"/>
          </a:p>
        </p:txBody>
      </p:sp>
    </p:spTree>
    <p:extLst>
      <p:ext uri="{BB962C8B-B14F-4D97-AF65-F5344CB8AC3E}">
        <p14:creationId xmlns:p14="http://schemas.microsoft.com/office/powerpoint/2010/main" val="144454982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2"/>
          </p:nvPr>
        </p:nvSpPr>
        <p:spPr>
          <a:noFill/>
        </p:spPr>
        <p:txBody>
          <a:bodyPr/>
          <a:lstStyle/>
          <a:p>
            <a:fld id="{548D3FFC-3444-DD4E-ADBC-10ACDEE06C13}" type="slidenum">
              <a:rPr lang="en-US" smtClean="0">
                <a:latin typeface="Arial" pitchFamily="-65" charset="0"/>
                <a:ea typeface="ＭＳ Ｐゴシック" pitchFamily="-65" charset="-128"/>
                <a:cs typeface="ＭＳ Ｐゴシック" pitchFamily="-65" charset="-128"/>
              </a:rPr>
              <a:pPr/>
              <a:t>93</a:t>
            </a:fld>
            <a:endParaRPr lang="en-US" dirty="0" smtClean="0">
              <a:latin typeface="Arial" pitchFamily="-65" charset="0"/>
              <a:ea typeface="ＭＳ Ｐゴシック" pitchFamily="-65" charset="-128"/>
              <a:cs typeface="ＭＳ Ｐゴシック" pitchFamily="-65" charset="-128"/>
            </a:endParaRPr>
          </a:p>
        </p:txBody>
      </p:sp>
      <p:pic>
        <p:nvPicPr>
          <p:cNvPr id="126979" name="Picture 2"/>
          <p:cNvPicPr>
            <a:picLocks noChangeAspect="1" noChangeArrowheads="1"/>
          </p:cNvPicPr>
          <p:nvPr/>
        </p:nvPicPr>
        <p:blipFill>
          <a:blip r:embed="rId3"/>
          <a:srcRect/>
          <a:stretch>
            <a:fillRect/>
          </a:stretch>
        </p:blipFill>
        <p:spPr bwMode="auto">
          <a:xfrm>
            <a:off x="381000" y="-728663"/>
            <a:ext cx="4354513" cy="7358063"/>
          </a:xfrm>
          <a:prstGeom prst="rect">
            <a:avLst/>
          </a:prstGeom>
          <a:noFill/>
          <a:ln w="9525">
            <a:noFill/>
            <a:miter lim="800000"/>
            <a:headEnd/>
            <a:tailEnd/>
          </a:ln>
        </p:spPr>
      </p:pic>
      <p:sp>
        <p:nvSpPr>
          <p:cNvPr id="126980" name="Rectangle 3"/>
          <p:cNvSpPr>
            <a:spLocks noGrp="1" noChangeArrowheads="1"/>
          </p:cNvSpPr>
          <p:nvPr>
            <p:ph type="title" idx="4294967295"/>
          </p:nvPr>
        </p:nvSpPr>
        <p:spPr>
          <a:xfrm>
            <a:off x="4613275" y="1979613"/>
            <a:ext cx="3965575" cy="2362200"/>
          </a:xfrm>
        </p:spPr>
        <p:txBody>
          <a:bodyPr/>
          <a:lstStyle/>
          <a:p>
            <a:pPr algn="r" eaLnBrk="1" hangingPunct="1"/>
            <a:r>
              <a:rPr lang="en-US" dirty="0">
                <a:ea typeface="ＭＳ Ｐゴシック" pitchFamily="-65" charset="-128"/>
                <a:cs typeface="ＭＳ Ｐゴシック" pitchFamily="-65" charset="-128"/>
              </a:rPr>
              <a:t>My Employment Plan</a:t>
            </a:r>
          </a:p>
        </p:txBody>
      </p:sp>
    </p:spTree>
    <p:extLst>
      <p:ext uri="{BB962C8B-B14F-4D97-AF65-F5344CB8AC3E}">
        <p14:creationId xmlns:p14="http://schemas.microsoft.com/office/powerpoint/2010/main" val="226894341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p:spPr>
        <p:txBody>
          <a:bodyPr/>
          <a:lstStyle/>
          <a:p>
            <a:fld id="{EFE06834-CDE7-214F-AB8A-65BD48A7FD2E}" type="slidenum">
              <a:rPr lang="en-US" smtClean="0">
                <a:latin typeface="Arial" pitchFamily="-65" charset="0"/>
                <a:ea typeface="ＭＳ Ｐゴシック" pitchFamily="-65" charset="-128"/>
                <a:cs typeface="ＭＳ Ｐゴシック" pitchFamily="-65" charset="-128"/>
              </a:rPr>
              <a:pPr/>
              <a:t>94</a:t>
            </a:fld>
            <a:endParaRPr lang="en-US" dirty="0" smtClean="0">
              <a:latin typeface="Arial" pitchFamily="-65" charset="0"/>
              <a:ea typeface="ＭＳ Ｐゴシック" pitchFamily="-65" charset="-128"/>
              <a:cs typeface="ＭＳ Ｐゴシック" pitchFamily="-65" charset="-128"/>
            </a:endParaRPr>
          </a:p>
        </p:txBody>
      </p:sp>
      <p:sp>
        <p:nvSpPr>
          <p:cNvPr id="129027" name="Rectangle 2"/>
          <p:cNvSpPr>
            <a:spLocks noGrp="1" noChangeArrowheads="1"/>
          </p:cNvSpPr>
          <p:nvPr>
            <p:ph type="title"/>
          </p:nvPr>
        </p:nvSpPr>
        <p:spPr/>
        <p:txBody>
          <a:bodyPr/>
          <a:lstStyle/>
          <a:p>
            <a:pPr algn="ctr" eaLnBrk="1" hangingPunct="1"/>
            <a:r>
              <a:rPr lang="en-US" dirty="0" smtClean="0">
                <a:ea typeface="ＭＳ Ｐゴシック" pitchFamily="-65" charset="-128"/>
                <a:cs typeface="ＭＳ Ｐゴシック" pitchFamily="-65" charset="-128"/>
              </a:rPr>
              <a:t>Illustrations Take From</a:t>
            </a:r>
            <a:endParaRPr lang="en-US" dirty="0">
              <a:ea typeface="ＭＳ Ｐゴシック" pitchFamily="-65" charset="-128"/>
              <a:cs typeface="ＭＳ Ｐゴシック" pitchFamily="-65" charset="-128"/>
            </a:endParaRPr>
          </a:p>
        </p:txBody>
      </p:sp>
      <p:sp>
        <p:nvSpPr>
          <p:cNvPr id="129028" name="Rectangle 3"/>
          <p:cNvSpPr>
            <a:spLocks noGrp="1" noChangeArrowheads="1"/>
          </p:cNvSpPr>
          <p:nvPr>
            <p:ph type="body" idx="1"/>
          </p:nvPr>
        </p:nvSpPr>
        <p:spPr/>
        <p:txBody>
          <a:bodyPr/>
          <a:lstStyle/>
          <a:p>
            <a:pPr eaLnBrk="1" hangingPunct="1"/>
            <a:r>
              <a:rPr lang="en-US" dirty="0" smtClean="0"/>
              <a:t>Download free work illustrations</a:t>
            </a:r>
          </a:p>
          <a:p>
            <a:pPr lvl="1" eaLnBrk="1" hangingPunct="1"/>
            <a:r>
              <a:rPr lang="en-US" dirty="0" smtClean="0">
                <a:hlinkClick r:id="rId3"/>
              </a:rPr>
              <a:t>www.brookespublishing.com/picturebank</a:t>
            </a:r>
            <a:endParaRPr lang="en-US" dirty="0" smtClean="0"/>
          </a:p>
          <a:p>
            <a:pPr eaLnBrk="1" hangingPunct="1"/>
            <a:r>
              <a:rPr lang="en-US" dirty="0" smtClean="0"/>
              <a:t>The forms and other situational assessment materials will on the Zarrow Center web site this spring semester.</a:t>
            </a:r>
          </a:p>
          <a:p>
            <a:pPr eaLnBrk="1" hangingPunct="1"/>
            <a:r>
              <a:rPr lang="en-US" dirty="0" smtClean="0"/>
              <a:t>Can do the same with digital pictures from your own camera</a:t>
            </a:r>
          </a:p>
          <a:p>
            <a:pPr lvl="1" eaLnBrk="1" hangingPunct="1"/>
            <a:r>
              <a:rPr lang="en-US" dirty="0" smtClean="0"/>
              <a:t>Often camera pick-up too much detail</a:t>
            </a:r>
          </a:p>
          <a:p>
            <a:pPr eaLnBrk="1" hangingPunct="1"/>
            <a:endParaRPr lang="en-US" dirty="0" smtClean="0"/>
          </a:p>
          <a:p>
            <a:pPr lvl="1" eaLnBrk="1" hangingPunct="1"/>
            <a:endParaRPr lang="en-US" dirty="0"/>
          </a:p>
        </p:txBody>
      </p:sp>
    </p:spTree>
    <p:extLst>
      <p:ext uri="{BB962C8B-B14F-4D97-AF65-F5344CB8AC3E}">
        <p14:creationId xmlns:p14="http://schemas.microsoft.com/office/powerpoint/2010/main" val="305602723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Employment Selections (YES)</a:t>
            </a:r>
            <a:endParaRPr lang="en-US" dirty="0"/>
          </a:p>
        </p:txBody>
      </p:sp>
      <p:sp>
        <p:nvSpPr>
          <p:cNvPr id="3" name="Content Placeholder 2"/>
          <p:cNvSpPr>
            <a:spLocks noGrp="1"/>
          </p:cNvSpPr>
          <p:nvPr>
            <p:ph idx="1"/>
          </p:nvPr>
        </p:nvSpPr>
        <p:spPr/>
        <p:txBody>
          <a:bodyPr/>
          <a:lstStyle/>
          <a:p>
            <a:r>
              <a:rPr lang="en-US" dirty="0" smtClean="0"/>
              <a:t>Uses videos of many jobs – some entry level, many complex</a:t>
            </a:r>
          </a:p>
          <a:p>
            <a:r>
              <a:rPr lang="en-US" dirty="0" smtClean="0"/>
              <a:t>Student watches and picks desired jobs</a:t>
            </a:r>
          </a:p>
          <a:p>
            <a:r>
              <a:rPr lang="en-US" dirty="0" smtClean="0"/>
              <a:t>Available </a:t>
            </a:r>
            <a:r>
              <a:rPr lang="en-US" dirty="0"/>
              <a:t>at: </a:t>
            </a:r>
            <a:r>
              <a:rPr lang="en-US" dirty="0">
                <a:hlinkClick r:id="rId2"/>
              </a:rPr>
              <a:t>http://</a:t>
            </a:r>
            <a:r>
              <a:rPr lang="en-US" dirty="0" smtClean="0">
                <a:hlinkClick r:id="rId2"/>
              </a:rPr>
              <a:t>www.yesjobsearch.com</a:t>
            </a:r>
            <a:endParaRPr lang="en-US" dirty="0" smtClean="0"/>
          </a:p>
          <a:p>
            <a:r>
              <a:rPr lang="en-US" dirty="0" smtClean="0"/>
              <a:t>Cost: Individual use for 3 months $20</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00068625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810"/>
            <a:ext cx="9144000" cy="6410606"/>
          </a:xfrm>
          <a:prstGeom prst="rect">
            <a:avLst/>
          </a:prstGeom>
        </p:spPr>
      </p:pic>
    </p:spTree>
    <p:extLst>
      <p:ext uri="{BB962C8B-B14F-4D97-AF65-F5344CB8AC3E}">
        <p14:creationId xmlns:p14="http://schemas.microsoft.com/office/powerpoint/2010/main" val="192624211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430"/>
            <a:ext cx="9144000" cy="6063660"/>
          </a:xfrm>
          <a:prstGeom prst="rect">
            <a:avLst/>
          </a:prstGeom>
        </p:spPr>
      </p:pic>
    </p:spTree>
    <p:extLst>
      <p:ext uri="{BB962C8B-B14F-4D97-AF65-F5344CB8AC3E}">
        <p14:creationId xmlns:p14="http://schemas.microsoft.com/office/powerpoint/2010/main" val="270773919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4850"/>
            <a:ext cx="9144000" cy="6168481"/>
          </a:xfrm>
          <a:prstGeom prst="rect">
            <a:avLst/>
          </a:prstGeom>
        </p:spPr>
      </p:pic>
    </p:spTree>
    <p:extLst>
      <p:ext uri="{BB962C8B-B14F-4D97-AF65-F5344CB8AC3E}">
        <p14:creationId xmlns:p14="http://schemas.microsoft.com/office/powerpoint/2010/main" val="222464441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0C972B10-8315-2F47-AADE-A273D0DC6B61}" type="slidenum">
              <a:rPr lang="en-US" smtClean="0">
                <a:latin typeface="Arial" pitchFamily="-65" charset="0"/>
                <a:ea typeface="ＭＳ Ｐゴシック" pitchFamily="-65" charset="-128"/>
                <a:cs typeface="ＭＳ Ｐゴシック" pitchFamily="-65" charset="-128"/>
              </a:rPr>
              <a:pPr/>
              <a:t>99</a:t>
            </a:fld>
            <a:endParaRPr lang="en-US" dirty="0" smtClean="0">
              <a:latin typeface="Arial" pitchFamily="-65" charset="0"/>
              <a:ea typeface="ＭＳ Ｐゴシック" pitchFamily="-65" charset="-128"/>
              <a:cs typeface="ＭＳ Ｐゴシック" pitchFamily="-65" charset="-128"/>
            </a:endParaRPr>
          </a:p>
        </p:txBody>
      </p:sp>
      <p:sp>
        <p:nvSpPr>
          <p:cNvPr id="91139" name="Rectangle 2"/>
          <p:cNvSpPr>
            <a:spLocks noGrp="1" noChangeArrowheads="1"/>
          </p:cNvSpPr>
          <p:nvPr>
            <p:ph type="title"/>
          </p:nvPr>
        </p:nvSpPr>
        <p:spPr>
          <a:xfrm>
            <a:off x="313874" y="131816"/>
            <a:ext cx="7085288" cy="1143000"/>
          </a:xfrm>
        </p:spPr>
        <p:txBody>
          <a:bodyPr/>
          <a:lstStyle/>
          <a:p>
            <a:pPr algn="ctr" eaLnBrk="1" hangingPunct="1"/>
            <a:r>
              <a:rPr lang="en-US" sz="3600" dirty="0">
                <a:ea typeface="ＭＳ Ｐゴシック" pitchFamily="-65" charset="-128"/>
                <a:cs typeface="ＭＳ Ｐゴシック" pitchFamily="-65" charset="-128"/>
              </a:rPr>
              <a:t>Career Awareness &amp; </a:t>
            </a:r>
            <a:r>
              <a:rPr lang="en-US" sz="3600" dirty="0" smtClean="0">
                <a:ea typeface="ＭＳ Ｐゴシック" pitchFamily="-65" charset="-128"/>
                <a:cs typeface="ＭＳ Ｐゴシック" pitchFamily="-65" charset="-128"/>
              </a:rPr>
              <a:t>Exploration via Video</a:t>
            </a:r>
            <a:endParaRPr lang="en-US" dirty="0">
              <a:ea typeface="ＭＳ Ｐゴシック" pitchFamily="-65" charset="-128"/>
              <a:cs typeface="ＭＳ Ｐゴシック" pitchFamily="-65" charset="-128"/>
            </a:endParaRPr>
          </a:p>
        </p:txBody>
      </p:sp>
      <p:sp>
        <p:nvSpPr>
          <p:cNvPr id="91140" name="Rectangle 3"/>
          <p:cNvSpPr>
            <a:spLocks noGrp="1" noChangeArrowheads="1"/>
          </p:cNvSpPr>
          <p:nvPr>
            <p:ph type="body" idx="1"/>
          </p:nvPr>
        </p:nvSpPr>
        <p:spPr>
          <a:xfrm>
            <a:off x="413361" y="1589704"/>
            <a:ext cx="7772400" cy="5029200"/>
          </a:xfrm>
        </p:spPr>
        <p:txBody>
          <a:bodyPr/>
          <a:lstStyle/>
          <a:p>
            <a:pPr eaLnBrk="1" hangingPunct="1">
              <a:lnSpc>
                <a:spcPct val="90000"/>
              </a:lnSpc>
            </a:pPr>
            <a:r>
              <a:rPr lang="en-US" sz="2400" dirty="0" smtClean="0">
                <a:ea typeface="ＭＳ Ｐゴシック" pitchFamily="-65" charset="-128"/>
                <a:cs typeface="ＭＳ Ｐゴシック" pitchFamily="-65" charset="-128"/>
              </a:rPr>
              <a:t>Video by Job Clusters</a:t>
            </a:r>
          </a:p>
          <a:p>
            <a:pPr lvl="1" eaLnBrk="1" hangingPunct="1">
              <a:lnSpc>
                <a:spcPct val="90000"/>
              </a:lnSpc>
            </a:pPr>
            <a:r>
              <a:rPr lang="en-US" sz="2800" dirty="0"/>
              <a:t>Video</a:t>
            </a:r>
          </a:p>
          <a:p>
            <a:pPr lvl="2" eaLnBrk="1" hangingPunct="1">
              <a:lnSpc>
                <a:spcPct val="90000"/>
              </a:lnSpc>
            </a:pPr>
            <a:r>
              <a:rPr lang="en-US" sz="2800" dirty="0">
                <a:ea typeface="ＭＳ Ｐゴシック" pitchFamily="-65" charset="-128"/>
                <a:hlinkClick r:id="rId3"/>
              </a:rPr>
              <a:t>http://jobs4jersey.com/jobs4jersey/toolkit/video/</a:t>
            </a:r>
            <a:r>
              <a:rPr lang="en-US" sz="2800" dirty="0" smtClean="0">
                <a:ea typeface="ＭＳ Ｐゴシック" pitchFamily="-65" charset="-128"/>
                <a:hlinkClick r:id="rId3"/>
              </a:rPr>
              <a:t>englishvideos_captioned.html</a:t>
            </a:r>
            <a:endParaRPr lang="en-US" sz="2800" dirty="0" smtClean="0">
              <a:ea typeface="ＭＳ Ｐゴシック" pitchFamily="-65" charset="-128"/>
            </a:endParaRPr>
          </a:p>
          <a:p>
            <a:pPr lvl="2" eaLnBrk="1" hangingPunct="1">
              <a:lnSpc>
                <a:spcPct val="90000"/>
              </a:lnSpc>
            </a:pPr>
            <a:r>
              <a:rPr lang="en-US" sz="2800" dirty="0" smtClean="0">
                <a:ea typeface="ＭＳ Ｐゴシック" pitchFamily="-65" charset="-128"/>
              </a:rPr>
              <a:t>Provides </a:t>
            </a:r>
            <a:r>
              <a:rPr lang="en-US" sz="2800" dirty="0">
                <a:ea typeface="ＭＳ Ｐゴシック" pitchFamily="-65" charset="-128"/>
              </a:rPr>
              <a:t>numerous videos for students to watch</a:t>
            </a:r>
          </a:p>
          <a:p>
            <a:pPr lvl="3" eaLnBrk="1" hangingPunct="1">
              <a:lnSpc>
                <a:spcPct val="90000"/>
              </a:lnSpc>
            </a:pPr>
            <a:r>
              <a:rPr lang="en-US" sz="2800" dirty="0">
                <a:ea typeface="ＭＳ Ｐゴシック" pitchFamily="-65" charset="-128"/>
              </a:rPr>
              <a:t>English or Spanish</a:t>
            </a:r>
          </a:p>
          <a:p>
            <a:pPr lvl="3" eaLnBrk="1" hangingPunct="1">
              <a:lnSpc>
                <a:spcPct val="90000"/>
              </a:lnSpc>
            </a:pPr>
            <a:r>
              <a:rPr lang="en-US" sz="2800" dirty="0">
                <a:ea typeface="ＭＳ Ｐゴシック" pitchFamily="-65" charset="-128"/>
              </a:rPr>
              <a:t>Job cluster and skill categories</a:t>
            </a:r>
          </a:p>
          <a:p>
            <a:pPr lvl="3" eaLnBrk="1" hangingPunct="1">
              <a:lnSpc>
                <a:spcPct val="90000"/>
              </a:lnSpc>
            </a:pPr>
            <a:r>
              <a:rPr lang="en-US" sz="2800" dirty="0">
                <a:ea typeface="ＭＳ Ｐゴシック" pitchFamily="-65" charset="-128"/>
                <a:hlinkClick r:id="rId4" action="ppaction://hlinkfile"/>
              </a:rPr>
              <a:t>Horse Training</a:t>
            </a:r>
            <a:endParaRPr lang="en-US" sz="2800" dirty="0">
              <a:ea typeface="ＭＳ Ｐゴシック" pitchFamily="-65" charset="-128"/>
            </a:endParaRPr>
          </a:p>
          <a:p>
            <a:pPr lvl="3" eaLnBrk="1" hangingPunct="1">
              <a:lnSpc>
                <a:spcPct val="90000"/>
              </a:lnSpc>
            </a:pPr>
            <a:r>
              <a:rPr lang="en-US" sz="2800" dirty="0">
                <a:ea typeface="ＭＳ Ｐゴシック" pitchFamily="-65" charset="-128"/>
                <a:hlinkClick r:id="rId5" action="ppaction://hlinkfile"/>
              </a:rPr>
              <a:t>Coast Guard Assistant</a:t>
            </a:r>
            <a:endParaRPr lang="en-US" sz="2800" dirty="0">
              <a:ea typeface="ＭＳ Ｐゴシック" pitchFamily="-65" charset="-128"/>
            </a:endParaRPr>
          </a:p>
          <a:p>
            <a:pPr lvl="3" eaLnBrk="1" hangingPunct="1">
              <a:lnSpc>
                <a:spcPct val="90000"/>
              </a:lnSpc>
            </a:pPr>
            <a:r>
              <a:rPr lang="en-US" sz="2800" dirty="0">
                <a:ea typeface="ＭＳ Ｐゴシック" pitchFamily="-65" charset="-128"/>
                <a:hlinkClick r:id="rId6" action="ppaction://hlinkfile"/>
              </a:rPr>
              <a:t>Construction </a:t>
            </a:r>
            <a:r>
              <a:rPr lang="en-US" sz="2800" dirty="0" smtClean="0">
                <a:ea typeface="ＭＳ Ｐゴシック" pitchFamily="-65" charset="-128"/>
                <a:hlinkClick r:id="rId6" action="ppaction://hlinkfile"/>
              </a:rPr>
              <a:t>Workers</a:t>
            </a:r>
            <a:endParaRPr lang="en-US" sz="2800" dirty="0">
              <a:ea typeface="ＭＳ Ｐゴシック" pitchFamily="-65" charset="-128"/>
            </a:endParaRPr>
          </a:p>
        </p:txBody>
      </p:sp>
      <p:sp>
        <p:nvSpPr>
          <p:cNvPr id="91141" name="Rectangle 4"/>
          <p:cNvSpPr>
            <a:spLocks noChangeArrowheads="1"/>
          </p:cNvSpPr>
          <p:nvPr/>
        </p:nvSpPr>
        <p:spPr bwMode="auto">
          <a:xfrm>
            <a:off x="6805613" y="1073626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dirty="0"/>
          </a:p>
        </p:txBody>
      </p:sp>
    </p:spTree>
    <p:extLst>
      <p:ext uri="{BB962C8B-B14F-4D97-AF65-F5344CB8AC3E}">
        <p14:creationId xmlns:p14="http://schemas.microsoft.com/office/powerpoint/2010/main" val="8623126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Jim's Mac Hardrive:Applications:Microsoft Office 2004:Templates:Presentations:Designs:Network</Template>
  <TotalTime>4829</TotalTime>
  <Words>3700</Words>
  <Application>Microsoft Macintosh PowerPoint</Application>
  <PresentationFormat>On-screen Show (4:3)</PresentationFormat>
  <Paragraphs>562</Paragraphs>
  <Slides>113</Slides>
  <Notes>48</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Network</vt:lpstr>
      <vt:lpstr>Transition Assessment for Students with Significant &amp; Multiple Disabilities</vt:lpstr>
      <vt:lpstr>Agenda</vt:lpstr>
      <vt:lpstr>Web Links</vt:lpstr>
      <vt:lpstr>Description of Students with Significant and Multiple Disabilities</vt:lpstr>
      <vt:lpstr>Description - continued</vt:lpstr>
      <vt:lpstr>Recognizing Ability</vt:lpstr>
      <vt:lpstr>PowerPoint Presentation</vt:lpstr>
      <vt:lpstr>PowerPoint Presentation</vt:lpstr>
      <vt:lpstr>IDEA 2004 Post-Secondary Goals </vt:lpstr>
      <vt:lpstr>Student Transition Questions</vt:lpstr>
      <vt:lpstr>Transition Assessment Results help Answer Students’ Questions</vt:lpstr>
      <vt:lpstr>      What is a satisfying life for you? </vt:lpstr>
      <vt:lpstr>A Satisfying Life is…</vt:lpstr>
      <vt:lpstr>Satisfying Participation in Life includes…</vt:lpstr>
      <vt:lpstr>Tolby’s satisfying life…</vt:lpstr>
      <vt:lpstr>What’s a satisfying life for Sherri?</vt:lpstr>
      <vt:lpstr>Guiding Questions for Secondary Transition Planning for Youth with Significant Disabilities</vt:lpstr>
      <vt:lpstr>Guiding Questions for Secondary Transition Planning for Youth with Significant Disabilities</vt:lpstr>
      <vt:lpstr>PowerPoint Presentation</vt:lpstr>
      <vt:lpstr>Tolby’s Postsecondary Goals</vt:lpstr>
      <vt:lpstr>Sample Scenarios and Postsecondary Goals</vt:lpstr>
      <vt:lpstr>NSTTAC can help!</vt:lpstr>
      <vt:lpstr>Transition Assessment Areas</vt:lpstr>
      <vt:lpstr>Combo Assessments Covering Two or More Areas</vt:lpstr>
      <vt:lpstr>Assessments Covering Two or More Areas</vt:lpstr>
      <vt:lpstr>Personal Preference Indicators</vt:lpstr>
      <vt:lpstr>Enderle-Severson Transition Rating Form</vt:lpstr>
      <vt:lpstr>PowerPoint Presentation</vt:lpstr>
      <vt:lpstr>TPI-2</vt:lpstr>
      <vt:lpstr>PowerPoint Presentation</vt:lpstr>
      <vt:lpstr>PowerPoint Presentation</vt:lpstr>
      <vt:lpstr>PowerPoint Presentation</vt:lpstr>
      <vt:lpstr>Transition Assessment and Goal Generator (TAGG)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Goals Need to Include</vt:lpstr>
      <vt:lpstr>Annual Transition Goal Formula</vt:lpstr>
      <vt:lpstr>Sample Annual Goal TPI 2 Modified</vt:lpstr>
      <vt:lpstr>Living &amp; Leisure  Assessments</vt:lpstr>
      <vt:lpstr>Living &amp; Leisure Assessments</vt:lpstr>
      <vt:lpstr>Life Skills Inventory</vt:lpstr>
      <vt:lpstr>Casey Life Skills </vt:lpstr>
      <vt:lpstr>PowerPoint Presentation</vt:lpstr>
      <vt:lpstr>PowerPoint Presentation</vt:lpstr>
      <vt:lpstr>PowerPoint Presentation</vt:lpstr>
      <vt:lpstr>ABS-S:2  Adaptive Behavior Scale - School  2nd  Ed.</vt:lpstr>
      <vt:lpstr>ABS School - 2</vt:lpstr>
      <vt:lpstr>PowerPoint Presentation</vt:lpstr>
      <vt:lpstr>PowerPoint Presentation</vt:lpstr>
      <vt:lpstr>Vineland Adaptive Behavior Scales Second Edition (2005)</vt:lpstr>
      <vt:lpstr>Supports Intensity Scales (SIS)</vt:lpstr>
      <vt:lpstr>Annual Goals Need to Include</vt:lpstr>
      <vt:lpstr>Annual Transition Goal Formula</vt:lpstr>
      <vt:lpstr>Sample Annual Goal  Life Skills Inventory</vt:lpstr>
      <vt:lpstr>Sample Annual Goal Personal Preference Indicators</vt:lpstr>
      <vt:lpstr>Vocational Interests &amp; Skills Assessments</vt:lpstr>
      <vt:lpstr>PowerPoint Presentation</vt:lpstr>
      <vt:lpstr>Employment Outcomes</vt:lpstr>
      <vt:lpstr>List of Assessments</vt:lpstr>
      <vt:lpstr>Pictorial Interest Inventory</vt:lpstr>
      <vt:lpstr>PowerPoint Presentation</vt:lpstr>
      <vt:lpstr>PowerPoint Presentation</vt:lpstr>
      <vt:lpstr>PowerPoint Presentation</vt:lpstr>
      <vt:lpstr>Career Interest Inventory - Illustrated</vt:lpstr>
      <vt:lpstr>PowerPoint Presentation</vt:lpstr>
      <vt:lpstr>PowerPoint Presentation</vt:lpstr>
      <vt:lpstr>COPS-PIC</vt:lpstr>
      <vt:lpstr> Non-Example: Reading Free Interest Inventory</vt:lpstr>
      <vt:lpstr>PowerPoint Presentation</vt:lpstr>
      <vt:lpstr>PowerPoint Presentation</vt:lpstr>
      <vt:lpstr>PowerPoint Presentation</vt:lpstr>
      <vt:lpstr>Functional Community-Based  Assessment</vt:lpstr>
      <vt:lpstr>What Does the Law Say?</vt:lpstr>
      <vt:lpstr>Functional Assessment Process</vt:lpstr>
      <vt:lpstr>Takes Advantage of Discrepancy Problems</vt:lpstr>
      <vt:lpstr>Job Characteristics I Like</vt:lpstr>
      <vt:lpstr>PowerPoint Presentation</vt:lpstr>
      <vt:lpstr>PowerPoint Presentation</vt:lpstr>
      <vt:lpstr>Characteristics I Like vs Here</vt:lpstr>
      <vt:lpstr>Job Duties I Like</vt:lpstr>
      <vt:lpstr>PowerPoint Presentation</vt:lpstr>
      <vt:lpstr>PowerPoint Presentation</vt:lpstr>
      <vt:lpstr>Job Duties - How I Did</vt:lpstr>
      <vt:lpstr>PowerPoint Presentation</vt:lpstr>
      <vt:lpstr>PowerPoint Presentation</vt:lpstr>
      <vt:lpstr>Personal  Improvement  Contract</vt:lpstr>
      <vt:lpstr>PowerPoint Presentation</vt:lpstr>
      <vt:lpstr>My Employment Plan</vt:lpstr>
      <vt:lpstr>Illustrations Take From</vt:lpstr>
      <vt:lpstr>Your Employment Selections (YES)</vt:lpstr>
      <vt:lpstr>PowerPoint Presentation</vt:lpstr>
      <vt:lpstr>PowerPoint Presentation</vt:lpstr>
      <vt:lpstr>PowerPoint Presentation</vt:lpstr>
      <vt:lpstr>Career Awareness &amp; Exploration via Video</vt:lpstr>
      <vt:lpstr>Self-Determination Assessments</vt:lpstr>
      <vt:lpstr>Why SD Assessment?</vt:lpstr>
      <vt:lpstr>AIR Self-Determination Assessment</vt:lpstr>
      <vt:lpstr>PowerPoint Presentation</vt:lpstr>
      <vt:lpstr>ARC Self-Determination Assessment</vt:lpstr>
      <vt:lpstr>Field and Hoffman SD Assessments</vt:lpstr>
      <vt:lpstr>ChoiceMaker SD Assessment</vt:lpstr>
      <vt:lpstr>ChoiceMaker Assessment Example</vt:lpstr>
      <vt:lpstr>Further Education Assessments</vt:lpstr>
      <vt:lpstr>Guide to Assessing College Readiness</vt:lpstr>
      <vt:lpstr>College Survival and Success Scale</vt:lpstr>
      <vt:lpstr>PowerPoint Presentation</vt:lpstr>
      <vt:lpstr>PowerPoint Presentation</vt:lpstr>
      <vt:lpstr>PowerPoint Presentation</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Success Assessment</dc:title>
  <dc:creator>James Martin</dc:creator>
  <cp:lastModifiedBy>Donna Willis</cp:lastModifiedBy>
  <cp:revision>228</cp:revision>
  <cp:lastPrinted>2010-02-04T19:51:46Z</cp:lastPrinted>
  <dcterms:created xsi:type="dcterms:W3CDTF">2010-03-11T19:19:01Z</dcterms:created>
  <dcterms:modified xsi:type="dcterms:W3CDTF">2014-11-11T19:48:31Z</dcterms:modified>
</cp:coreProperties>
</file>