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7" r:id="rId4"/>
    <p:sldId id="261" r:id="rId5"/>
    <p:sldId id="263" r:id="rId6"/>
    <p:sldId id="264" r:id="rId7"/>
    <p:sldId id="265" r:id="rId8"/>
    <p:sldId id="291" r:id="rId9"/>
    <p:sldId id="294" r:id="rId10"/>
    <p:sldId id="292" r:id="rId11"/>
    <p:sldId id="293" r:id="rId12"/>
    <p:sldId id="266" r:id="rId13"/>
    <p:sldId id="267" r:id="rId14"/>
    <p:sldId id="268" r:id="rId15"/>
    <p:sldId id="269" r:id="rId16"/>
    <p:sldId id="270" r:id="rId17"/>
    <p:sldId id="271" r:id="rId18"/>
    <p:sldId id="272" r:id="rId19"/>
    <p:sldId id="273" r:id="rId20"/>
    <p:sldId id="274" r:id="rId21"/>
    <p:sldId id="258" r:id="rId22"/>
    <p:sldId id="259" r:id="rId23"/>
    <p:sldId id="275" r:id="rId24"/>
    <p:sldId id="276" r:id="rId25"/>
    <p:sldId id="279" r:id="rId26"/>
    <p:sldId id="290" r:id="rId27"/>
    <p:sldId id="277" r:id="rId28"/>
    <p:sldId id="278" r:id="rId29"/>
    <p:sldId id="281" r:id="rId30"/>
    <p:sldId id="280" r:id="rId31"/>
    <p:sldId id="288" r:id="rId32"/>
    <p:sldId id="289" r:id="rId33"/>
    <p:sldId id="282" r:id="rId34"/>
    <p:sldId id="283" r:id="rId35"/>
    <p:sldId id="284" r:id="rId36"/>
    <p:sldId id="285" r:id="rId37"/>
    <p:sldId id="262" r:id="rId38"/>
  </p:sldIdLst>
  <p:sldSz cx="18288000" cy="10287000"/>
  <p:notesSz cx="6858000" cy="9144000"/>
  <p:embeddedFontLst>
    <p:embeddedFont>
      <p:font typeface="Aileron Regular" panose="020B0604020202020204" charset="0"/>
      <p:regular r:id="rId39"/>
    </p:embeddedFont>
    <p:embeddedFont>
      <p:font typeface="Aileron Regular Bold" panose="020B0604020202020204" charset="0"/>
      <p:regular r:id="rId40"/>
    </p:embeddedFont>
    <p:embeddedFont>
      <p:font typeface="Calibri" panose="020F0502020204030204" pitchFamily="34" charset="0"/>
      <p:regular r:id="rId41"/>
      <p:bold r:id="rId42"/>
      <p:italic r:id="rId43"/>
      <p:boldItalic r:id="rId44"/>
    </p:embeddedFont>
    <p:embeddedFont>
      <p:font typeface="Now Thin" panose="020B0604020202020204" charset="0"/>
      <p:regular r:id="rId45"/>
    </p:embeddedFont>
    <p:embeddedFont>
      <p:font typeface="Now Thin Bold" panose="020B0604020202020204" charset="0"/>
      <p:regular r:id="rId46"/>
    </p:embeddedFont>
    <p:embeddedFont>
      <p:font typeface="Open Sans" panose="020B0606030504020204" pitchFamily="34" charset="0"/>
      <p:regular r:id="rId47"/>
      <p:bold r:id="rId48"/>
      <p:italic r:id="rId49"/>
      <p:boldItalic r:id="rId50"/>
    </p:embeddedFont>
    <p:embeddedFont>
      <p:font typeface="Open Sans Bold" panose="020B0806030504020204" charset="0"/>
      <p:regular r:id="rId51"/>
      <p:bold r:id="rId52"/>
    </p:embeddedFont>
    <p:embeddedFont>
      <p:font typeface="Open Sans Light" panose="020B0306030504020204" pitchFamily="34" charset="0"/>
      <p:regular r:id="rId53"/>
      <p:italic r:id="rId54"/>
    </p:embeddedFont>
    <p:embeddedFont>
      <p:font typeface="Open Sans Light Bold"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204"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prezi.com/view/ls2M6vOd5xmyI47K2MVQ/"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u.edu/parking/maps"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www.ou.edu/parking/faqs_section/parking_permi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mbarkok.com/norman" TargetMode="External"/><Relationship Id="rId2" Type="http://schemas.openxmlformats.org/officeDocument/2006/relationships/hyperlink" Target="https://www.ou.edu/cart/schedules" TargetMode="External"/><Relationship Id="rId1" Type="http://schemas.openxmlformats.org/officeDocument/2006/relationships/slideLayout" Target="../slideLayouts/slideLayout2.xml"/><Relationship Id="rId5" Type="http://schemas.openxmlformats.org/officeDocument/2006/relationships/hyperlink" Target="https://embarkok.com/learn/fares/" TargetMode="External"/><Relationship Id="rId4" Type="http://schemas.openxmlformats.org/officeDocument/2006/relationships/hyperlink" Target="https://embarkok.com/use/real-tim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tsupport.ou.edu/TDClient/30/Unified/KB/ArticleDet?ID=2543"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sp>
        <p:nvSpPr>
          <p:cNvPr id="3" name="AutoShape 3"/>
          <p:cNvSpPr/>
          <p:nvPr/>
        </p:nvSpPr>
        <p:spPr>
          <a:xfrm rot="-5400000">
            <a:off x="8894373" y="5124286"/>
            <a:ext cx="6492240" cy="0"/>
          </a:xfrm>
          <a:prstGeom prst="line">
            <a:avLst/>
          </a:prstGeom>
          <a:ln w="19050" cap="rnd">
            <a:solidFill>
              <a:srgbClr val="000000"/>
            </a:solidFill>
            <a:prstDash val="solid"/>
            <a:headEnd type="none" w="sm" len="sm"/>
            <a:tailEnd type="none" w="sm" len="sm"/>
          </a:ln>
        </p:spPr>
      </p:sp>
      <p:sp>
        <p:nvSpPr>
          <p:cNvPr id="4" name="TextBox 4"/>
          <p:cNvSpPr txBox="1"/>
          <p:nvPr/>
        </p:nvSpPr>
        <p:spPr>
          <a:xfrm>
            <a:off x="608395" y="4311168"/>
            <a:ext cx="9809729" cy="1597661"/>
          </a:xfrm>
          <a:prstGeom prst="rect">
            <a:avLst/>
          </a:prstGeom>
        </p:spPr>
        <p:txBody>
          <a:bodyPr lIns="0" tIns="0" rIns="0" bIns="0" rtlCol="0" anchor="t">
            <a:spAutoFit/>
          </a:bodyPr>
          <a:lstStyle/>
          <a:p>
            <a:pPr>
              <a:lnSpc>
                <a:spcPts val="4339"/>
              </a:lnSpc>
              <a:spcBef>
                <a:spcPct val="0"/>
              </a:spcBef>
            </a:pPr>
            <a:r>
              <a:rPr lang="en-US" sz="3099">
                <a:solidFill>
                  <a:srgbClr val="FAF2E9"/>
                </a:solidFill>
                <a:latin typeface="Open Sans Light"/>
              </a:rPr>
              <a:t>We are happy that you are here.  Let us know if you have questions.  We want to help you get to know CESL, the University, and Norman!</a:t>
            </a:r>
          </a:p>
        </p:txBody>
      </p:sp>
      <p:sp>
        <p:nvSpPr>
          <p:cNvPr id="5" name="TextBox 5"/>
          <p:cNvSpPr txBox="1"/>
          <p:nvPr/>
        </p:nvSpPr>
        <p:spPr>
          <a:xfrm>
            <a:off x="608395" y="1924946"/>
            <a:ext cx="9809729" cy="1870075"/>
          </a:xfrm>
          <a:prstGeom prst="rect">
            <a:avLst/>
          </a:prstGeom>
        </p:spPr>
        <p:txBody>
          <a:bodyPr lIns="0" tIns="0" rIns="0" bIns="0" rtlCol="0" anchor="t">
            <a:spAutoFit/>
          </a:bodyPr>
          <a:lstStyle/>
          <a:p>
            <a:pPr>
              <a:lnSpc>
                <a:spcPts val="14000"/>
              </a:lnSpc>
            </a:pPr>
            <a:r>
              <a:rPr lang="en-US" sz="14000">
                <a:solidFill>
                  <a:srgbClr val="FAF2E9"/>
                </a:solidFill>
                <a:latin typeface="Aileron Regular"/>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5033" y="408765"/>
            <a:ext cx="5926737" cy="2154436"/>
          </a:xfrm>
          <a:prstGeom prst="rect">
            <a:avLst/>
          </a:prstGeom>
        </p:spPr>
        <p:txBody>
          <a:bodyPr wrap="square" lIns="0" tIns="0" rIns="0" bIns="0" rtlCol="0" anchor="t">
            <a:spAutoFit/>
          </a:bodyPr>
          <a:lstStyle/>
          <a:p>
            <a:pPr>
              <a:lnSpc>
                <a:spcPts val="5600"/>
              </a:lnSpc>
            </a:pPr>
            <a:r>
              <a:rPr lang="en-US" sz="5600" spc="1120" dirty="0">
                <a:solidFill>
                  <a:srgbClr val="000000"/>
                </a:solidFill>
                <a:latin typeface="Aileron Regular"/>
              </a:rPr>
              <a:t>OU EMERGENCY ALERTS</a:t>
            </a:r>
          </a:p>
        </p:txBody>
      </p:sp>
      <p:sp>
        <p:nvSpPr>
          <p:cNvPr id="3" name="TextBox 3"/>
          <p:cNvSpPr txBox="1"/>
          <p:nvPr/>
        </p:nvSpPr>
        <p:spPr>
          <a:xfrm>
            <a:off x="7283567" y="997637"/>
            <a:ext cx="10559400" cy="5412828"/>
          </a:xfrm>
          <a:prstGeom prst="rect">
            <a:avLst/>
          </a:prstGeom>
        </p:spPr>
        <p:txBody>
          <a:bodyPr lIns="0" tIns="0" rIns="0" bIns="0" rtlCol="0" anchor="t">
            <a:spAutoFit/>
          </a:bodyPr>
          <a:lstStyle/>
          <a:p>
            <a:pPr marL="457200" indent="-457200">
              <a:lnSpc>
                <a:spcPts val="7198"/>
              </a:lnSpc>
              <a:buFont typeface="Arial" panose="020B0604020202020204" pitchFamily="34" charset="0"/>
              <a:buChar char="•"/>
            </a:pPr>
            <a:r>
              <a:rPr lang="en-US" sz="2800" spc="18" dirty="0">
                <a:latin typeface="Open Sans Light"/>
              </a:rPr>
              <a:t>How to sign up:</a:t>
            </a:r>
            <a:br>
              <a:rPr lang="en-US" sz="2800" spc="18" dirty="0">
                <a:latin typeface="Open Sans Light"/>
              </a:rPr>
            </a:br>
            <a:r>
              <a:rPr lang="en-US" sz="2800" spc="18" dirty="0">
                <a:latin typeface="Open Sans Light"/>
              </a:rPr>
              <a:t>1. Go to one.ou.edu</a:t>
            </a:r>
            <a:br>
              <a:rPr lang="en-US" sz="2800" spc="18" dirty="0">
                <a:latin typeface="Open Sans Light"/>
              </a:rPr>
            </a:br>
            <a:r>
              <a:rPr lang="en-US" sz="2800" spc="18" dirty="0">
                <a:latin typeface="Open Sans Light"/>
              </a:rPr>
              <a:t>2. log-in with your OU NET ID (your 4x4) and your password.</a:t>
            </a:r>
            <a:br>
              <a:rPr lang="en-US" sz="2800" spc="18" dirty="0">
                <a:latin typeface="Open Sans Light"/>
              </a:rPr>
            </a:br>
            <a:r>
              <a:rPr lang="en-US" sz="2800" spc="18" dirty="0">
                <a:latin typeface="Open Sans Light"/>
              </a:rPr>
              <a:t>3. click on your picture </a:t>
            </a:r>
            <a:br>
              <a:rPr lang="en-US" sz="2800" spc="18" dirty="0">
                <a:latin typeface="Open Sans Light"/>
              </a:rPr>
            </a:br>
            <a:r>
              <a:rPr lang="en-US" sz="2800" spc="18" dirty="0">
                <a:latin typeface="Open Sans Light"/>
              </a:rPr>
              <a:t>4. click “Account settings”</a:t>
            </a:r>
            <a:br>
              <a:rPr lang="en-US" sz="3132" spc="18" dirty="0">
                <a:latin typeface="Open Sans Light"/>
              </a:rPr>
            </a:br>
            <a:endParaRPr lang="en-US" sz="3132" spc="18" dirty="0">
              <a:latin typeface="Open Sans Light"/>
            </a:endParaRPr>
          </a:p>
        </p:txBody>
      </p:sp>
      <p:pic>
        <p:nvPicPr>
          <p:cNvPr id="7" name="Picture 6">
            <a:extLst>
              <a:ext uri="{FF2B5EF4-FFF2-40B4-BE49-F238E27FC236}">
                <a16:creationId xmlns:a16="http://schemas.microsoft.com/office/drawing/2014/main" id="{5CEFE506-3457-4BE2-BC0F-FC4E97611212}"/>
              </a:ext>
            </a:extLst>
          </p:cNvPr>
          <p:cNvPicPr>
            <a:picLocks noChangeAspect="1"/>
          </p:cNvPicPr>
          <p:nvPr/>
        </p:nvPicPr>
        <p:blipFill>
          <a:blip r:embed="rId2"/>
          <a:stretch>
            <a:fillRect/>
          </a:stretch>
        </p:blipFill>
        <p:spPr>
          <a:xfrm>
            <a:off x="0" y="3215296"/>
            <a:ext cx="4279129" cy="4770807"/>
          </a:xfrm>
          <a:prstGeom prst="rect">
            <a:avLst/>
          </a:prstGeom>
        </p:spPr>
      </p:pic>
      <p:pic>
        <p:nvPicPr>
          <p:cNvPr id="9" name="Picture 8">
            <a:extLst>
              <a:ext uri="{FF2B5EF4-FFF2-40B4-BE49-F238E27FC236}">
                <a16:creationId xmlns:a16="http://schemas.microsoft.com/office/drawing/2014/main" id="{7D453195-F42E-F6BF-B22F-041545C18301}"/>
              </a:ext>
            </a:extLst>
          </p:cNvPr>
          <p:cNvPicPr>
            <a:picLocks noChangeAspect="1"/>
          </p:cNvPicPr>
          <p:nvPr/>
        </p:nvPicPr>
        <p:blipFill>
          <a:blip r:embed="rId3"/>
          <a:stretch>
            <a:fillRect/>
          </a:stretch>
        </p:blipFill>
        <p:spPr>
          <a:xfrm>
            <a:off x="4493174" y="5654842"/>
            <a:ext cx="3538031" cy="2331261"/>
          </a:xfrm>
          <a:prstGeom prst="rect">
            <a:avLst/>
          </a:prstGeom>
        </p:spPr>
      </p:pic>
      <p:pic>
        <p:nvPicPr>
          <p:cNvPr id="11" name="Picture 10">
            <a:extLst>
              <a:ext uri="{FF2B5EF4-FFF2-40B4-BE49-F238E27FC236}">
                <a16:creationId xmlns:a16="http://schemas.microsoft.com/office/drawing/2014/main" id="{107CF1E5-560B-9322-D40D-EE174A0AC3D9}"/>
              </a:ext>
            </a:extLst>
          </p:cNvPr>
          <p:cNvPicPr>
            <a:picLocks noChangeAspect="1"/>
          </p:cNvPicPr>
          <p:nvPr/>
        </p:nvPicPr>
        <p:blipFill>
          <a:blip r:embed="rId4"/>
          <a:stretch>
            <a:fillRect/>
          </a:stretch>
        </p:blipFill>
        <p:spPr>
          <a:xfrm>
            <a:off x="9144000" y="6349642"/>
            <a:ext cx="3961957" cy="3272921"/>
          </a:xfrm>
          <a:prstGeom prst="rect">
            <a:avLst/>
          </a:prstGeom>
        </p:spPr>
      </p:pic>
    </p:spTree>
    <p:extLst>
      <p:ext uri="{BB962C8B-B14F-4D97-AF65-F5344CB8AC3E}">
        <p14:creationId xmlns:p14="http://schemas.microsoft.com/office/powerpoint/2010/main" val="169932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5033" y="408765"/>
            <a:ext cx="5926737" cy="2154436"/>
          </a:xfrm>
          <a:prstGeom prst="rect">
            <a:avLst/>
          </a:prstGeom>
        </p:spPr>
        <p:txBody>
          <a:bodyPr wrap="square" lIns="0" tIns="0" rIns="0" bIns="0" rtlCol="0" anchor="t">
            <a:spAutoFit/>
          </a:bodyPr>
          <a:lstStyle/>
          <a:p>
            <a:pPr>
              <a:lnSpc>
                <a:spcPts val="5600"/>
              </a:lnSpc>
            </a:pPr>
            <a:r>
              <a:rPr lang="en-US" sz="5600" spc="1120" dirty="0">
                <a:solidFill>
                  <a:srgbClr val="000000"/>
                </a:solidFill>
                <a:latin typeface="Aileron Regular"/>
              </a:rPr>
              <a:t>OU EMERGENCY ALERTS</a:t>
            </a:r>
          </a:p>
        </p:txBody>
      </p:sp>
      <p:sp>
        <p:nvSpPr>
          <p:cNvPr id="3" name="TextBox 3"/>
          <p:cNvSpPr txBox="1"/>
          <p:nvPr/>
        </p:nvSpPr>
        <p:spPr>
          <a:xfrm>
            <a:off x="10123019" y="1021700"/>
            <a:ext cx="10559400" cy="4489499"/>
          </a:xfrm>
          <a:prstGeom prst="rect">
            <a:avLst/>
          </a:prstGeom>
        </p:spPr>
        <p:txBody>
          <a:bodyPr lIns="0" tIns="0" rIns="0" bIns="0" rtlCol="0" anchor="t">
            <a:spAutoFit/>
          </a:bodyPr>
          <a:lstStyle/>
          <a:p>
            <a:pPr marL="457200" indent="-457200">
              <a:lnSpc>
                <a:spcPts val="7198"/>
              </a:lnSpc>
              <a:buFont typeface="Arial" panose="020B0604020202020204" pitchFamily="34" charset="0"/>
              <a:buChar char="•"/>
            </a:pPr>
            <a:r>
              <a:rPr lang="en-US" sz="3132" spc="18" dirty="0">
                <a:latin typeface="Open Sans Light"/>
              </a:rPr>
              <a:t>How to sign up:</a:t>
            </a:r>
            <a:br>
              <a:rPr lang="en-US" sz="3132" spc="18" dirty="0">
                <a:latin typeface="Open Sans Light"/>
              </a:rPr>
            </a:br>
            <a:r>
              <a:rPr lang="en-US" sz="3132" spc="18" dirty="0">
                <a:latin typeface="Open Sans Light"/>
              </a:rPr>
              <a:t>5. Click “Emergency Alerts”</a:t>
            </a:r>
            <a:br>
              <a:rPr lang="en-US" sz="3132" spc="18" dirty="0">
                <a:latin typeface="Open Sans Light"/>
              </a:rPr>
            </a:br>
            <a:r>
              <a:rPr lang="en-US" sz="3132" spc="18" dirty="0">
                <a:latin typeface="Open Sans Light"/>
              </a:rPr>
              <a:t>6. Click “Edit”</a:t>
            </a:r>
            <a:br>
              <a:rPr lang="en-US" sz="3132" spc="18" dirty="0">
                <a:latin typeface="Open Sans Light"/>
              </a:rPr>
            </a:br>
            <a:r>
              <a:rPr lang="en-US" sz="3132" spc="18" dirty="0">
                <a:latin typeface="Open Sans Light"/>
              </a:rPr>
              <a:t>7. type your phone number</a:t>
            </a:r>
            <a:br>
              <a:rPr lang="en-US" sz="3132" spc="18" dirty="0">
                <a:latin typeface="Open Sans Light"/>
              </a:rPr>
            </a:br>
            <a:r>
              <a:rPr lang="en-US" sz="3132" spc="18" dirty="0">
                <a:latin typeface="Open Sans Light"/>
              </a:rPr>
              <a:t>8. click “save changes”</a:t>
            </a:r>
          </a:p>
        </p:txBody>
      </p:sp>
      <p:pic>
        <p:nvPicPr>
          <p:cNvPr id="6" name="Picture 5">
            <a:extLst>
              <a:ext uri="{FF2B5EF4-FFF2-40B4-BE49-F238E27FC236}">
                <a16:creationId xmlns:a16="http://schemas.microsoft.com/office/drawing/2014/main" id="{B6B907BD-6817-4920-599E-1E89A843292A}"/>
              </a:ext>
            </a:extLst>
          </p:cNvPr>
          <p:cNvPicPr>
            <a:picLocks noChangeAspect="1"/>
          </p:cNvPicPr>
          <p:nvPr/>
        </p:nvPicPr>
        <p:blipFill>
          <a:blip r:embed="rId2"/>
          <a:stretch>
            <a:fillRect/>
          </a:stretch>
        </p:blipFill>
        <p:spPr>
          <a:xfrm>
            <a:off x="-12477" y="3391021"/>
            <a:ext cx="9165547" cy="2456326"/>
          </a:xfrm>
          <a:prstGeom prst="rect">
            <a:avLst/>
          </a:prstGeom>
        </p:spPr>
      </p:pic>
      <p:pic>
        <p:nvPicPr>
          <p:cNvPr id="8" name="Picture 7">
            <a:extLst>
              <a:ext uri="{FF2B5EF4-FFF2-40B4-BE49-F238E27FC236}">
                <a16:creationId xmlns:a16="http://schemas.microsoft.com/office/drawing/2014/main" id="{4527E343-3180-C974-285A-A0C0B5D30733}"/>
              </a:ext>
            </a:extLst>
          </p:cNvPr>
          <p:cNvPicPr>
            <a:picLocks noChangeAspect="1"/>
          </p:cNvPicPr>
          <p:nvPr/>
        </p:nvPicPr>
        <p:blipFill>
          <a:blip r:embed="rId3"/>
          <a:stretch>
            <a:fillRect/>
          </a:stretch>
        </p:blipFill>
        <p:spPr>
          <a:xfrm>
            <a:off x="2206483" y="6339019"/>
            <a:ext cx="7916536" cy="2709402"/>
          </a:xfrm>
          <a:prstGeom prst="rect">
            <a:avLst/>
          </a:prstGeom>
        </p:spPr>
      </p:pic>
      <p:pic>
        <p:nvPicPr>
          <p:cNvPr id="10" name="Picture 9">
            <a:extLst>
              <a:ext uri="{FF2B5EF4-FFF2-40B4-BE49-F238E27FC236}">
                <a16:creationId xmlns:a16="http://schemas.microsoft.com/office/drawing/2014/main" id="{A639489D-6493-4D75-5B41-A387686BEB7E}"/>
              </a:ext>
            </a:extLst>
          </p:cNvPr>
          <p:cNvPicPr>
            <a:picLocks noChangeAspect="1"/>
          </p:cNvPicPr>
          <p:nvPr/>
        </p:nvPicPr>
        <p:blipFill>
          <a:blip r:embed="rId4"/>
          <a:stretch>
            <a:fillRect/>
          </a:stretch>
        </p:blipFill>
        <p:spPr>
          <a:xfrm>
            <a:off x="11407614" y="7215623"/>
            <a:ext cx="4673903" cy="2314372"/>
          </a:xfrm>
          <a:prstGeom prst="rect">
            <a:avLst/>
          </a:prstGeom>
        </p:spPr>
      </p:pic>
    </p:spTree>
    <p:extLst>
      <p:ext uri="{BB962C8B-B14F-4D97-AF65-F5344CB8AC3E}">
        <p14:creationId xmlns:p14="http://schemas.microsoft.com/office/powerpoint/2010/main" val="1622571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9609" y="4092480"/>
            <a:ext cx="7584171" cy="145669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Bold"/>
              </a:rPr>
              <a:t>INSTRUCTOR OFFICE HOURS</a:t>
            </a:r>
          </a:p>
        </p:txBody>
      </p:sp>
      <p:sp>
        <p:nvSpPr>
          <p:cNvPr id="3" name="TextBox 3"/>
          <p:cNvSpPr txBox="1"/>
          <p:nvPr/>
        </p:nvSpPr>
        <p:spPr>
          <a:xfrm>
            <a:off x="8797190" y="1277252"/>
            <a:ext cx="8145183" cy="7429500"/>
          </a:xfrm>
          <a:prstGeom prst="rect">
            <a:avLst/>
          </a:prstGeom>
        </p:spPr>
        <p:txBody>
          <a:bodyPr lIns="0" tIns="0" rIns="0" bIns="0" rtlCol="0" anchor="t">
            <a:spAutoFit/>
          </a:bodyPr>
          <a:lstStyle/>
          <a:p>
            <a:pPr>
              <a:lnSpc>
                <a:spcPts val="3973"/>
              </a:lnSpc>
            </a:pPr>
            <a:r>
              <a:rPr lang="en-US" sz="3311">
                <a:solidFill>
                  <a:srgbClr val="000000"/>
                </a:solidFill>
                <a:latin typeface="Now Thin Bold"/>
              </a:rPr>
              <a:t>Meet with your morning instructor during their office hours to discuss…</a:t>
            </a:r>
          </a:p>
          <a:p>
            <a:pPr>
              <a:lnSpc>
                <a:spcPts val="3973"/>
              </a:lnSpc>
            </a:pPr>
            <a:endParaRPr lang="en-US" sz="3311">
              <a:solidFill>
                <a:srgbClr val="000000"/>
              </a:solidFill>
              <a:latin typeface="Now Thin Bold"/>
            </a:endParaRPr>
          </a:p>
          <a:p>
            <a:pPr>
              <a:lnSpc>
                <a:spcPts val="3973"/>
              </a:lnSpc>
            </a:pPr>
            <a:r>
              <a:rPr lang="en-US" sz="3311">
                <a:solidFill>
                  <a:srgbClr val="000000"/>
                </a:solidFill>
                <a:latin typeface="Now Thin Bold"/>
              </a:rPr>
              <a:t>•Schedule changes</a:t>
            </a:r>
          </a:p>
          <a:p>
            <a:pPr>
              <a:lnSpc>
                <a:spcPts val="3973"/>
              </a:lnSpc>
            </a:pPr>
            <a:endParaRPr lang="en-US" sz="3311">
              <a:solidFill>
                <a:srgbClr val="000000"/>
              </a:solidFill>
              <a:latin typeface="Now Thin Bold"/>
            </a:endParaRPr>
          </a:p>
          <a:p>
            <a:pPr>
              <a:lnSpc>
                <a:spcPts val="3973"/>
              </a:lnSpc>
            </a:pPr>
            <a:r>
              <a:rPr lang="en-US" sz="3311">
                <a:solidFill>
                  <a:srgbClr val="000000"/>
                </a:solidFill>
                <a:latin typeface="Now Thin Bold"/>
              </a:rPr>
              <a:t>•Problems you are having in class</a:t>
            </a:r>
          </a:p>
          <a:p>
            <a:pPr>
              <a:lnSpc>
                <a:spcPts val="3973"/>
              </a:lnSpc>
            </a:pPr>
            <a:endParaRPr lang="en-US" sz="3311">
              <a:solidFill>
                <a:srgbClr val="000000"/>
              </a:solidFill>
              <a:latin typeface="Now Thin Bold"/>
            </a:endParaRPr>
          </a:p>
          <a:p>
            <a:pPr>
              <a:lnSpc>
                <a:spcPts val="3973"/>
              </a:lnSpc>
            </a:pPr>
            <a:r>
              <a:rPr lang="en-US" sz="3311">
                <a:solidFill>
                  <a:srgbClr val="000000"/>
                </a:solidFill>
                <a:latin typeface="Now Thin Bold"/>
              </a:rPr>
              <a:t>•Questions about policies or homework</a:t>
            </a:r>
          </a:p>
          <a:p>
            <a:pPr>
              <a:lnSpc>
                <a:spcPts val="3973"/>
              </a:lnSpc>
            </a:pPr>
            <a:endParaRPr lang="en-US" sz="3311">
              <a:solidFill>
                <a:srgbClr val="000000"/>
              </a:solidFill>
              <a:latin typeface="Now Thin Bold"/>
            </a:endParaRPr>
          </a:p>
          <a:p>
            <a:pPr>
              <a:lnSpc>
                <a:spcPts val="3973"/>
              </a:lnSpc>
            </a:pPr>
            <a:r>
              <a:rPr lang="en-US" sz="3311">
                <a:solidFill>
                  <a:srgbClr val="000000"/>
                </a:solidFill>
                <a:latin typeface="Now Thin Bold"/>
              </a:rPr>
              <a:t>•Information about Norman and Oklahoma</a:t>
            </a:r>
          </a:p>
          <a:p>
            <a:pPr>
              <a:lnSpc>
                <a:spcPts val="3973"/>
              </a:lnSpc>
            </a:pPr>
            <a:endParaRPr lang="en-US" sz="3311">
              <a:solidFill>
                <a:srgbClr val="000000"/>
              </a:solidFill>
              <a:latin typeface="Now Thin Bold"/>
            </a:endParaRPr>
          </a:p>
          <a:p>
            <a:pPr>
              <a:lnSpc>
                <a:spcPts val="3973"/>
              </a:lnSpc>
            </a:pPr>
            <a:r>
              <a:rPr lang="en-US" sz="3311">
                <a:solidFill>
                  <a:srgbClr val="000000"/>
                </a:solidFill>
                <a:latin typeface="Now Thin Bold"/>
              </a:rPr>
              <a:t>Remember -  if you have a problem, talk to your morning instructor.</a:t>
            </a:r>
          </a:p>
          <a:p>
            <a:pPr algn="just">
              <a:lnSpc>
                <a:spcPts val="3973"/>
              </a:lnSpc>
            </a:pPr>
            <a:endParaRPr lang="en-US" sz="3311">
              <a:solidFill>
                <a:srgbClr val="000000"/>
              </a:solidFill>
              <a:latin typeface="Now Thin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347378" y="5708183"/>
            <a:ext cx="3294361" cy="4719806"/>
          </a:xfrm>
          <a:prstGeom prst="rect">
            <a:avLst/>
          </a:prstGeom>
        </p:spPr>
      </p:pic>
      <p:pic>
        <p:nvPicPr>
          <p:cNvPr id="3" name="Picture 3"/>
          <p:cNvPicPr>
            <a:picLocks noChangeAspect="1"/>
          </p:cNvPicPr>
          <p:nvPr/>
        </p:nvPicPr>
        <p:blipFill>
          <a:blip r:embed="rId3"/>
          <a:srcRect/>
          <a:stretch>
            <a:fillRect/>
          </a:stretch>
        </p:blipFill>
        <p:spPr>
          <a:xfrm>
            <a:off x="12077875" y="5708183"/>
            <a:ext cx="3495590" cy="4528731"/>
          </a:xfrm>
          <a:prstGeom prst="rect">
            <a:avLst/>
          </a:prstGeom>
        </p:spPr>
      </p:pic>
      <p:pic>
        <p:nvPicPr>
          <p:cNvPr id="4" name="Picture 4"/>
          <p:cNvPicPr>
            <a:picLocks noChangeAspect="1"/>
          </p:cNvPicPr>
          <p:nvPr/>
        </p:nvPicPr>
        <p:blipFill>
          <a:blip r:embed="rId4"/>
          <a:srcRect/>
          <a:stretch>
            <a:fillRect/>
          </a:stretch>
        </p:blipFill>
        <p:spPr>
          <a:xfrm>
            <a:off x="9144000" y="5708183"/>
            <a:ext cx="3636837" cy="4719806"/>
          </a:xfrm>
          <a:prstGeom prst="rect">
            <a:avLst/>
          </a:prstGeom>
        </p:spPr>
      </p:pic>
      <p:sp>
        <p:nvSpPr>
          <p:cNvPr id="5" name="TextBox 5"/>
          <p:cNvSpPr txBox="1"/>
          <p:nvPr/>
        </p:nvSpPr>
        <p:spPr>
          <a:xfrm>
            <a:off x="347314" y="4815205"/>
            <a:ext cx="7019747"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Bold"/>
              </a:rPr>
              <a:t>TEST SCORES</a:t>
            </a:r>
          </a:p>
        </p:txBody>
      </p:sp>
      <p:sp>
        <p:nvSpPr>
          <p:cNvPr id="6" name="TextBox 6"/>
          <p:cNvSpPr txBox="1"/>
          <p:nvPr/>
        </p:nvSpPr>
        <p:spPr>
          <a:xfrm>
            <a:off x="8720454" y="915487"/>
            <a:ext cx="8921285" cy="4343400"/>
          </a:xfrm>
          <a:prstGeom prst="rect">
            <a:avLst/>
          </a:prstGeom>
        </p:spPr>
        <p:txBody>
          <a:bodyPr lIns="0" tIns="0" rIns="0" bIns="0" rtlCol="0" anchor="t">
            <a:spAutoFit/>
          </a:bodyPr>
          <a:lstStyle/>
          <a:p>
            <a:pPr marL="698007" lvl="1" indent="-349003" algn="just">
              <a:lnSpc>
                <a:spcPts val="3879"/>
              </a:lnSpc>
              <a:buFont typeface="Arial"/>
              <a:buChar char="•"/>
            </a:pPr>
            <a:r>
              <a:rPr lang="en-US" sz="3233">
                <a:solidFill>
                  <a:srgbClr val="000000"/>
                </a:solidFill>
                <a:latin typeface="Now Thin Bold"/>
              </a:rPr>
              <a:t>If you have already taken an English proficiency test, please bring us a copy of your score as soon as possible.</a:t>
            </a:r>
          </a:p>
          <a:p>
            <a:pPr algn="just">
              <a:lnSpc>
                <a:spcPts val="3879"/>
              </a:lnSpc>
            </a:pPr>
            <a:endParaRPr lang="en-US" sz="3233">
              <a:solidFill>
                <a:srgbClr val="000000"/>
              </a:solidFill>
              <a:latin typeface="Now Thin Bold"/>
            </a:endParaRPr>
          </a:p>
          <a:p>
            <a:pPr marL="698007" lvl="1" indent="-349003" algn="just">
              <a:lnSpc>
                <a:spcPts val="3879"/>
              </a:lnSpc>
              <a:buFont typeface="Arial"/>
              <a:buChar char="•"/>
            </a:pPr>
            <a:r>
              <a:rPr lang="en-US" sz="3233">
                <a:solidFill>
                  <a:srgbClr val="000000"/>
                </a:solidFill>
                <a:latin typeface="Now Thin Bold"/>
              </a:rPr>
              <a:t>If you have registered to take an exam, please let us know what date you are taking the test. </a:t>
            </a:r>
          </a:p>
          <a:p>
            <a:pPr algn="just">
              <a:lnSpc>
                <a:spcPts val="7428"/>
              </a:lnSpc>
            </a:pPr>
            <a:endParaRPr lang="en-US" sz="3233">
              <a:solidFill>
                <a:srgbClr val="000000"/>
              </a:solidFill>
              <a:latin typeface="Now Thin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877" y="4559851"/>
            <a:ext cx="4794522"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OU TRACK</a:t>
            </a:r>
          </a:p>
        </p:txBody>
      </p:sp>
      <p:sp>
        <p:nvSpPr>
          <p:cNvPr id="3" name="TextBox 3"/>
          <p:cNvSpPr txBox="1"/>
          <p:nvPr/>
        </p:nvSpPr>
        <p:spPr>
          <a:xfrm>
            <a:off x="7283566" y="1578209"/>
            <a:ext cx="10559400" cy="6619875"/>
          </a:xfrm>
          <a:prstGeom prst="rect">
            <a:avLst/>
          </a:prstGeom>
        </p:spPr>
        <p:txBody>
          <a:bodyPr lIns="0" tIns="0" rIns="0" bIns="0" rtlCol="0" anchor="t">
            <a:spAutoFit/>
          </a:bodyPr>
          <a:lstStyle/>
          <a:p>
            <a:pPr>
              <a:lnSpc>
                <a:spcPts val="3759"/>
              </a:lnSpc>
            </a:pPr>
            <a:r>
              <a:rPr lang="en-US" sz="3132" spc="18">
                <a:solidFill>
                  <a:srgbClr val="000000"/>
                </a:solidFill>
                <a:latin typeface="Open Sans Light"/>
              </a:rPr>
              <a:t>OU requires the following test scores for</a:t>
            </a:r>
            <a:r>
              <a:rPr lang="en-US" sz="3132" spc="18">
                <a:solidFill>
                  <a:srgbClr val="000000"/>
                </a:solidFill>
                <a:latin typeface="Open Sans Light Bold"/>
              </a:rPr>
              <a:t> admission to OU Track,</a:t>
            </a:r>
            <a:r>
              <a:rPr lang="en-US" sz="3132" spc="18">
                <a:solidFill>
                  <a:srgbClr val="000000"/>
                </a:solidFill>
                <a:latin typeface="Open Sans Light"/>
              </a:rPr>
              <a:t> followed by 2 sessions at the advanced level : </a:t>
            </a:r>
          </a:p>
          <a:p>
            <a:pPr>
              <a:lnSpc>
                <a:spcPts val="3759"/>
              </a:lnSpc>
            </a:pPr>
            <a:endParaRPr lang="en-US" sz="3132" spc="18">
              <a:solidFill>
                <a:srgbClr val="000000"/>
              </a:solidFill>
              <a:latin typeface="Open Sans Light"/>
            </a:endParaRPr>
          </a:p>
          <a:p>
            <a:pPr marL="676403" lvl="1" indent="-338201">
              <a:lnSpc>
                <a:spcPts val="3759"/>
              </a:lnSpc>
              <a:buFont typeface="Arial"/>
              <a:buChar char="•"/>
            </a:pPr>
            <a:r>
              <a:rPr lang="en-US" sz="3132" spc="18">
                <a:solidFill>
                  <a:srgbClr val="000000"/>
                </a:solidFill>
                <a:latin typeface="Open Sans Light Bold"/>
              </a:rPr>
              <a:t>Undergraduates</a:t>
            </a:r>
            <a:r>
              <a:rPr lang="en-US" sz="3132" spc="18">
                <a:solidFill>
                  <a:srgbClr val="000000"/>
                </a:solidFill>
                <a:latin typeface="Open Sans Light"/>
              </a:rPr>
              <a:t>: IELTS 5.5, TOEFL iBT 61, Pearson 45, Duolingo 90 (or higher)</a:t>
            </a:r>
          </a:p>
          <a:p>
            <a:pPr>
              <a:lnSpc>
                <a:spcPts val="3759"/>
              </a:lnSpc>
            </a:pPr>
            <a:endParaRPr lang="en-US" sz="3132" spc="18">
              <a:solidFill>
                <a:srgbClr val="000000"/>
              </a:solidFill>
              <a:latin typeface="Open Sans Light"/>
            </a:endParaRPr>
          </a:p>
          <a:p>
            <a:pPr marL="676403" lvl="1" indent="-338201">
              <a:lnSpc>
                <a:spcPts val="3759"/>
              </a:lnSpc>
              <a:buFont typeface="Arial"/>
              <a:buChar char="•"/>
            </a:pPr>
            <a:r>
              <a:rPr lang="en-US" sz="3132" spc="18">
                <a:solidFill>
                  <a:srgbClr val="000000"/>
                </a:solidFill>
                <a:latin typeface="Open Sans Light Bold"/>
              </a:rPr>
              <a:t>Graduate students</a:t>
            </a:r>
            <a:r>
              <a:rPr lang="en-US" sz="3132" spc="18">
                <a:solidFill>
                  <a:srgbClr val="000000"/>
                </a:solidFill>
                <a:latin typeface="Open Sans Light"/>
              </a:rPr>
              <a:t>: please check the OU website for the </a:t>
            </a:r>
            <a:r>
              <a:rPr lang="en-US" sz="3132" spc="18">
                <a:solidFill>
                  <a:srgbClr val="000000"/>
                </a:solidFill>
                <a:latin typeface="Open Sans Light Bold"/>
              </a:rPr>
              <a:t>specific test requirements</a:t>
            </a:r>
            <a:r>
              <a:rPr lang="en-US" sz="3132" spc="18">
                <a:solidFill>
                  <a:srgbClr val="000000"/>
                </a:solidFill>
                <a:latin typeface="Open Sans Light"/>
              </a:rPr>
              <a:t> for your major and </a:t>
            </a:r>
            <a:r>
              <a:rPr lang="en-US" sz="3132" spc="18">
                <a:solidFill>
                  <a:srgbClr val="000000"/>
                </a:solidFill>
                <a:latin typeface="Open Sans Light Bold"/>
              </a:rPr>
              <a:t>deadlines </a:t>
            </a:r>
            <a:r>
              <a:rPr lang="en-US" sz="3132" spc="18">
                <a:solidFill>
                  <a:srgbClr val="000000"/>
                </a:solidFill>
                <a:latin typeface="Open Sans Light"/>
              </a:rPr>
              <a:t>for acceptance into your degree program.  </a:t>
            </a:r>
          </a:p>
          <a:p>
            <a:pPr>
              <a:lnSpc>
                <a:spcPts val="3759"/>
              </a:lnSpc>
            </a:pPr>
            <a:endParaRPr lang="en-US" sz="3132" spc="18">
              <a:solidFill>
                <a:srgbClr val="000000"/>
              </a:solidFill>
              <a:latin typeface="Open Sans Light"/>
            </a:endParaRPr>
          </a:p>
          <a:p>
            <a:pPr marL="676403" lvl="1" indent="-338201">
              <a:lnSpc>
                <a:spcPts val="3759"/>
              </a:lnSpc>
              <a:buFont typeface="Arial"/>
              <a:buChar char="•"/>
            </a:pPr>
            <a:r>
              <a:rPr lang="en-US" sz="3132" spc="18">
                <a:solidFill>
                  <a:srgbClr val="000000"/>
                </a:solidFill>
                <a:latin typeface="Open Sans Light"/>
              </a:rPr>
              <a:t>If you have questions, please contact: Hilary Kirk, OU Track Program Coordinator, </a:t>
            </a:r>
            <a:r>
              <a:rPr lang="en-US" sz="3132" u="sng" spc="18">
                <a:solidFill>
                  <a:srgbClr val="5E17EB"/>
                </a:solidFill>
                <a:latin typeface="Open Sans Light"/>
              </a:rPr>
              <a:t>hilarykirk@ou.edu  </a:t>
            </a:r>
          </a:p>
          <a:p>
            <a:pPr>
              <a:lnSpc>
                <a:spcPts val="7198"/>
              </a:lnSpc>
            </a:pPr>
            <a:endParaRPr lang="en-US" sz="3132" u="sng" spc="18">
              <a:solidFill>
                <a:srgbClr val="5E17EB"/>
              </a:solidFill>
              <a:latin typeface="Open Sa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3990" y="4462780"/>
            <a:ext cx="6075762" cy="286639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CESL POLICIES AND PROCEDURES</a:t>
            </a:r>
          </a:p>
        </p:txBody>
      </p:sp>
      <p:pic>
        <p:nvPicPr>
          <p:cNvPr id="3" name="Picture 3"/>
          <p:cNvPicPr>
            <a:picLocks noChangeAspect="1"/>
          </p:cNvPicPr>
          <p:nvPr/>
        </p:nvPicPr>
        <p:blipFill>
          <a:blip r:embed="rId2"/>
          <a:srcRect l="12505" r="11248" b="1286"/>
          <a:stretch>
            <a:fillRect/>
          </a:stretch>
        </p:blipFill>
        <p:spPr>
          <a:xfrm>
            <a:off x="6375441" y="0"/>
            <a:ext cx="11912559" cy="1028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23803" y="2179539"/>
            <a:ext cx="14399274" cy="7525906"/>
          </a:xfrm>
          <a:prstGeom prst="rect">
            <a:avLst/>
          </a:prstGeom>
        </p:spPr>
        <p:txBody>
          <a:bodyPr lIns="0" tIns="0" rIns="0" bIns="0" rtlCol="0" anchor="t">
            <a:spAutoFit/>
          </a:bodyPr>
          <a:lstStyle/>
          <a:p>
            <a:pPr marL="812800" lvl="1" indent="-406400">
              <a:lnSpc>
                <a:spcPts val="4895"/>
              </a:lnSpc>
              <a:buFont typeface="Arial"/>
              <a:buChar char="•"/>
            </a:pPr>
            <a:r>
              <a:rPr lang="en-US" sz="3750" spc="7" dirty="0">
                <a:solidFill>
                  <a:srgbClr val="000000"/>
                </a:solidFill>
                <a:latin typeface="Now Thin Bold"/>
              </a:rPr>
              <a:t>Students move up levels by earning As and Bs in their courses.</a:t>
            </a:r>
            <a:endParaRPr lang="en-US" sz="3750" dirty="0"/>
          </a:p>
          <a:p>
            <a:pPr>
              <a:lnSpc>
                <a:spcPts val="4895"/>
              </a:lnSpc>
            </a:pPr>
            <a:endParaRPr lang="en-US" sz="3765" spc="7">
              <a:solidFill>
                <a:srgbClr val="000000"/>
              </a:solidFill>
              <a:latin typeface="Now Thin Bold"/>
            </a:endParaRPr>
          </a:p>
          <a:p>
            <a:pPr marL="812800" lvl="1" indent="-406400">
              <a:lnSpc>
                <a:spcPts val="4895"/>
              </a:lnSpc>
              <a:buFont typeface="Arial"/>
              <a:buChar char="•"/>
            </a:pPr>
            <a:r>
              <a:rPr lang="en-US" sz="3750" spc="7" dirty="0">
                <a:solidFill>
                  <a:srgbClr val="000000"/>
                </a:solidFill>
                <a:latin typeface="Now Thin Bold"/>
              </a:rPr>
              <a:t> A grade of C indicates that the student has </a:t>
            </a:r>
            <a:r>
              <a:rPr lang="en-US" sz="3750" u="sng" spc="7" dirty="0">
                <a:solidFill>
                  <a:srgbClr val="000000"/>
                </a:solidFill>
                <a:latin typeface="Now Thin Bold"/>
              </a:rPr>
              <a:t>not</a:t>
            </a:r>
            <a:r>
              <a:rPr lang="en-US" sz="3750" spc="7" dirty="0">
                <a:solidFill>
                  <a:srgbClr val="000000"/>
                </a:solidFill>
                <a:latin typeface="Now Thin Bold"/>
              </a:rPr>
              <a:t> yet achieved proficiency at that level and will need to repeat. </a:t>
            </a:r>
          </a:p>
          <a:p>
            <a:pPr>
              <a:lnSpc>
                <a:spcPts val="4895"/>
              </a:lnSpc>
            </a:pPr>
            <a:endParaRPr lang="en-US" sz="3765" spc="7">
              <a:solidFill>
                <a:srgbClr val="000000"/>
              </a:solidFill>
              <a:latin typeface="Now Thin Bold"/>
            </a:endParaRPr>
          </a:p>
          <a:p>
            <a:pPr marL="812800" lvl="1" indent="-406400">
              <a:lnSpc>
                <a:spcPts val="4895"/>
              </a:lnSpc>
              <a:buFont typeface="Arial"/>
              <a:buChar char="•"/>
            </a:pPr>
            <a:r>
              <a:rPr lang="en-US" sz="3750" spc="7" dirty="0">
                <a:solidFill>
                  <a:srgbClr val="000000"/>
                </a:solidFill>
                <a:latin typeface="Now Thin Bold"/>
              </a:rPr>
              <a:t>Ds and Fs are considered failing grades. Students who achieve a D or an F in any course are automatically placed on Student Support and do not advance to the next level.</a:t>
            </a:r>
          </a:p>
          <a:p>
            <a:pPr>
              <a:lnSpc>
                <a:spcPts val="4895"/>
              </a:lnSpc>
            </a:pPr>
            <a:endParaRPr lang="en-US" sz="3765" spc="7">
              <a:solidFill>
                <a:srgbClr val="000000"/>
              </a:solidFill>
              <a:latin typeface="Now Thin Bold"/>
            </a:endParaRPr>
          </a:p>
        </p:txBody>
      </p:sp>
      <p:sp>
        <p:nvSpPr>
          <p:cNvPr id="3" name="TextBox 3"/>
          <p:cNvSpPr txBox="1"/>
          <p:nvPr/>
        </p:nvSpPr>
        <p:spPr>
          <a:xfrm>
            <a:off x="2984643" y="700405"/>
            <a:ext cx="12318715"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Bold"/>
              </a:rPr>
              <a:t>CESL GRADING POLICY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62" y="2826125"/>
            <a:ext cx="14399274" cy="5552872"/>
          </a:xfrm>
          <a:prstGeom prst="rect">
            <a:avLst/>
          </a:prstGeom>
        </p:spPr>
        <p:txBody>
          <a:bodyPr lIns="0" tIns="0" rIns="0" bIns="0" rtlCol="0" anchor="t">
            <a:spAutoFit/>
          </a:bodyPr>
          <a:lstStyle/>
          <a:p>
            <a:pPr algn="ctr">
              <a:lnSpc>
                <a:spcPts val="4895"/>
              </a:lnSpc>
            </a:pPr>
            <a:r>
              <a:rPr lang="en-US" sz="3765" spc="37">
                <a:solidFill>
                  <a:srgbClr val="000000"/>
                </a:solidFill>
                <a:latin typeface="Now Thin Bold"/>
              </a:rPr>
              <a:t> CESL uses a standard grading scale:</a:t>
            </a:r>
          </a:p>
          <a:p>
            <a:pPr algn="ctr">
              <a:lnSpc>
                <a:spcPts val="4895"/>
              </a:lnSpc>
            </a:pPr>
            <a:endParaRPr lang="en-US" sz="3765" spc="37">
              <a:solidFill>
                <a:srgbClr val="000000"/>
              </a:solidFill>
              <a:latin typeface="Now Thin Bold"/>
            </a:endParaRPr>
          </a:p>
          <a:p>
            <a:pPr algn="ctr">
              <a:lnSpc>
                <a:spcPts val="4895"/>
              </a:lnSpc>
            </a:pPr>
            <a:endParaRPr lang="en-US" sz="3765" spc="37">
              <a:solidFill>
                <a:srgbClr val="000000"/>
              </a:solidFill>
              <a:latin typeface="Now Thin Bold"/>
            </a:endParaRPr>
          </a:p>
          <a:p>
            <a:pPr algn="ctr">
              <a:lnSpc>
                <a:spcPts val="4895"/>
              </a:lnSpc>
            </a:pPr>
            <a:r>
              <a:rPr lang="en-US" sz="3765" spc="37">
                <a:solidFill>
                  <a:srgbClr val="000000"/>
                </a:solidFill>
                <a:latin typeface="Now Thin"/>
              </a:rPr>
              <a:t>    </a:t>
            </a:r>
            <a:r>
              <a:rPr lang="en-US" sz="3765" spc="37">
                <a:solidFill>
                  <a:srgbClr val="000000"/>
                </a:solidFill>
                <a:latin typeface="Now Thin Bold"/>
              </a:rPr>
              <a:t>90-100% = A</a:t>
            </a:r>
          </a:p>
          <a:p>
            <a:pPr algn="ctr">
              <a:lnSpc>
                <a:spcPts val="4895"/>
              </a:lnSpc>
            </a:pPr>
            <a:r>
              <a:rPr lang="en-US" sz="3765" spc="37">
                <a:solidFill>
                  <a:srgbClr val="000000"/>
                </a:solidFill>
                <a:latin typeface="Now Thin Bold"/>
              </a:rPr>
              <a:t>       80-89% = B</a:t>
            </a:r>
          </a:p>
          <a:p>
            <a:pPr algn="ctr">
              <a:lnSpc>
                <a:spcPts val="4895"/>
              </a:lnSpc>
            </a:pPr>
            <a:r>
              <a:rPr lang="en-US" sz="3765" spc="37">
                <a:solidFill>
                  <a:srgbClr val="000000"/>
                </a:solidFill>
                <a:latin typeface="Now Thin"/>
              </a:rPr>
              <a:t>       </a:t>
            </a:r>
            <a:r>
              <a:rPr lang="en-US" sz="3765" spc="37">
                <a:solidFill>
                  <a:srgbClr val="000000"/>
                </a:solidFill>
                <a:latin typeface="Now Thin Bold"/>
              </a:rPr>
              <a:t>70-79% = C</a:t>
            </a:r>
          </a:p>
          <a:p>
            <a:pPr algn="ctr">
              <a:lnSpc>
                <a:spcPts val="4895"/>
              </a:lnSpc>
            </a:pPr>
            <a:r>
              <a:rPr lang="en-US" sz="3765" spc="37">
                <a:solidFill>
                  <a:srgbClr val="000000"/>
                </a:solidFill>
                <a:latin typeface="Now Thin"/>
              </a:rPr>
              <a:t>     </a:t>
            </a:r>
            <a:r>
              <a:rPr lang="en-US" sz="3765" spc="37">
                <a:solidFill>
                  <a:srgbClr val="000000"/>
                </a:solidFill>
                <a:latin typeface="Now Thin Bold"/>
              </a:rPr>
              <a:t>  60-69% = D</a:t>
            </a:r>
          </a:p>
          <a:p>
            <a:pPr algn="ctr">
              <a:lnSpc>
                <a:spcPts val="4895"/>
              </a:lnSpc>
            </a:pPr>
            <a:r>
              <a:rPr lang="en-US" sz="3765" spc="37">
                <a:solidFill>
                  <a:srgbClr val="000000"/>
                </a:solidFill>
                <a:latin typeface="Now Thin Bold"/>
              </a:rPr>
              <a:t>59% or lower = F</a:t>
            </a:r>
          </a:p>
          <a:p>
            <a:pPr algn="ctr">
              <a:lnSpc>
                <a:spcPts val="4895"/>
              </a:lnSpc>
            </a:pPr>
            <a:endParaRPr lang="en-US" sz="3765" spc="37">
              <a:solidFill>
                <a:srgbClr val="000000"/>
              </a:solidFill>
              <a:latin typeface="Now Thin Bold"/>
            </a:endParaRPr>
          </a:p>
        </p:txBody>
      </p:sp>
      <p:sp>
        <p:nvSpPr>
          <p:cNvPr id="3" name="TextBox 3"/>
          <p:cNvSpPr txBox="1"/>
          <p:nvPr/>
        </p:nvSpPr>
        <p:spPr>
          <a:xfrm>
            <a:off x="3568308" y="700405"/>
            <a:ext cx="10823071" cy="751840"/>
          </a:xfrm>
          <a:prstGeom prst="rect">
            <a:avLst/>
          </a:prstGeom>
        </p:spPr>
        <p:txBody>
          <a:bodyPr lIns="0" tIns="0" rIns="0" bIns="0" rtlCol="0" anchor="t">
            <a:spAutoFit/>
          </a:bodyPr>
          <a:lstStyle/>
          <a:p>
            <a:pPr algn="just">
              <a:lnSpc>
                <a:spcPts val="5600"/>
              </a:lnSpc>
            </a:pPr>
            <a:r>
              <a:rPr lang="en-US" sz="5600" spc="1120">
                <a:solidFill>
                  <a:srgbClr val="000000"/>
                </a:solidFill>
                <a:latin typeface="Aileron Regular Bold"/>
              </a:rPr>
              <a:t>CESL GRADING POLICY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62" y="1848879"/>
            <a:ext cx="14399274" cy="8644802"/>
          </a:xfrm>
          <a:prstGeom prst="rect">
            <a:avLst/>
          </a:prstGeom>
        </p:spPr>
        <p:txBody>
          <a:bodyPr lIns="0" tIns="0" rIns="0" bIns="0" rtlCol="0" anchor="t">
            <a:spAutoFit/>
          </a:bodyPr>
          <a:lstStyle/>
          <a:p>
            <a:pPr marL="812800" lvl="1" indent="-406400">
              <a:lnSpc>
                <a:spcPts val="5159"/>
              </a:lnSpc>
              <a:buFont typeface="Arial"/>
              <a:buChar char="•"/>
            </a:pPr>
            <a:r>
              <a:rPr lang="en-US" sz="3750" spc="7" dirty="0">
                <a:solidFill>
                  <a:srgbClr val="000000"/>
                </a:solidFill>
                <a:latin typeface="Now Thin Bold"/>
              </a:rPr>
              <a:t>If you must miss class, please send us a message </a:t>
            </a:r>
            <a:endParaRPr lang="en-US"/>
          </a:p>
          <a:p>
            <a:pPr>
              <a:lnSpc>
                <a:spcPts val="5159"/>
              </a:lnSpc>
            </a:pPr>
            <a:endParaRPr lang="en-US" sz="3765" spc="7">
              <a:solidFill>
                <a:srgbClr val="000000"/>
              </a:solidFill>
              <a:latin typeface="Now Thin Bold"/>
            </a:endParaRPr>
          </a:p>
          <a:p>
            <a:pPr marL="812800" lvl="1" indent="-406400">
              <a:lnSpc>
                <a:spcPts val="5159"/>
              </a:lnSpc>
              <a:buFont typeface="Arial"/>
              <a:buChar char="•"/>
            </a:pPr>
            <a:r>
              <a:rPr lang="en-US" sz="3750" spc="7" dirty="0">
                <a:solidFill>
                  <a:srgbClr val="000000"/>
                </a:solidFill>
                <a:latin typeface="Now Thin Bold"/>
              </a:rPr>
              <a:t>If you are absent, please check the Syllabus for assignments due and call another student to find out what you missed in class. Then do the work.</a:t>
            </a:r>
          </a:p>
          <a:p>
            <a:pPr>
              <a:lnSpc>
                <a:spcPts val="5159"/>
              </a:lnSpc>
            </a:pPr>
            <a:endParaRPr lang="en-US" sz="3765" spc="7">
              <a:solidFill>
                <a:srgbClr val="000000"/>
              </a:solidFill>
              <a:latin typeface="Now Thin Bold"/>
            </a:endParaRPr>
          </a:p>
          <a:p>
            <a:pPr marL="812800" lvl="1" indent="-406400">
              <a:lnSpc>
                <a:spcPts val="5159"/>
              </a:lnSpc>
              <a:buFont typeface="Arial"/>
              <a:buChar char="•"/>
            </a:pPr>
            <a:r>
              <a:rPr lang="en-US" sz="3750" spc="7" dirty="0">
                <a:solidFill>
                  <a:srgbClr val="000000"/>
                </a:solidFill>
                <a:latin typeface="Now Thin Bold"/>
              </a:rPr>
              <a:t>It is your responsibility to check your grades and attendance regularly and make sure you are not missing work. (If you do not know how to check, ask your teacher.)</a:t>
            </a:r>
          </a:p>
          <a:p>
            <a:pPr>
              <a:lnSpc>
                <a:spcPts val="5159"/>
              </a:lnSpc>
            </a:pPr>
            <a:endParaRPr lang="en-US" sz="3765" spc="7">
              <a:solidFill>
                <a:srgbClr val="000000"/>
              </a:solidFill>
              <a:latin typeface="Now Thin Bold"/>
            </a:endParaRPr>
          </a:p>
          <a:p>
            <a:pPr marL="812800" lvl="1" indent="-406400">
              <a:lnSpc>
                <a:spcPts val="5159"/>
              </a:lnSpc>
              <a:buFont typeface="Arial"/>
              <a:buChar char="•"/>
            </a:pPr>
            <a:r>
              <a:rPr lang="en-US" sz="3750" spc="7" dirty="0">
                <a:solidFill>
                  <a:srgbClr val="000000"/>
                </a:solidFill>
                <a:latin typeface="Now Thin Bold"/>
              </a:rPr>
              <a:t>If you miss class more than 5 times, you automatically fail. (And a lot of absences can cause visa problems.)</a:t>
            </a:r>
          </a:p>
          <a:p>
            <a:pPr>
              <a:lnSpc>
                <a:spcPts val="5159"/>
              </a:lnSpc>
            </a:pPr>
            <a:endParaRPr lang="en-US" sz="3765" spc="7">
              <a:solidFill>
                <a:srgbClr val="000000"/>
              </a:solidFill>
              <a:latin typeface="Now Thin Bold"/>
            </a:endParaRPr>
          </a:p>
        </p:txBody>
      </p:sp>
      <p:sp>
        <p:nvSpPr>
          <p:cNvPr id="3" name="TextBox 3"/>
          <p:cNvSpPr txBox="1"/>
          <p:nvPr/>
        </p:nvSpPr>
        <p:spPr>
          <a:xfrm>
            <a:off x="2984643" y="700405"/>
            <a:ext cx="12815493" cy="751840"/>
          </a:xfrm>
          <a:prstGeom prst="rect">
            <a:avLst/>
          </a:prstGeom>
        </p:spPr>
        <p:txBody>
          <a:bodyPr lIns="0" tIns="0" rIns="0" bIns="0" rtlCol="0" anchor="t">
            <a:spAutoFit/>
          </a:bodyPr>
          <a:lstStyle/>
          <a:p>
            <a:pPr algn="ctr">
              <a:lnSpc>
                <a:spcPts val="5600"/>
              </a:lnSpc>
            </a:pPr>
            <a:r>
              <a:rPr lang="en-US" sz="5600" spc="1120">
                <a:solidFill>
                  <a:srgbClr val="000000"/>
                </a:solidFill>
                <a:latin typeface="Aileron Regular Bold"/>
              </a:rPr>
              <a:t>CESL ATTENDANCE POLICY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6933" y="1724700"/>
            <a:ext cx="16631694" cy="9520042"/>
          </a:xfrm>
          <a:prstGeom prst="rect">
            <a:avLst/>
          </a:prstGeom>
        </p:spPr>
        <p:txBody>
          <a:bodyPr wrap="square" lIns="0" tIns="0" rIns="0" bIns="0" rtlCol="0" anchor="t">
            <a:spAutoFit/>
          </a:bodyPr>
          <a:lstStyle/>
          <a:p>
            <a:pPr algn="l">
              <a:lnSpc>
                <a:spcPts val="7531"/>
              </a:lnSpc>
              <a:spcBef>
                <a:spcPct val="0"/>
              </a:spcBef>
            </a:pPr>
            <a:r>
              <a:rPr lang="en-US" sz="3200" u="none" spc="7" dirty="0">
                <a:solidFill>
                  <a:srgbClr val="000000"/>
                </a:solidFill>
                <a:latin typeface="Now Thin Bold"/>
              </a:rPr>
              <a:t>If you arrive after class starts, you are considered late.</a:t>
            </a:r>
          </a:p>
          <a:p>
            <a:pPr marL="812800" lvl="1" indent="-406400">
              <a:lnSpc>
                <a:spcPts val="7531"/>
              </a:lnSpc>
              <a:spcBef>
                <a:spcPct val="0"/>
              </a:spcBef>
              <a:buFont typeface="Arial"/>
              <a:buChar char="•"/>
            </a:pPr>
            <a:r>
              <a:rPr lang="en-US" sz="3200" u="none" spc="7" dirty="0">
                <a:solidFill>
                  <a:srgbClr val="000000"/>
                </a:solidFill>
                <a:latin typeface="Now Thin Bold"/>
              </a:rPr>
              <a:t>Being late to class 3 times = One absence</a:t>
            </a:r>
            <a:endParaRPr lang="en-US" sz="3200" u="none" spc="7">
              <a:latin typeface="Now Thin Bold"/>
            </a:endParaRPr>
          </a:p>
          <a:p>
            <a:pPr marL="812800" lvl="1" indent="-406400">
              <a:lnSpc>
                <a:spcPts val="7531"/>
              </a:lnSpc>
              <a:spcBef>
                <a:spcPct val="0"/>
              </a:spcBef>
              <a:buFont typeface="Arial"/>
              <a:buChar char="•"/>
            </a:pPr>
            <a:endParaRPr lang="en-US" sz="3200" spc="7" dirty="0">
              <a:solidFill>
                <a:srgbClr val="000000"/>
              </a:solidFill>
              <a:latin typeface="Now Thin Bold"/>
            </a:endParaRPr>
          </a:p>
          <a:p>
            <a:pPr algn="l">
              <a:lnSpc>
                <a:spcPts val="7531"/>
              </a:lnSpc>
              <a:spcBef>
                <a:spcPct val="0"/>
              </a:spcBef>
            </a:pPr>
            <a:r>
              <a:rPr lang="en-US" sz="3200" u="none" spc="7" dirty="0">
                <a:solidFill>
                  <a:srgbClr val="000000"/>
                </a:solidFill>
                <a:latin typeface="Now Thin Bold"/>
              </a:rPr>
              <a:t>You are also considered absent if you arrive after…</a:t>
            </a:r>
          </a:p>
          <a:p>
            <a:pPr marL="812800" lvl="1" indent="-406400" algn="l">
              <a:lnSpc>
                <a:spcPts val="7531"/>
              </a:lnSpc>
              <a:spcBef>
                <a:spcPct val="0"/>
              </a:spcBef>
              <a:buFont typeface="Arial"/>
              <a:buChar char="•"/>
            </a:pPr>
            <a:r>
              <a:rPr lang="en-US" sz="3200" u="none" spc="7" dirty="0">
                <a:solidFill>
                  <a:srgbClr val="000000"/>
                </a:solidFill>
                <a:latin typeface="Now Thin Bold"/>
              </a:rPr>
              <a:t>30 minutes in a 3-hour class (core class)</a:t>
            </a:r>
          </a:p>
          <a:p>
            <a:pPr marL="812800" lvl="1" indent="-406400" algn="l">
              <a:lnSpc>
                <a:spcPts val="7531"/>
              </a:lnSpc>
              <a:spcBef>
                <a:spcPct val="0"/>
              </a:spcBef>
              <a:buFont typeface="Arial"/>
              <a:buChar char="•"/>
            </a:pPr>
            <a:r>
              <a:rPr lang="en-US" sz="3200" u="none" spc="7" dirty="0">
                <a:solidFill>
                  <a:srgbClr val="000000"/>
                </a:solidFill>
                <a:latin typeface="Now Thin Bold"/>
              </a:rPr>
              <a:t>20 minutes in a 2-hour class (seminar class)</a:t>
            </a:r>
          </a:p>
          <a:p>
            <a:pPr marL="406400" lvl="1">
              <a:lnSpc>
                <a:spcPts val="7531"/>
              </a:lnSpc>
              <a:spcBef>
                <a:spcPct val="0"/>
              </a:spcBef>
            </a:pPr>
            <a:r>
              <a:rPr lang="en-US" sz="3200" spc="7" dirty="0">
                <a:solidFill>
                  <a:srgbClr val="000000"/>
                </a:solidFill>
                <a:latin typeface="Now Thin Bold"/>
              </a:rPr>
              <a:t>You </a:t>
            </a:r>
            <a:r>
              <a:rPr lang="en-US" sz="3200" b="1" spc="7" dirty="0">
                <a:solidFill>
                  <a:srgbClr val="000000"/>
                </a:solidFill>
                <a:latin typeface="Now Thin Bold"/>
              </a:rPr>
              <a:t>MUST </a:t>
            </a:r>
            <a:r>
              <a:rPr lang="en-US" sz="3200" spc="7" dirty="0">
                <a:solidFill>
                  <a:srgbClr val="000000"/>
                </a:solidFill>
                <a:latin typeface="Now Thin Bold"/>
              </a:rPr>
              <a:t>pass the attendance class to move to the next level.</a:t>
            </a:r>
            <a:r>
              <a:rPr lang="en-US" sz="3750" spc="7" dirty="0">
                <a:solidFill>
                  <a:srgbClr val="000000"/>
                </a:solidFill>
                <a:latin typeface="Now Thin Bold"/>
              </a:rPr>
              <a:t> </a:t>
            </a:r>
            <a:r>
              <a:rPr lang="en-US" sz="2800" spc="7" dirty="0">
                <a:solidFill>
                  <a:srgbClr val="000000"/>
                </a:solidFill>
                <a:latin typeface="Now Thin Bold"/>
              </a:rPr>
              <a:t>(i.e. If you are in B1 and your Grammar, Reading, and Listening grades are 90% but your attendance grade is 59%, you will NOT go to B2)</a:t>
            </a:r>
          </a:p>
          <a:p>
            <a:pPr>
              <a:lnSpc>
                <a:spcPts val="7531"/>
              </a:lnSpc>
              <a:spcBef>
                <a:spcPct val="0"/>
              </a:spcBef>
            </a:pPr>
            <a:endParaRPr lang="en-US" sz="3765" spc="7">
              <a:solidFill>
                <a:srgbClr val="000000"/>
              </a:solidFill>
              <a:latin typeface="Now Thin Bold"/>
            </a:endParaRPr>
          </a:p>
        </p:txBody>
      </p:sp>
      <p:sp>
        <p:nvSpPr>
          <p:cNvPr id="3" name="TextBox 3"/>
          <p:cNvSpPr txBox="1"/>
          <p:nvPr/>
        </p:nvSpPr>
        <p:spPr>
          <a:xfrm>
            <a:off x="2984643" y="700405"/>
            <a:ext cx="12815493" cy="751840"/>
          </a:xfrm>
          <a:prstGeom prst="rect">
            <a:avLst/>
          </a:prstGeom>
        </p:spPr>
        <p:txBody>
          <a:bodyPr lIns="0" tIns="0" rIns="0" bIns="0" rtlCol="0" anchor="t">
            <a:spAutoFit/>
          </a:bodyPr>
          <a:lstStyle/>
          <a:p>
            <a:pPr algn="ctr">
              <a:lnSpc>
                <a:spcPts val="5600"/>
              </a:lnSpc>
            </a:pPr>
            <a:r>
              <a:rPr lang="en-US" sz="5600" spc="1120">
                <a:solidFill>
                  <a:srgbClr val="000000"/>
                </a:solidFill>
                <a:latin typeface="Aileron Regular Bold"/>
              </a:rPr>
              <a:t>CESL ATTENDANCE POLICY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2957" y="4219097"/>
            <a:ext cx="5373826" cy="1531441"/>
          </a:xfrm>
          <a:prstGeom prst="rect">
            <a:avLst/>
          </a:prstGeom>
        </p:spPr>
        <p:txBody>
          <a:bodyPr lIns="0" tIns="0" rIns="0" bIns="0" rtlCol="0" anchor="t">
            <a:spAutoFit/>
          </a:bodyPr>
          <a:lstStyle/>
          <a:p>
            <a:pPr>
              <a:lnSpc>
                <a:spcPts val="5917"/>
              </a:lnSpc>
            </a:pPr>
            <a:r>
              <a:rPr lang="en-US" sz="5917" spc="1183">
                <a:solidFill>
                  <a:srgbClr val="000000"/>
                </a:solidFill>
                <a:latin typeface="Aileron Regular"/>
              </a:rPr>
              <a:t>TODAY'S AGENDA</a:t>
            </a:r>
          </a:p>
        </p:txBody>
      </p:sp>
      <p:sp>
        <p:nvSpPr>
          <p:cNvPr id="3" name="TextBox 3"/>
          <p:cNvSpPr txBox="1"/>
          <p:nvPr/>
        </p:nvSpPr>
        <p:spPr>
          <a:xfrm>
            <a:off x="5511297" y="2019458"/>
            <a:ext cx="12297396" cy="5570756"/>
          </a:xfrm>
          <a:prstGeom prst="rect">
            <a:avLst/>
          </a:prstGeom>
        </p:spPr>
        <p:txBody>
          <a:bodyPr lIns="0" tIns="0" rIns="0" bIns="0" rtlCol="0" anchor="t">
            <a:spAutoFit/>
          </a:bodyPr>
          <a:lstStyle/>
          <a:p>
            <a:pPr>
              <a:lnSpc>
                <a:spcPts val="5243"/>
              </a:lnSpc>
            </a:pPr>
            <a:r>
              <a:rPr lang="en-US" sz="4000" spc="40" dirty="0">
                <a:solidFill>
                  <a:srgbClr val="000000"/>
                </a:solidFill>
                <a:latin typeface="Now Thin Bold"/>
              </a:rPr>
              <a:t>9:15   Welcome and introductions</a:t>
            </a:r>
          </a:p>
          <a:p>
            <a:pPr>
              <a:lnSpc>
                <a:spcPts val="5243"/>
              </a:lnSpc>
            </a:pPr>
            <a:endParaRPr lang="en-US" sz="4033" spc="40">
              <a:solidFill>
                <a:srgbClr val="000000"/>
              </a:solidFill>
              <a:latin typeface="Now Thin Bold"/>
            </a:endParaRPr>
          </a:p>
          <a:p>
            <a:pPr>
              <a:lnSpc>
                <a:spcPts val="5243"/>
              </a:lnSpc>
            </a:pPr>
            <a:r>
              <a:rPr lang="en-US" sz="4000" spc="40" dirty="0">
                <a:solidFill>
                  <a:srgbClr val="000000"/>
                </a:solidFill>
                <a:latin typeface="Now Thin Bold"/>
              </a:rPr>
              <a:t>9:30  CESL Information Presentation</a:t>
            </a:r>
          </a:p>
          <a:p>
            <a:pPr>
              <a:lnSpc>
                <a:spcPts val="5243"/>
              </a:lnSpc>
            </a:pPr>
            <a:endParaRPr lang="en-US" sz="4033" spc="40">
              <a:solidFill>
                <a:srgbClr val="000000"/>
              </a:solidFill>
              <a:latin typeface="Now Thin Bold"/>
            </a:endParaRPr>
          </a:p>
          <a:p>
            <a:pPr>
              <a:lnSpc>
                <a:spcPts val="5243"/>
              </a:lnSpc>
            </a:pPr>
            <a:r>
              <a:rPr lang="en-US" sz="4000" spc="40" dirty="0">
                <a:solidFill>
                  <a:srgbClr val="000000"/>
                </a:solidFill>
                <a:latin typeface="Now Thin Bold"/>
              </a:rPr>
              <a:t>10:45 Complete forms, student survey</a:t>
            </a:r>
          </a:p>
          <a:p>
            <a:pPr>
              <a:lnSpc>
                <a:spcPts val="5243"/>
              </a:lnSpc>
            </a:pPr>
            <a:endParaRPr lang="en-US" sz="4033" spc="40">
              <a:solidFill>
                <a:srgbClr val="000000"/>
              </a:solidFill>
              <a:latin typeface="Now Thin Bold"/>
            </a:endParaRPr>
          </a:p>
          <a:p>
            <a:pPr>
              <a:lnSpc>
                <a:spcPts val="5243"/>
              </a:lnSpc>
            </a:pPr>
            <a:r>
              <a:rPr lang="en-US" sz="4000" spc="40" dirty="0">
                <a:solidFill>
                  <a:srgbClr val="000000"/>
                </a:solidFill>
                <a:latin typeface="Now Thin Bold"/>
              </a:rPr>
              <a:t>11:30 Campus Tour, Sooner Card Office</a:t>
            </a:r>
          </a:p>
          <a:p>
            <a:pPr>
              <a:lnSpc>
                <a:spcPts val="7777"/>
              </a:lnSpc>
            </a:pPr>
            <a:endParaRPr lang="en-US" sz="4033" spc="40">
              <a:solidFill>
                <a:srgbClr val="000000"/>
              </a:solidFill>
              <a:latin typeface="Now Thin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0299" y="2060064"/>
            <a:ext cx="14399274" cy="8154284"/>
          </a:xfrm>
          <a:prstGeom prst="rect">
            <a:avLst/>
          </a:prstGeom>
        </p:spPr>
        <p:txBody>
          <a:bodyPr lIns="0" tIns="0" rIns="0" bIns="0" rtlCol="0" anchor="t">
            <a:spAutoFit/>
          </a:bodyPr>
          <a:lstStyle/>
          <a:p>
            <a:pPr>
              <a:lnSpc>
                <a:spcPts val="4895"/>
              </a:lnSpc>
            </a:pPr>
            <a:r>
              <a:rPr lang="en-US" sz="3750" spc="37" dirty="0">
                <a:solidFill>
                  <a:srgbClr val="000000"/>
                </a:solidFill>
                <a:latin typeface="Open Sans Light"/>
              </a:rPr>
              <a:t>If you have a problem with the University or CESL, </a:t>
            </a:r>
            <a:r>
              <a:rPr lang="en-US" sz="3750" spc="37" dirty="0">
                <a:solidFill>
                  <a:srgbClr val="000000"/>
                </a:solidFill>
                <a:latin typeface="Open Sans Light Bold"/>
              </a:rPr>
              <a:t>we want to find a solution. </a:t>
            </a:r>
            <a:endParaRPr lang="en-US" sz="3765" spc="37">
              <a:solidFill>
                <a:srgbClr val="000000"/>
              </a:solidFill>
              <a:latin typeface="Open Sans Light Bold"/>
            </a:endParaRPr>
          </a:p>
          <a:p>
            <a:pPr>
              <a:lnSpc>
                <a:spcPts val="4895"/>
              </a:lnSpc>
            </a:pPr>
            <a:endParaRPr lang="en-US" sz="3765" spc="37">
              <a:solidFill>
                <a:srgbClr val="000000"/>
              </a:solidFill>
              <a:latin typeface="Open Sans Light Bold"/>
            </a:endParaRPr>
          </a:p>
          <a:p>
            <a:pPr marL="812800" lvl="1" indent="-406400">
              <a:lnSpc>
                <a:spcPts val="4895"/>
              </a:lnSpc>
              <a:buFont typeface="Arial"/>
              <a:buChar char="•"/>
            </a:pPr>
            <a:r>
              <a:rPr lang="en-US" sz="3750" spc="37" dirty="0">
                <a:solidFill>
                  <a:srgbClr val="000000"/>
                </a:solidFill>
                <a:latin typeface="Now Thin Bold"/>
              </a:rPr>
              <a:t>First, talk with your core class teacher (i.e. your morning teacher).</a:t>
            </a:r>
          </a:p>
          <a:p>
            <a:pPr>
              <a:lnSpc>
                <a:spcPts val="4895"/>
              </a:lnSpc>
            </a:pPr>
            <a:endParaRPr lang="en-US" sz="3765" spc="37">
              <a:solidFill>
                <a:srgbClr val="000000"/>
              </a:solidFill>
              <a:latin typeface="Now Thin Bold"/>
            </a:endParaRPr>
          </a:p>
          <a:p>
            <a:pPr marL="812800" lvl="1" indent="-406400">
              <a:lnSpc>
                <a:spcPts val="4895"/>
              </a:lnSpc>
              <a:buFont typeface="Arial"/>
              <a:buChar char="•"/>
            </a:pPr>
            <a:r>
              <a:rPr lang="en-US" sz="3750" spc="37" dirty="0">
                <a:solidFill>
                  <a:srgbClr val="000000"/>
                </a:solidFill>
                <a:latin typeface="Now Thin Bold"/>
              </a:rPr>
              <a:t>Talk with the director. Email Mary Martin at </a:t>
            </a:r>
            <a:r>
              <a:rPr lang="en-US" sz="3750" spc="37" dirty="0">
                <a:solidFill>
                  <a:srgbClr val="5E17EB"/>
                </a:solidFill>
                <a:latin typeface="Now Thin Bold"/>
              </a:rPr>
              <a:t>mary.martin@ou.edu </a:t>
            </a:r>
            <a:r>
              <a:rPr lang="en-US" sz="3750" spc="37" dirty="0">
                <a:solidFill>
                  <a:srgbClr val="000000"/>
                </a:solidFill>
                <a:latin typeface="Now Thin Bold"/>
              </a:rPr>
              <a:t>to make an appointment.</a:t>
            </a:r>
          </a:p>
          <a:p>
            <a:pPr>
              <a:lnSpc>
                <a:spcPts val="4895"/>
              </a:lnSpc>
            </a:pPr>
            <a:endParaRPr lang="en-US" sz="3765" spc="37">
              <a:solidFill>
                <a:srgbClr val="000000"/>
              </a:solidFill>
              <a:latin typeface="Now Thin Bold"/>
            </a:endParaRPr>
          </a:p>
          <a:p>
            <a:pPr marL="812800" lvl="1" indent="-406400">
              <a:lnSpc>
                <a:spcPts val="4895"/>
              </a:lnSpc>
              <a:buFont typeface="Arial"/>
              <a:buChar char="•"/>
            </a:pPr>
            <a:r>
              <a:rPr lang="en-US" sz="3750" spc="37" dirty="0">
                <a:solidFill>
                  <a:srgbClr val="000000"/>
                </a:solidFill>
                <a:latin typeface="Now Thin Bold"/>
              </a:rPr>
              <a:t>Talk with CIS Associate Dean, Dr. Rebecca Cruise. Make an appointment through Jennifer Grover at </a:t>
            </a:r>
            <a:r>
              <a:rPr lang="en-US" sz="3750" spc="37" dirty="0">
                <a:solidFill>
                  <a:srgbClr val="5E17EB"/>
                </a:solidFill>
                <a:latin typeface="Now Thin Bold"/>
              </a:rPr>
              <a:t>jgrover@ou.edu </a:t>
            </a:r>
            <a:r>
              <a:rPr lang="en-US" sz="3750" spc="37" dirty="0">
                <a:solidFill>
                  <a:srgbClr val="000000"/>
                </a:solidFill>
                <a:latin typeface="Now Thin Bold"/>
              </a:rPr>
              <a:t>or 405.325.1396.</a:t>
            </a:r>
          </a:p>
          <a:p>
            <a:pPr>
              <a:lnSpc>
                <a:spcPts val="4895"/>
              </a:lnSpc>
            </a:pPr>
            <a:endParaRPr lang="en-US" sz="3765" spc="37">
              <a:solidFill>
                <a:srgbClr val="000000"/>
              </a:solidFill>
              <a:latin typeface="Now Thin Bold"/>
            </a:endParaRPr>
          </a:p>
        </p:txBody>
      </p:sp>
      <p:sp>
        <p:nvSpPr>
          <p:cNvPr id="3" name="TextBox 3"/>
          <p:cNvSpPr txBox="1"/>
          <p:nvPr/>
        </p:nvSpPr>
        <p:spPr>
          <a:xfrm>
            <a:off x="2984643" y="700405"/>
            <a:ext cx="12815493" cy="751840"/>
          </a:xfrm>
          <a:prstGeom prst="rect">
            <a:avLst/>
          </a:prstGeom>
        </p:spPr>
        <p:txBody>
          <a:bodyPr lIns="0" tIns="0" rIns="0" bIns="0" rtlCol="0" anchor="t">
            <a:spAutoFit/>
          </a:bodyPr>
          <a:lstStyle/>
          <a:p>
            <a:pPr algn="ctr">
              <a:lnSpc>
                <a:spcPts val="5600"/>
              </a:lnSpc>
            </a:pPr>
            <a:r>
              <a:rPr lang="en-US" sz="5600" spc="1120">
                <a:solidFill>
                  <a:srgbClr val="000000"/>
                </a:solidFill>
                <a:latin typeface="Aileron Regular Bold"/>
              </a:rPr>
              <a:t>CESL GRIEVANCE POLICY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550387" y="1509390"/>
            <a:ext cx="10417891" cy="6993877"/>
          </a:xfrm>
          <a:prstGeom prst="rect">
            <a:avLst/>
          </a:prstGeom>
        </p:spPr>
      </p:pic>
      <p:sp>
        <p:nvSpPr>
          <p:cNvPr id="3" name="TextBox 3"/>
          <p:cNvSpPr txBox="1"/>
          <p:nvPr/>
        </p:nvSpPr>
        <p:spPr>
          <a:xfrm>
            <a:off x="474625" y="4462780"/>
            <a:ext cx="6075762" cy="145669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UNIVERSITY POLICIES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72119" y="1028700"/>
            <a:ext cx="14430020" cy="5086582"/>
          </a:xfrm>
          <a:prstGeom prst="rect">
            <a:avLst/>
          </a:prstGeom>
        </p:spPr>
      </p:pic>
      <p:sp>
        <p:nvSpPr>
          <p:cNvPr id="3" name="TextBox 3"/>
          <p:cNvSpPr txBox="1"/>
          <p:nvPr/>
        </p:nvSpPr>
        <p:spPr>
          <a:xfrm>
            <a:off x="6573683" y="1358777"/>
            <a:ext cx="4692015" cy="751840"/>
          </a:xfrm>
          <a:prstGeom prst="rect">
            <a:avLst/>
          </a:prstGeom>
        </p:spPr>
        <p:txBody>
          <a:bodyPr lIns="0" tIns="0" rIns="0" bIns="0" rtlCol="0" anchor="t">
            <a:spAutoFit/>
          </a:bodyPr>
          <a:lstStyle/>
          <a:p>
            <a:pPr>
              <a:lnSpc>
                <a:spcPts val="5600"/>
              </a:lnSpc>
            </a:pPr>
            <a:r>
              <a:rPr lang="en-US" sz="5600" spc="1120">
                <a:solidFill>
                  <a:srgbClr val="FFFFFF"/>
                </a:solidFill>
                <a:latin typeface="Aileron Regular"/>
              </a:rPr>
              <a:t>MASKING</a:t>
            </a:r>
          </a:p>
        </p:txBody>
      </p:sp>
      <p:sp>
        <p:nvSpPr>
          <p:cNvPr id="4" name="TextBox 4"/>
          <p:cNvSpPr txBox="1"/>
          <p:nvPr/>
        </p:nvSpPr>
        <p:spPr>
          <a:xfrm>
            <a:off x="1949587" y="7045162"/>
            <a:ext cx="14275084" cy="2337884"/>
          </a:xfrm>
          <a:prstGeom prst="rect">
            <a:avLst/>
          </a:prstGeom>
        </p:spPr>
        <p:txBody>
          <a:bodyPr lIns="0" tIns="0" rIns="0" bIns="0" rtlCol="0" anchor="t">
            <a:spAutoFit/>
          </a:bodyPr>
          <a:lstStyle/>
          <a:p>
            <a:pPr>
              <a:lnSpc>
                <a:spcPts val="3769"/>
              </a:lnSpc>
            </a:pPr>
            <a:r>
              <a:rPr lang="en-US" sz="2899" spc="28">
                <a:solidFill>
                  <a:srgbClr val="000000"/>
                </a:solidFill>
                <a:latin typeface="Now Thin Bold"/>
              </a:rPr>
              <a:t>For the health and safety of your peers and the OU community, masks will be strongly recommended while this class meets in person </a:t>
            </a:r>
          </a:p>
          <a:p>
            <a:pPr>
              <a:lnSpc>
                <a:spcPts val="3769"/>
              </a:lnSpc>
            </a:pPr>
            <a:endParaRPr lang="en-US" sz="2899" spc="28">
              <a:solidFill>
                <a:srgbClr val="000000"/>
              </a:solidFill>
              <a:latin typeface="Now Thin Bold"/>
            </a:endParaRPr>
          </a:p>
          <a:p>
            <a:pPr>
              <a:lnSpc>
                <a:spcPts val="3769"/>
              </a:lnSpc>
            </a:pPr>
            <a:r>
              <a:rPr lang="en-US" sz="2899" spc="28">
                <a:solidFill>
                  <a:srgbClr val="000000"/>
                </a:solidFill>
                <a:latin typeface="Now Thin Bold"/>
              </a:rPr>
              <a:t>If you do not have a mask, or forgot your mask, please see the instructor. </a:t>
            </a:r>
          </a:p>
          <a:p>
            <a:pPr>
              <a:lnSpc>
                <a:spcPts val="2860"/>
              </a:lnSpc>
            </a:pPr>
            <a:endParaRPr lang="en-US" sz="2899" spc="28">
              <a:solidFill>
                <a:srgbClr val="000000"/>
              </a:solidFill>
              <a:latin typeface="Now Thin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0299" y="2060064"/>
            <a:ext cx="14399274" cy="5640775"/>
          </a:xfrm>
          <a:prstGeom prst="rect">
            <a:avLst/>
          </a:prstGeom>
        </p:spPr>
        <p:txBody>
          <a:bodyPr lIns="0" tIns="0" rIns="0" bIns="0" rtlCol="0" anchor="t">
            <a:spAutoFit/>
          </a:bodyPr>
          <a:lstStyle/>
          <a:p>
            <a:pPr>
              <a:lnSpc>
                <a:spcPts val="4895"/>
              </a:lnSpc>
            </a:pPr>
            <a:r>
              <a:rPr lang="en-US" sz="3750" spc="37" dirty="0">
                <a:solidFill>
                  <a:srgbClr val="000000"/>
                </a:solidFill>
                <a:latin typeface="Now Thin Bold"/>
              </a:rPr>
              <a:t>Smoking (including vaping and e-cigarettes) is not allowed anywhere on the OU campus.</a:t>
            </a:r>
          </a:p>
          <a:p>
            <a:pPr>
              <a:lnSpc>
                <a:spcPts val="4895"/>
              </a:lnSpc>
            </a:pPr>
            <a:endParaRPr lang="en-US" sz="3765" spc="37">
              <a:solidFill>
                <a:srgbClr val="000000"/>
              </a:solidFill>
              <a:latin typeface="Now Thin Bold"/>
            </a:endParaRPr>
          </a:p>
          <a:p>
            <a:pPr marL="812800" lvl="1" indent="-406400">
              <a:lnSpc>
                <a:spcPts val="4895"/>
              </a:lnSpc>
              <a:buFont typeface="Arial"/>
              <a:buChar char="•"/>
            </a:pPr>
            <a:r>
              <a:rPr lang="en-US" sz="3750" spc="37" dirty="0">
                <a:solidFill>
                  <a:srgbClr val="000000"/>
                </a:solidFill>
                <a:latin typeface="Now Thin Bold"/>
              </a:rPr>
              <a:t> If you are caught smoking on campus you will be fined.</a:t>
            </a:r>
          </a:p>
          <a:p>
            <a:pPr>
              <a:lnSpc>
                <a:spcPts val="4895"/>
              </a:lnSpc>
            </a:pPr>
            <a:endParaRPr lang="en-US" sz="3765" spc="37">
              <a:solidFill>
                <a:srgbClr val="000000"/>
              </a:solidFill>
              <a:latin typeface="Now Thin Bold"/>
            </a:endParaRPr>
          </a:p>
          <a:p>
            <a:pPr marL="812800" lvl="1" indent="-406400">
              <a:lnSpc>
                <a:spcPts val="4895"/>
              </a:lnSpc>
              <a:buFont typeface="Arial"/>
              <a:buChar char="•"/>
            </a:pPr>
            <a:r>
              <a:rPr lang="en-US" sz="3750" spc="37" dirty="0">
                <a:solidFill>
                  <a:srgbClr val="000000"/>
                </a:solidFill>
                <a:latin typeface="Now Thin Bold"/>
              </a:rPr>
              <a:t> This includes smoking in your parked car and outside of a school building. </a:t>
            </a:r>
          </a:p>
          <a:p>
            <a:pPr>
              <a:lnSpc>
                <a:spcPts val="4895"/>
              </a:lnSpc>
            </a:pPr>
            <a:endParaRPr lang="en-US" sz="3765" spc="37">
              <a:solidFill>
                <a:srgbClr val="000000"/>
              </a:solidFill>
              <a:latin typeface="Now Thin Bold"/>
            </a:endParaRPr>
          </a:p>
          <a:p>
            <a:pPr>
              <a:lnSpc>
                <a:spcPts val="4895"/>
              </a:lnSpc>
            </a:pPr>
            <a:endParaRPr lang="en-US" sz="3765" spc="37">
              <a:solidFill>
                <a:srgbClr val="000000"/>
              </a:solidFill>
              <a:latin typeface="Now Thin Bold"/>
            </a:endParaRPr>
          </a:p>
        </p:txBody>
      </p:sp>
      <p:sp>
        <p:nvSpPr>
          <p:cNvPr id="3" name="TextBox 3"/>
          <p:cNvSpPr txBox="1"/>
          <p:nvPr/>
        </p:nvSpPr>
        <p:spPr>
          <a:xfrm>
            <a:off x="2984643" y="700405"/>
            <a:ext cx="12815493" cy="751840"/>
          </a:xfrm>
          <a:prstGeom prst="rect">
            <a:avLst/>
          </a:prstGeom>
        </p:spPr>
        <p:txBody>
          <a:bodyPr lIns="0" tIns="0" rIns="0" bIns="0" rtlCol="0" anchor="t">
            <a:spAutoFit/>
          </a:bodyPr>
          <a:lstStyle/>
          <a:p>
            <a:pPr algn="ctr">
              <a:lnSpc>
                <a:spcPts val="5600"/>
              </a:lnSpc>
            </a:pPr>
            <a:r>
              <a:rPr lang="en-US" sz="5600" spc="1120">
                <a:solidFill>
                  <a:srgbClr val="000000"/>
                </a:solidFill>
                <a:latin typeface="Aileron Regular Bold"/>
              </a:rPr>
              <a:t>OU TOBACCO POLICY    </a:t>
            </a:r>
          </a:p>
        </p:txBody>
      </p:sp>
      <p:pic>
        <p:nvPicPr>
          <p:cNvPr id="4" name="Picture 4"/>
          <p:cNvPicPr>
            <a:picLocks noChangeAspect="1"/>
          </p:cNvPicPr>
          <p:nvPr/>
        </p:nvPicPr>
        <p:blipFill>
          <a:blip r:embed="rId2"/>
          <a:srcRect r="573" b="573"/>
          <a:stretch>
            <a:fillRect/>
          </a:stretch>
        </p:blipFill>
        <p:spPr>
          <a:xfrm>
            <a:off x="7257380" y="6532626"/>
            <a:ext cx="3773239" cy="375437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1497" y="2662339"/>
            <a:ext cx="14399274" cy="6171997"/>
          </a:xfrm>
          <a:prstGeom prst="rect">
            <a:avLst/>
          </a:prstGeom>
        </p:spPr>
        <p:txBody>
          <a:bodyPr lIns="0" tIns="0" rIns="0" bIns="0" rtlCol="0" anchor="t">
            <a:spAutoFit/>
          </a:bodyPr>
          <a:lstStyle/>
          <a:p>
            <a:pPr>
              <a:lnSpc>
                <a:spcPts val="4895"/>
              </a:lnSpc>
            </a:pPr>
            <a:r>
              <a:rPr lang="en-US" sz="3765" spc="37">
                <a:solidFill>
                  <a:srgbClr val="000000"/>
                </a:solidFill>
                <a:latin typeface="Now Thin Bold"/>
              </a:rPr>
              <a:t>In the United States, you must be 21 years of age or older to drink.</a:t>
            </a:r>
          </a:p>
          <a:p>
            <a:pPr marL="813069" lvl="1" indent="-406535">
              <a:lnSpc>
                <a:spcPts val="4895"/>
              </a:lnSpc>
              <a:buFont typeface="Arial"/>
              <a:buChar char="•"/>
            </a:pPr>
            <a:r>
              <a:rPr lang="en-US" sz="3765" spc="37">
                <a:solidFill>
                  <a:srgbClr val="000000"/>
                </a:solidFill>
                <a:latin typeface="Now Thin Bold"/>
              </a:rPr>
              <a:t>However, even if you are 21, OU is a dry campus - alcohol is not allowed on any university property.</a:t>
            </a:r>
          </a:p>
          <a:p>
            <a:pPr marL="813069" lvl="1" indent="-406535">
              <a:lnSpc>
                <a:spcPts val="4895"/>
              </a:lnSpc>
              <a:buFont typeface="Arial"/>
              <a:buChar char="•"/>
            </a:pPr>
            <a:r>
              <a:rPr lang="en-US" sz="3765" spc="37">
                <a:solidFill>
                  <a:srgbClr val="000000"/>
                </a:solidFill>
                <a:latin typeface="Now Thin Bold"/>
              </a:rPr>
              <a:t>Two or more offenses in a semester mean you will have to leave OU.</a:t>
            </a:r>
          </a:p>
          <a:p>
            <a:pPr>
              <a:lnSpc>
                <a:spcPts val="4895"/>
              </a:lnSpc>
            </a:pPr>
            <a:endParaRPr lang="en-US" sz="3765" spc="37">
              <a:solidFill>
                <a:srgbClr val="000000"/>
              </a:solidFill>
              <a:latin typeface="Now Thin Bold"/>
            </a:endParaRPr>
          </a:p>
          <a:p>
            <a:pPr>
              <a:lnSpc>
                <a:spcPts val="4895"/>
              </a:lnSpc>
            </a:pPr>
            <a:r>
              <a:rPr lang="en-US" sz="3765" spc="37">
                <a:solidFill>
                  <a:srgbClr val="000000"/>
                </a:solidFill>
                <a:latin typeface="Now Thin Bold"/>
              </a:rPr>
              <a:t>Illegal drug use is prohibited on campus and in the state of Oklahoma.</a:t>
            </a:r>
          </a:p>
          <a:p>
            <a:pPr>
              <a:lnSpc>
                <a:spcPts val="4895"/>
              </a:lnSpc>
            </a:pPr>
            <a:endParaRPr lang="en-US" sz="3765" spc="37">
              <a:solidFill>
                <a:srgbClr val="000000"/>
              </a:solidFill>
              <a:latin typeface="Now Thin Bold"/>
            </a:endParaRPr>
          </a:p>
        </p:txBody>
      </p:sp>
      <p:sp>
        <p:nvSpPr>
          <p:cNvPr id="3" name="TextBox 3"/>
          <p:cNvSpPr txBox="1"/>
          <p:nvPr/>
        </p:nvSpPr>
        <p:spPr>
          <a:xfrm>
            <a:off x="1397802" y="700405"/>
            <a:ext cx="15040718"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Bold"/>
              </a:rPr>
              <a:t>OU ALCOHOL AND DRUG POLICY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2814" y="2707026"/>
            <a:ext cx="17682373" cy="6551274"/>
          </a:xfrm>
          <a:prstGeom prst="rect">
            <a:avLst/>
          </a:prstGeom>
        </p:spPr>
        <p:txBody>
          <a:bodyPr lIns="0" tIns="0" rIns="0" bIns="0" rtlCol="0" anchor="t">
            <a:spAutoFit/>
          </a:bodyPr>
          <a:lstStyle/>
          <a:p>
            <a:pPr>
              <a:lnSpc>
                <a:spcPts val="3998"/>
              </a:lnSpc>
              <a:spcBef>
                <a:spcPct val="0"/>
              </a:spcBef>
            </a:pPr>
            <a:r>
              <a:rPr lang="en-US" sz="3998" spc="7">
                <a:solidFill>
                  <a:srgbClr val="000000"/>
                </a:solidFill>
                <a:latin typeface="Aileron Regular"/>
              </a:rPr>
              <a:t>Misconduct means unacceptable behavior. Examples are....</a:t>
            </a:r>
          </a:p>
          <a:p>
            <a:pPr>
              <a:lnSpc>
                <a:spcPts val="3998"/>
              </a:lnSpc>
              <a:spcBef>
                <a:spcPct val="0"/>
              </a:spcBef>
            </a:pPr>
            <a:endParaRPr lang="en-US" sz="3998" spc="7">
              <a:solidFill>
                <a:srgbClr val="000000"/>
              </a:solidFill>
              <a:latin typeface="Aileron Regular"/>
            </a:endParaRPr>
          </a:p>
          <a:p>
            <a:pPr marL="863209" lvl="1" indent="-431605">
              <a:lnSpc>
                <a:spcPts val="4877"/>
              </a:lnSpc>
              <a:buFont typeface="Arial"/>
              <a:buChar char="•"/>
            </a:pPr>
            <a:r>
              <a:rPr lang="en-US" sz="3998" spc="7">
                <a:solidFill>
                  <a:srgbClr val="000000"/>
                </a:solidFill>
                <a:latin typeface="Aileron Regular"/>
              </a:rPr>
              <a:t>Invading personal space – don’t get too close without asking</a:t>
            </a:r>
          </a:p>
          <a:p>
            <a:pPr marL="863209" lvl="1" indent="-431605">
              <a:lnSpc>
                <a:spcPts val="4877"/>
              </a:lnSpc>
              <a:buFont typeface="Arial"/>
              <a:buChar char="•"/>
            </a:pPr>
            <a:r>
              <a:rPr lang="en-US" sz="3998" spc="7">
                <a:solidFill>
                  <a:srgbClr val="000000"/>
                </a:solidFill>
                <a:latin typeface="Aileron Regular"/>
              </a:rPr>
              <a:t>Threatening someone – telling someone you will hurt them if they do not do what you want</a:t>
            </a:r>
          </a:p>
          <a:p>
            <a:pPr marL="863209" lvl="1" indent="-431605">
              <a:lnSpc>
                <a:spcPts val="4877"/>
              </a:lnSpc>
              <a:buFont typeface="Arial"/>
              <a:buChar char="•"/>
            </a:pPr>
            <a:r>
              <a:rPr lang="en-US" sz="3998" spc="7">
                <a:solidFill>
                  <a:srgbClr val="000000"/>
                </a:solidFill>
                <a:latin typeface="Aileron Regular"/>
              </a:rPr>
              <a:t>Stalking – following someone or trying to force them to spend time with you</a:t>
            </a:r>
          </a:p>
          <a:p>
            <a:pPr marL="863209" lvl="1" indent="-431605">
              <a:lnSpc>
                <a:spcPts val="4877"/>
              </a:lnSpc>
              <a:buFont typeface="Arial"/>
              <a:buChar char="•"/>
            </a:pPr>
            <a:r>
              <a:rPr lang="en-US" sz="3998" spc="7">
                <a:solidFill>
                  <a:srgbClr val="000000"/>
                </a:solidFill>
                <a:latin typeface="Aileron Regular"/>
              </a:rPr>
              <a:t>Discrimination – saying or acting like you are better than someone else because of their gender, race, religion, or sexual orientation.  Everyone is equal here.</a:t>
            </a:r>
          </a:p>
          <a:p>
            <a:pPr marL="863209" lvl="1" indent="-431605">
              <a:lnSpc>
                <a:spcPts val="4877"/>
              </a:lnSpc>
              <a:buFont typeface="Arial"/>
              <a:buChar char="•"/>
            </a:pPr>
            <a:r>
              <a:rPr lang="en-US" sz="3998" spc="7">
                <a:solidFill>
                  <a:srgbClr val="000000"/>
                </a:solidFill>
                <a:latin typeface="Aileron Regular"/>
              </a:rPr>
              <a:t>Misconduct and harassment will be reported and investigated.</a:t>
            </a:r>
          </a:p>
        </p:txBody>
      </p:sp>
      <p:sp>
        <p:nvSpPr>
          <p:cNvPr id="3" name="TextBox 3"/>
          <p:cNvSpPr txBox="1"/>
          <p:nvPr/>
        </p:nvSpPr>
        <p:spPr>
          <a:xfrm>
            <a:off x="2340807" y="228600"/>
            <a:ext cx="12992844" cy="962649"/>
          </a:xfrm>
          <a:prstGeom prst="rect">
            <a:avLst/>
          </a:prstGeom>
        </p:spPr>
        <p:txBody>
          <a:bodyPr lIns="0" tIns="0" rIns="0" bIns="0" rtlCol="0" anchor="t">
            <a:spAutoFit/>
          </a:bodyPr>
          <a:lstStyle/>
          <a:p>
            <a:pPr algn="ctr">
              <a:lnSpc>
                <a:spcPts val="7840"/>
              </a:lnSpc>
            </a:pPr>
            <a:r>
              <a:rPr lang="en-US" sz="5600">
                <a:solidFill>
                  <a:srgbClr val="000000"/>
                </a:solidFill>
                <a:latin typeface="Aileron Regular"/>
              </a:rPr>
              <a:t>OU POLICY ON STUDENT MISCONDUCT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6BDEE-A2B7-4EA7-2D5B-C99847BD2BA6}"/>
              </a:ext>
            </a:extLst>
          </p:cNvPr>
          <p:cNvSpPr>
            <a:spLocks noGrp="1"/>
          </p:cNvSpPr>
          <p:nvPr>
            <p:ph type="ctrTitle"/>
          </p:nvPr>
        </p:nvSpPr>
        <p:spPr>
          <a:xfrm>
            <a:off x="1335507" y="960120"/>
            <a:ext cx="5601021" cy="5349240"/>
          </a:xfrm>
        </p:spPr>
        <p:txBody>
          <a:bodyPr anchor="b">
            <a:normAutofit/>
          </a:bodyPr>
          <a:lstStyle/>
          <a:p>
            <a:pPr algn="l"/>
            <a:r>
              <a:rPr lang="en-US" sz="8100">
                <a:latin typeface="Aileron Regular"/>
                <a:cs typeface="Calibri"/>
              </a:rPr>
              <a:t>Getting Around</a:t>
            </a:r>
            <a:endParaRPr lang="en-US" sz="8100">
              <a:latin typeface="Aileron Regular"/>
            </a:endParaRPr>
          </a:p>
          <a:p>
            <a:endParaRPr lang="en-US" sz="5400" dirty="0">
              <a:solidFill>
                <a:srgbClr val="000000"/>
              </a:solidFill>
              <a:latin typeface="Aileron Regular"/>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5507"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71F7494-020D-ECA1-46B5-A40CFDD4A6A5}"/>
              </a:ext>
            </a:extLst>
          </p:cNvPr>
          <p:cNvPicPr>
            <a:picLocks noChangeAspect="1"/>
          </p:cNvPicPr>
          <p:nvPr/>
        </p:nvPicPr>
        <p:blipFill rotWithShape="1">
          <a:blip r:embed="rId2"/>
          <a:srcRect l="25402" r="9903"/>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01560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97802" y="1566676"/>
            <a:ext cx="14399274" cy="5552872"/>
          </a:xfrm>
          <a:prstGeom prst="rect">
            <a:avLst/>
          </a:prstGeom>
        </p:spPr>
        <p:txBody>
          <a:bodyPr lIns="0" tIns="0" rIns="0" bIns="0" rtlCol="0" anchor="t">
            <a:spAutoFit/>
          </a:bodyPr>
          <a:lstStyle/>
          <a:p>
            <a:pPr>
              <a:lnSpc>
                <a:spcPts val="4895"/>
              </a:lnSpc>
            </a:pPr>
            <a:endParaRPr/>
          </a:p>
          <a:p>
            <a:pPr>
              <a:lnSpc>
                <a:spcPts val="4895"/>
              </a:lnSpc>
            </a:pPr>
            <a:r>
              <a:rPr lang="en-US" sz="3765" spc="37">
                <a:solidFill>
                  <a:srgbClr val="000000"/>
                </a:solidFill>
                <a:latin typeface="Now Thin Bold"/>
              </a:rPr>
              <a:t>SafeRide provides safe and free taxi transportation to OU students within the Norman City Limits (as outlined on the SafeRide webpage).</a:t>
            </a:r>
          </a:p>
          <a:p>
            <a:pPr>
              <a:lnSpc>
                <a:spcPts val="4895"/>
              </a:lnSpc>
            </a:pPr>
            <a:endParaRPr lang="en-US" sz="3765" spc="37">
              <a:solidFill>
                <a:srgbClr val="000000"/>
              </a:solidFill>
              <a:latin typeface="Now Thin Bold"/>
            </a:endParaRPr>
          </a:p>
          <a:p>
            <a:pPr>
              <a:lnSpc>
                <a:spcPts val="4895"/>
              </a:lnSpc>
            </a:pPr>
            <a:r>
              <a:rPr lang="en-US" sz="3765" spc="37">
                <a:solidFill>
                  <a:srgbClr val="000000"/>
                </a:solidFill>
                <a:latin typeface="Now Thin Bold"/>
              </a:rPr>
              <a:t>If you need of a ride on Thursday, Friday or Saturday evening from 10:00 p.m. to 3:00 a.m., download the OU SafeRide app.</a:t>
            </a:r>
          </a:p>
          <a:p>
            <a:pPr>
              <a:lnSpc>
                <a:spcPts val="4895"/>
              </a:lnSpc>
            </a:pPr>
            <a:endParaRPr lang="en-US" sz="3765" spc="37">
              <a:solidFill>
                <a:srgbClr val="000000"/>
              </a:solidFill>
              <a:latin typeface="Now Thin Bold"/>
            </a:endParaRPr>
          </a:p>
        </p:txBody>
      </p:sp>
      <p:pic>
        <p:nvPicPr>
          <p:cNvPr id="3" name="Picture 3"/>
          <p:cNvPicPr>
            <a:picLocks noChangeAspect="1"/>
          </p:cNvPicPr>
          <p:nvPr/>
        </p:nvPicPr>
        <p:blipFill>
          <a:blip r:embed="rId2"/>
          <a:srcRect/>
          <a:stretch>
            <a:fillRect/>
          </a:stretch>
        </p:blipFill>
        <p:spPr>
          <a:xfrm>
            <a:off x="14327566" y="6500423"/>
            <a:ext cx="3554633" cy="3554633"/>
          </a:xfrm>
          <a:prstGeom prst="rect">
            <a:avLst/>
          </a:prstGeom>
        </p:spPr>
      </p:pic>
      <p:sp>
        <p:nvSpPr>
          <p:cNvPr id="4" name="TextBox 4"/>
          <p:cNvSpPr txBox="1"/>
          <p:nvPr/>
        </p:nvSpPr>
        <p:spPr>
          <a:xfrm>
            <a:off x="1397802" y="700405"/>
            <a:ext cx="15040718" cy="751840"/>
          </a:xfrm>
          <a:prstGeom prst="rect">
            <a:avLst/>
          </a:prstGeom>
        </p:spPr>
        <p:txBody>
          <a:bodyPr lIns="0" tIns="0" rIns="0" bIns="0" rtlCol="0" anchor="t">
            <a:spAutoFit/>
          </a:bodyPr>
          <a:lstStyle/>
          <a:p>
            <a:pPr algn="ctr">
              <a:lnSpc>
                <a:spcPts val="5600"/>
              </a:lnSpc>
            </a:pPr>
            <a:r>
              <a:rPr lang="en-US" sz="5600" spc="1120">
                <a:solidFill>
                  <a:srgbClr val="000000"/>
                </a:solidFill>
                <a:latin typeface="Aileron Regular Bold"/>
              </a:rPr>
              <a:t>OU SAFE RIDE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708706"/>
            <a:ext cx="14399274" cy="9886747"/>
          </a:xfrm>
          <a:prstGeom prst="rect">
            <a:avLst/>
          </a:prstGeom>
        </p:spPr>
        <p:txBody>
          <a:bodyPr lIns="0" tIns="0" rIns="0" bIns="0" rtlCol="0" anchor="t">
            <a:spAutoFit/>
          </a:bodyPr>
          <a:lstStyle/>
          <a:p>
            <a:pPr marL="813069" lvl="1" indent="-406535">
              <a:lnSpc>
                <a:spcPts val="4895"/>
              </a:lnSpc>
              <a:buFont typeface="Arial"/>
              <a:buChar char="•"/>
            </a:pPr>
            <a:r>
              <a:rPr lang="en-US" sz="3765" spc="37">
                <a:solidFill>
                  <a:srgbClr val="000000"/>
                </a:solidFill>
                <a:latin typeface="Now Thin Bold"/>
              </a:rPr>
              <a:t>Download the "OU SafeRide" app from the App Store or Google Play</a:t>
            </a:r>
          </a:p>
          <a:p>
            <a:pPr marL="813069" lvl="1" indent="-406535">
              <a:lnSpc>
                <a:spcPts val="4895"/>
              </a:lnSpc>
              <a:buFont typeface="Arial"/>
              <a:buChar char="•"/>
            </a:pPr>
            <a:r>
              <a:rPr lang="en-US" sz="3765" spc="37">
                <a:solidFill>
                  <a:srgbClr val="000000"/>
                </a:solidFill>
                <a:latin typeface="Now Thin Bold"/>
              </a:rPr>
              <a:t>Select "Student Login"</a:t>
            </a:r>
          </a:p>
          <a:p>
            <a:pPr marL="813069" lvl="1" indent="-406535">
              <a:lnSpc>
                <a:spcPts val="4895"/>
              </a:lnSpc>
              <a:buFont typeface="Arial"/>
              <a:buChar char="•"/>
            </a:pPr>
            <a:r>
              <a:rPr lang="en-US" sz="3765" spc="37">
                <a:solidFill>
                  <a:srgbClr val="000000"/>
                </a:solidFill>
                <a:latin typeface="Now Thin Bold"/>
              </a:rPr>
              <a:t>Enter your 4x4 and password</a:t>
            </a:r>
          </a:p>
          <a:p>
            <a:pPr marL="813069" lvl="1" indent="-406535">
              <a:lnSpc>
                <a:spcPts val="4895"/>
              </a:lnSpc>
              <a:buFont typeface="Arial"/>
              <a:buChar char="•"/>
            </a:pPr>
            <a:r>
              <a:rPr lang="en-US" sz="3765" spc="37">
                <a:solidFill>
                  <a:srgbClr val="000000"/>
                </a:solidFill>
                <a:latin typeface="Now Thin Bold"/>
              </a:rPr>
              <a:t>Allow SafeRide to access your location</a:t>
            </a:r>
          </a:p>
          <a:p>
            <a:pPr marL="813069" lvl="1" indent="-406535">
              <a:lnSpc>
                <a:spcPts val="4895"/>
              </a:lnSpc>
              <a:buFont typeface="Arial"/>
              <a:buChar char="•"/>
            </a:pPr>
            <a:r>
              <a:rPr lang="en-US" sz="3765" spc="37">
                <a:solidFill>
                  <a:srgbClr val="000000"/>
                </a:solidFill>
                <a:latin typeface="Now Thin Bold"/>
              </a:rPr>
              <a:t>Allow SafeRide to send notifications</a:t>
            </a:r>
          </a:p>
          <a:p>
            <a:pPr marL="813069" lvl="1" indent="-406535">
              <a:lnSpc>
                <a:spcPts val="4895"/>
              </a:lnSpc>
              <a:buFont typeface="Arial"/>
              <a:buChar char="•"/>
            </a:pPr>
            <a:r>
              <a:rPr lang="en-US" sz="3765" spc="37">
                <a:solidFill>
                  <a:srgbClr val="000000"/>
                </a:solidFill>
                <a:latin typeface="Now Thin Bold"/>
              </a:rPr>
              <a:t>Enter your phone number</a:t>
            </a:r>
          </a:p>
          <a:p>
            <a:pPr marL="813069" lvl="1" indent="-406535">
              <a:lnSpc>
                <a:spcPts val="4895"/>
              </a:lnSpc>
              <a:buFont typeface="Arial"/>
              <a:buChar char="•"/>
            </a:pPr>
            <a:r>
              <a:rPr lang="en-US" sz="3765" spc="37">
                <a:solidFill>
                  <a:srgbClr val="000000"/>
                </a:solidFill>
                <a:latin typeface="Now Thin Bold"/>
              </a:rPr>
              <a:t>Book a ride Thursday, Friday or Saturday from 10:00 p.m. to 3:00 a.m.</a:t>
            </a:r>
          </a:p>
          <a:p>
            <a:pPr marL="813069" lvl="1" indent="-406535">
              <a:lnSpc>
                <a:spcPts val="4895"/>
              </a:lnSpc>
              <a:buFont typeface="Arial"/>
              <a:buChar char="•"/>
            </a:pPr>
            <a:r>
              <a:rPr lang="en-US" sz="3765" spc="37">
                <a:solidFill>
                  <a:srgbClr val="000000"/>
                </a:solidFill>
                <a:latin typeface="Now Thin Bold"/>
              </a:rPr>
              <a:t>Get your free ride!</a:t>
            </a:r>
          </a:p>
          <a:p>
            <a:pPr>
              <a:lnSpc>
                <a:spcPts val="4895"/>
              </a:lnSpc>
            </a:pPr>
            <a:endParaRPr lang="en-US" sz="3765" spc="37">
              <a:solidFill>
                <a:srgbClr val="000000"/>
              </a:solidFill>
              <a:latin typeface="Now Thin Bold"/>
            </a:endParaRPr>
          </a:p>
          <a:p>
            <a:pPr>
              <a:lnSpc>
                <a:spcPts val="4895"/>
              </a:lnSpc>
            </a:pPr>
            <a:r>
              <a:rPr lang="en-US" sz="3765" spc="37">
                <a:solidFill>
                  <a:srgbClr val="000000"/>
                </a:solidFill>
                <a:latin typeface="Now Thin Bold"/>
              </a:rPr>
              <a:t>For more information, guidelines, and policies, please visit saferide.ou.edu.</a:t>
            </a:r>
          </a:p>
          <a:p>
            <a:pPr>
              <a:lnSpc>
                <a:spcPts val="4895"/>
              </a:lnSpc>
            </a:pPr>
            <a:endParaRPr lang="en-US" sz="3765" spc="37">
              <a:solidFill>
                <a:srgbClr val="000000"/>
              </a:solidFill>
              <a:latin typeface="Now Thin Bold"/>
            </a:endParaRPr>
          </a:p>
          <a:p>
            <a:pPr>
              <a:lnSpc>
                <a:spcPts val="4895"/>
              </a:lnSpc>
            </a:pPr>
            <a:endParaRPr lang="en-US" sz="3765" spc="37">
              <a:solidFill>
                <a:srgbClr val="000000"/>
              </a:solidFill>
              <a:latin typeface="Now Thin Bold"/>
            </a:endParaRPr>
          </a:p>
          <a:p>
            <a:pPr>
              <a:lnSpc>
                <a:spcPts val="4895"/>
              </a:lnSpc>
            </a:pPr>
            <a:endParaRPr lang="en-US" sz="3765" spc="37">
              <a:solidFill>
                <a:srgbClr val="000000"/>
              </a:solidFill>
              <a:latin typeface="Now Thin Bold"/>
            </a:endParaRPr>
          </a:p>
        </p:txBody>
      </p:sp>
      <p:pic>
        <p:nvPicPr>
          <p:cNvPr id="3" name="Picture 3"/>
          <p:cNvPicPr>
            <a:picLocks noChangeAspect="1"/>
          </p:cNvPicPr>
          <p:nvPr/>
        </p:nvPicPr>
        <p:blipFill>
          <a:blip r:embed="rId2"/>
          <a:srcRect/>
          <a:stretch>
            <a:fillRect/>
          </a:stretch>
        </p:blipFill>
        <p:spPr>
          <a:xfrm>
            <a:off x="15047863" y="7046863"/>
            <a:ext cx="3240137" cy="3240137"/>
          </a:xfrm>
          <a:prstGeom prst="rect">
            <a:avLst/>
          </a:prstGeom>
        </p:spPr>
      </p:pic>
      <p:sp>
        <p:nvSpPr>
          <p:cNvPr id="4" name="TextBox 4"/>
          <p:cNvSpPr txBox="1"/>
          <p:nvPr/>
        </p:nvSpPr>
        <p:spPr>
          <a:xfrm>
            <a:off x="1397802" y="700405"/>
            <a:ext cx="15040718" cy="751840"/>
          </a:xfrm>
          <a:prstGeom prst="rect">
            <a:avLst/>
          </a:prstGeom>
        </p:spPr>
        <p:txBody>
          <a:bodyPr lIns="0" tIns="0" rIns="0" bIns="0" rtlCol="0" anchor="t">
            <a:spAutoFit/>
          </a:bodyPr>
          <a:lstStyle/>
          <a:p>
            <a:pPr algn="ctr">
              <a:lnSpc>
                <a:spcPts val="5600"/>
              </a:lnSpc>
            </a:pPr>
            <a:r>
              <a:rPr lang="en-US" sz="5600" spc="1120">
                <a:solidFill>
                  <a:srgbClr val="000000"/>
                </a:solidFill>
                <a:latin typeface="Aileron Regular Bold"/>
              </a:rPr>
              <a:t>OU SAFE RIDE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2187" y="562141"/>
            <a:ext cx="10912579"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DRIVING IN OKLAHOMA</a:t>
            </a:r>
          </a:p>
        </p:txBody>
      </p:sp>
      <p:pic>
        <p:nvPicPr>
          <p:cNvPr id="3" name="Picture 3"/>
          <p:cNvPicPr>
            <a:picLocks noChangeAspect="1"/>
          </p:cNvPicPr>
          <p:nvPr/>
        </p:nvPicPr>
        <p:blipFill>
          <a:blip r:embed="rId2"/>
          <a:srcRect l="3010" r="5810" b="4420"/>
          <a:stretch>
            <a:fillRect/>
          </a:stretch>
        </p:blipFill>
        <p:spPr>
          <a:xfrm>
            <a:off x="11876242" y="2915058"/>
            <a:ext cx="5679519" cy="3634236"/>
          </a:xfrm>
          <a:prstGeom prst="rect">
            <a:avLst/>
          </a:prstGeom>
        </p:spPr>
      </p:pic>
      <p:sp>
        <p:nvSpPr>
          <p:cNvPr id="4" name="TextBox 4"/>
          <p:cNvSpPr txBox="1"/>
          <p:nvPr/>
        </p:nvSpPr>
        <p:spPr>
          <a:xfrm>
            <a:off x="243481" y="2981733"/>
            <a:ext cx="10319468" cy="4307209"/>
          </a:xfrm>
          <a:prstGeom prst="rect">
            <a:avLst/>
          </a:prstGeom>
        </p:spPr>
        <p:txBody>
          <a:bodyPr lIns="0" tIns="0" rIns="0" bIns="0" rtlCol="0" anchor="t">
            <a:spAutoFit/>
          </a:bodyPr>
          <a:lstStyle/>
          <a:p>
            <a:pPr marL="663927" lvl="1" indent="-331963">
              <a:lnSpc>
                <a:spcPts val="3075"/>
              </a:lnSpc>
              <a:buFont typeface="Arial"/>
              <a:buChar char="•"/>
            </a:pPr>
            <a:r>
              <a:rPr lang="en-US" sz="3075" spc="615">
                <a:solidFill>
                  <a:srgbClr val="000000"/>
                </a:solidFill>
                <a:latin typeface="Now Thin Bold"/>
              </a:rPr>
              <a:t>A current, unexpired license </a:t>
            </a:r>
            <a:r>
              <a:rPr lang="en-US" sz="3075" u="sng" spc="615">
                <a:solidFill>
                  <a:srgbClr val="000000"/>
                </a:solidFill>
                <a:latin typeface="Now Thin Bold"/>
              </a:rPr>
              <a:t>from your home country is legal</a:t>
            </a:r>
            <a:r>
              <a:rPr lang="en-US" sz="3075" spc="615">
                <a:solidFill>
                  <a:srgbClr val="000000"/>
                </a:solidFill>
                <a:latin typeface="Now Thin Bold"/>
              </a:rPr>
              <a:t> if it has your name on it.</a:t>
            </a:r>
          </a:p>
          <a:p>
            <a:pPr>
              <a:lnSpc>
                <a:spcPts val="3075"/>
              </a:lnSpc>
            </a:pPr>
            <a:endParaRPr lang="en-US" sz="3075" spc="615">
              <a:solidFill>
                <a:srgbClr val="000000"/>
              </a:solidFill>
              <a:latin typeface="Now Thin Bold"/>
            </a:endParaRPr>
          </a:p>
          <a:p>
            <a:pPr>
              <a:lnSpc>
                <a:spcPts val="3075"/>
              </a:lnSpc>
            </a:pPr>
            <a:endParaRPr lang="en-US" sz="3075" spc="615">
              <a:solidFill>
                <a:srgbClr val="000000"/>
              </a:solidFill>
              <a:latin typeface="Now Thin Bold"/>
            </a:endParaRPr>
          </a:p>
          <a:p>
            <a:pPr marL="663927" lvl="1" indent="-331963">
              <a:lnSpc>
                <a:spcPts val="3075"/>
              </a:lnSpc>
              <a:buFont typeface="Arial"/>
              <a:buChar char="•"/>
            </a:pPr>
            <a:r>
              <a:rPr lang="en-US" sz="3075" spc="615">
                <a:solidFill>
                  <a:srgbClr val="000000"/>
                </a:solidFill>
                <a:latin typeface="Now Thin Bold"/>
              </a:rPr>
              <a:t>You must take written and driving tests to get an Oklahoma driver’s license.</a:t>
            </a:r>
          </a:p>
          <a:p>
            <a:pPr>
              <a:lnSpc>
                <a:spcPts val="3075"/>
              </a:lnSpc>
            </a:pPr>
            <a:endParaRPr lang="en-US" sz="3075" spc="615">
              <a:solidFill>
                <a:srgbClr val="000000"/>
              </a:solidFill>
              <a:latin typeface="Now Thin Bold"/>
            </a:endParaRPr>
          </a:p>
          <a:p>
            <a:pPr marL="663927" lvl="1" indent="-331963">
              <a:lnSpc>
                <a:spcPts val="3075"/>
              </a:lnSpc>
              <a:buFont typeface="Arial"/>
              <a:buChar char="•"/>
            </a:pPr>
            <a:r>
              <a:rPr lang="en-US" sz="3075" spc="615">
                <a:solidFill>
                  <a:srgbClr val="000000"/>
                </a:solidFill>
                <a:latin typeface="Now Thin Bold"/>
              </a:rPr>
              <a:t>You must purchase car insurance if you own a car.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444A91-A356-49B7-A3BB-A3AF5B3A852D}"/>
              </a:ext>
            </a:extLst>
          </p:cNvPr>
          <p:cNvSpPr txBox="1"/>
          <p:nvPr/>
        </p:nvSpPr>
        <p:spPr>
          <a:xfrm>
            <a:off x="4572000" y="4963803"/>
            <a:ext cx="9144000" cy="461665"/>
          </a:xfrm>
          <a:prstGeom prst="rect">
            <a:avLst/>
          </a:prstGeom>
          <a:noFill/>
        </p:spPr>
        <p:txBody>
          <a:bodyPr wrap="square">
            <a:spAutoFit/>
          </a:bodyPr>
          <a:lstStyle/>
          <a:p>
            <a:pPr algn="ctr"/>
            <a:r>
              <a:rPr lang="en-US" sz="2400">
                <a:hlinkClick r:id="rId2"/>
              </a:rPr>
              <a:t>https://prezi.com/view/ls2M6vOd5xmyI47K2MVQ/</a:t>
            </a:r>
            <a:endParaRPr lang="en-US" sz="2400"/>
          </a:p>
        </p:txBody>
      </p:sp>
      <p:sp>
        <p:nvSpPr>
          <p:cNvPr id="4" name="TextBox 3">
            <a:extLst>
              <a:ext uri="{FF2B5EF4-FFF2-40B4-BE49-F238E27FC236}">
                <a16:creationId xmlns:a16="http://schemas.microsoft.com/office/drawing/2014/main" id="{1A897474-F450-4E0E-9843-9161FCD0FEC1}"/>
              </a:ext>
            </a:extLst>
          </p:cNvPr>
          <p:cNvSpPr txBox="1"/>
          <p:nvPr/>
        </p:nvSpPr>
        <p:spPr>
          <a:xfrm>
            <a:off x="2286000" y="495300"/>
            <a:ext cx="12725400" cy="1754326"/>
          </a:xfrm>
          <a:prstGeom prst="rect">
            <a:avLst/>
          </a:prstGeom>
          <a:noFill/>
        </p:spPr>
        <p:txBody>
          <a:bodyPr wrap="square" rtlCol="0">
            <a:spAutoFit/>
          </a:bodyPr>
          <a:lstStyle/>
          <a:p>
            <a:pPr algn="ctr"/>
            <a:r>
              <a:rPr lang="en-US" sz="5400">
                <a:latin typeface="Aileron Regular" panose="020B0604020202020204" charset="0"/>
              </a:rPr>
              <a:t>USCIS Information </a:t>
            </a:r>
          </a:p>
          <a:p>
            <a:pPr algn="ctr"/>
            <a:r>
              <a:rPr lang="en-US" sz="5400">
                <a:latin typeface="Aileron Regular" panose="020B0604020202020204" charset="0"/>
              </a:rPr>
              <a:t>from International Student Services</a:t>
            </a:r>
          </a:p>
        </p:txBody>
      </p:sp>
    </p:spTree>
    <p:extLst>
      <p:ext uri="{BB962C8B-B14F-4D97-AF65-F5344CB8AC3E}">
        <p14:creationId xmlns:p14="http://schemas.microsoft.com/office/powerpoint/2010/main" val="298567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9037" y="461260"/>
            <a:ext cx="4794522" cy="751840"/>
          </a:xfrm>
          <a:prstGeom prst="rect">
            <a:avLst/>
          </a:prstGeom>
        </p:spPr>
        <p:txBody>
          <a:bodyPr lIns="0" tIns="0" rIns="0" bIns="0" rtlCol="0" anchor="t">
            <a:spAutoFit/>
          </a:bodyPr>
          <a:lstStyle/>
          <a:p>
            <a:pPr>
              <a:lnSpc>
                <a:spcPts val="5600"/>
              </a:lnSpc>
            </a:pPr>
            <a:r>
              <a:rPr lang="en-US" sz="5600" u="sng" spc="1120">
                <a:solidFill>
                  <a:srgbClr val="000000"/>
                </a:solidFill>
                <a:latin typeface="Aileron Regular"/>
              </a:rPr>
              <a:t>PARKING</a:t>
            </a:r>
          </a:p>
        </p:txBody>
      </p:sp>
      <p:pic>
        <p:nvPicPr>
          <p:cNvPr id="3" name="Picture 3"/>
          <p:cNvPicPr>
            <a:picLocks noChangeAspect="1"/>
          </p:cNvPicPr>
          <p:nvPr/>
        </p:nvPicPr>
        <p:blipFill>
          <a:blip r:embed="rId2"/>
          <a:srcRect r="291"/>
          <a:stretch>
            <a:fillRect/>
          </a:stretch>
        </p:blipFill>
        <p:spPr>
          <a:xfrm>
            <a:off x="10915652" y="0"/>
            <a:ext cx="7272572" cy="10287000"/>
          </a:xfrm>
          <a:prstGeom prst="rect">
            <a:avLst/>
          </a:prstGeom>
        </p:spPr>
      </p:pic>
      <p:sp>
        <p:nvSpPr>
          <p:cNvPr id="4" name="TextBox 4"/>
          <p:cNvSpPr txBox="1"/>
          <p:nvPr/>
        </p:nvSpPr>
        <p:spPr>
          <a:xfrm>
            <a:off x="399975" y="3615055"/>
            <a:ext cx="9045489" cy="6409896"/>
          </a:xfrm>
          <a:prstGeom prst="rect">
            <a:avLst/>
          </a:prstGeom>
        </p:spPr>
        <p:txBody>
          <a:bodyPr lIns="0" tIns="0" rIns="0" bIns="0" rtlCol="0" anchor="t">
            <a:spAutoFit/>
          </a:bodyPr>
          <a:lstStyle/>
          <a:p>
            <a:pPr>
              <a:lnSpc>
                <a:spcPts val="4200"/>
              </a:lnSpc>
            </a:pPr>
            <a:r>
              <a:rPr lang="en-US" sz="2400" spc="6" dirty="0">
                <a:solidFill>
                  <a:srgbClr val="000000"/>
                </a:solidFill>
                <a:latin typeface="Now Thin Bold"/>
              </a:rPr>
              <a:t>You must purchase a student parking permit to park on campus.</a:t>
            </a:r>
          </a:p>
          <a:p>
            <a:pPr>
              <a:lnSpc>
                <a:spcPts val="4200"/>
              </a:lnSpc>
            </a:pPr>
            <a:r>
              <a:rPr lang="en-US" sz="2400" spc="6" dirty="0">
                <a:solidFill>
                  <a:srgbClr val="000000"/>
                </a:solidFill>
                <a:latin typeface="Now Thin Bold"/>
              </a:rPr>
              <a:t>There are many different kinds of parking permits.</a:t>
            </a:r>
          </a:p>
          <a:p>
            <a:pPr>
              <a:lnSpc>
                <a:spcPts val="4200"/>
              </a:lnSpc>
            </a:pPr>
            <a:r>
              <a:rPr lang="en-US" sz="2400" spc="6" dirty="0">
                <a:solidFill>
                  <a:srgbClr val="000000"/>
                </a:solidFill>
                <a:latin typeface="Now Thin Bold"/>
              </a:rPr>
              <a:t> When you park, your parking pass </a:t>
            </a:r>
            <a:r>
              <a:rPr lang="en-US" sz="2400" b="1" spc="6" dirty="0">
                <a:solidFill>
                  <a:srgbClr val="000000"/>
                </a:solidFill>
                <a:latin typeface="Now Thin Bold"/>
              </a:rPr>
              <a:t>must</a:t>
            </a:r>
            <a:r>
              <a:rPr lang="en-US" sz="2400" spc="6" dirty="0">
                <a:solidFill>
                  <a:srgbClr val="000000"/>
                </a:solidFill>
                <a:latin typeface="Now Thin Bold"/>
              </a:rPr>
              <a:t> match the sign on the parking lot. </a:t>
            </a:r>
            <a:r>
              <a:rPr lang="en-US" sz="2400" spc="6" dirty="0">
                <a:solidFill>
                  <a:srgbClr val="000000"/>
                </a:solidFill>
                <a:ea typeface="+mn-lt"/>
                <a:cs typeface="+mn-lt"/>
              </a:rPr>
              <a:t>You will get a ticket if you park at OU without a permit or in the wrong place.</a:t>
            </a:r>
            <a:endParaRPr lang="en-US" dirty="0"/>
          </a:p>
          <a:p>
            <a:pPr>
              <a:lnSpc>
                <a:spcPts val="4200"/>
              </a:lnSpc>
            </a:pPr>
            <a:br>
              <a:rPr lang="en-US" sz="2400" spc="6" dirty="0">
                <a:solidFill>
                  <a:srgbClr val="000000"/>
                </a:solidFill>
                <a:latin typeface="Now Thin Bold"/>
              </a:rPr>
            </a:br>
            <a:r>
              <a:rPr lang="en-US" sz="2400" spc="6" dirty="0">
                <a:solidFill>
                  <a:srgbClr val="000000"/>
                </a:solidFill>
                <a:latin typeface="Now Thin Bold"/>
              </a:rPr>
              <a:t>Click here to download a parking map: </a:t>
            </a:r>
            <a:r>
              <a:rPr lang="en-US" sz="2400" spc="6" dirty="0">
                <a:ea typeface="+mn-lt"/>
                <a:cs typeface="+mn-lt"/>
                <a:hlinkClick r:id="rId3"/>
              </a:rPr>
              <a:t>https://www.ou.edu/parking/maps</a:t>
            </a:r>
            <a:r>
              <a:rPr lang="en-US" sz="2400" spc="6" dirty="0">
                <a:ea typeface="+mn-lt"/>
                <a:cs typeface="+mn-lt"/>
              </a:rPr>
              <a:t> </a:t>
            </a:r>
            <a:endParaRPr lang="en-US" sz="2400" spc="6" dirty="0">
              <a:solidFill>
                <a:srgbClr val="000000"/>
              </a:solidFill>
              <a:latin typeface="Now Thin Bold"/>
            </a:endParaRPr>
          </a:p>
          <a:p>
            <a:pPr>
              <a:lnSpc>
                <a:spcPts val="4200"/>
              </a:lnSpc>
            </a:pPr>
            <a:endParaRPr lang="en-US" sz="2400" spc="6" dirty="0">
              <a:solidFill>
                <a:srgbClr val="000000"/>
              </a:solidFill>
              <a:latin typeface="Now Thin Bold"/>
            </a:endParaRPr>
          </a:p>
          <a:p>
            <a:pPr>
              <a:lnSpc>
                <a:spcPts val="4200"/>
              </a:lnSpc>
            </a:pPr>
            <a:r>
              <a:rPr lang="en-US" sz="2400" spc="6" dirty="0">
                <a:solidFill>
                  <a:srgbClr val="000000"/>
                </a:solidFill>
                <a:latin typeface="Now Thin Bold"/>
              </a:rPr>
              <a:t>More information can be found on OU’s website: </a:t>
            </a:r>
            <a:r>
              <a:rPr lang="en-US" sz="2400" spc="6" dirty="0">
                <a:ea typeface="+mn-lt"/>
                <a:cs typeface="+mn-lt"/>
                <a:hlinkClick r:id="rId4"/>
              </a:rPr>
              <a:t>https://www.ou.edu/parking/faqs_section/parking_permits</a:t>
            </a:r>
            <a:r>
              <a:rPr lang="en-US" sz="2400" spc="6" dirty="0">
                <a:ea typeface="+mn-lt"/>
                <a:cs typeface="+mn-lt"/>
              </a:rPr>
              <a:t> </a:t>
            </a:r>
          </a:p>
        </p:txBody>
      </p:sp>
      <p:pic>
        <p:nvPicPr>
          <p:cNvPr id="5" name="Picture 5">
            <a:extLst>
              <a:ext uri="{FF2B5EF4-FFF2-40B4-BE49-F238E27FC236}">
                <a16:creationId xmlns:a16="http://schemas.microsoft.com/office/drawing/2014/main" id="{89D2C71A-831C-A493-BF7C-992AF65FBAD7}"/>
              </a:ext>
            </a:extLst>
          </p:cNvPr>
          <p:cNvPicPr>
            <a:picLocks noChangeAspect="1"/>
          </p:cNvPicPr>
          <p:nvPr/>
        </p:nvPicPr>
        <p:blipFill>
          <a:blip r:embed="rId5"/>
          <a:stretch>
            <a:fillRect/>
          </a:stretch>
        </p:blipFill>
        <p:spPr>
          <a:xfrm>
            <a:off x="4450556" y="158691"/>
            <a:ext cx="5350668" cy="35581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9037" y="461260"/>
            <a:ext cx="4794522" cy="1436291"/>
          </a:xfrm>
          <a:prstGeom prst="rect">
            <a:avLst/>
          </a:prstGeom>
        </p:spPr>
        <p:txBody>
          <a:bodyPr lIns="0" tIns="0" rIns="0" bIns="0" rtlCol="0" anchor="t">
            <a:spAutoFit/>
          </a:bodyPr>
          <a:lstStyle/>
          <a:p>
            <a:pPr>
              <a:lnSpc>
                <a:spcPts val="5600"/>
              </a:lnSpc>
            </a:pPr>
            <a:r>
              <a:rPr lang="en-US" sz="5600" u="sng" spc="1120" dirty="0">
                <a:solidFill>
                  <a:srgbClr val="000000"/>
                </a:solidFill>
                <a:latin typeface="Aileron Regular"/>
              </a:rPr>
              <a:t>PARKING FOR FREE</a:t>
            </a:r>
          </a:p>
        </p:txBody>
      </p:sp>
      <p:sp>
        <p:nvSpPr>
          <p:cNvPr id="4" name="TextBox 4"/>
          <p:cNvSpPr txBox="1"/>
          <p:nvPr/>
        </p:nvSpPr>
        <p:spPr>
          <a:xfrm>
            <a:off x="989335" y="2186305"/>
            <a:ext cx="9045489" cy="517449"/>
          </a:xfrm>
          <a:prstGeom prst="rect">
            <a:avLst/>
          </a:prstGeom>
        </p:spPr>
        <p:txBody>
          <a:bodyPr lIns="0" tIns="0" rIns="0" bIns="0" rtlCol="0" anchor="t">
            <a:spAutoFit/>
          </a:bodyPr>
          <a:lstStyle/>
          <a:p>
            <a:pPr>
              <a:lnSpc>
                <a:spcPts val="4200"/>
              </a:lnSpc>
            </a:pPr>
            <a:endParaRPr lang="en-US" sz="3000" spc="6" dirty="0">
              <a:solidFill>
                <a:srgbClr val="000000"/>
              </a:solidFill>
              <a:latin typeface="Now Thin Bold"/>
            </a:endParaRPr>
          </a:p>
        </p:txBody>
      </p:sp>
      <p:sp>
        <p:nvSpPr>
          <p:cNvPr id="5" name="TextBox 4">
            <a:extLst>
              <a:ext uri="{FF2B5EF4-FFF2-40B4-BE49-F238E27FC236}">
                <a16:creationId xmlns:a16="http://schemas.microsoft.com/office/drawing/2014/main" id="{1EE4FC75-E973-0338-821F-2E1009AF3311}"/>
              </a:ext>
            </a:extLst>
          </p:cNvPr>
          <p:cNvSpPr txBox="1"/>
          <p:nvPr/>
        </p:nvSpPr>
        <p:spPr>
          <a:xfrm>
            <a:off x="1026913" y="2344042"/>
            <a:ext cx="910828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latin typeface="Now Thin Bold"/>
                <a:cs typeface="Calibri"/>
              </a:rPr>
              <a:t>You can park for free at Lloyd Noble center and ride a bus to campus</a:t>
            </a:r>
          </a:p>
          <a:p>
            <a:pPr marL="342900" indent="-342900">
              <a:buFont typeface="Arial"/>
              <a:buChar char="•"/>
            </a:pPr>
            <a:r>
              <a:rPr lang="en-US" sz="3200" dirty="0">
                <a:latin typeface="Now Thin Bold"/>
                <a:cs typeface="Calibri"/>
              </a:rPr>
              <a:t>The bus is number 40 LNC shuttle</a:t>
            </a:r>
          </a:p>
          <a:p>
            <a:pPr marL="342900" indent="-342900">
              <a:buFont typeface="Arial"/>
              <a:buChar char="•"/>
            </a:pPr>
            <a:r>
              <a:rPr lang="en-US" sz="3200" dirty="0">
                <a:latin typeface="Now Thin Bold"/>
                <a:cs typeface="Calibri"/>
              </a:rPr>
              <a:t>For more information about OU buses, go here:</a:t>
            </a:r>
            <a:br>
              <a:rPr lang="en-US" sz="3200" dirty="0">
                <a:latin typeface="Now Thin Bold"/>
                <a:cs typeface="Calibri"/>
              </a:rPr>
            </a:br>
            <a:r>
              <a:rPr lang="en-US" sz="3200" dirty="0">
                <a:ea typeface="+mn-lt"/>
                <a:cs typeface="+mn-lt"/>
              </a:rPr>
              <a:t>https://www.ou.edu/cart/schedules </a:t>
            </a:r>
            <a:endParaRPr lang="en-US" sz="3200" dirty="0">
              <a:latin typeface="Now Thin Bold"/>
              <a:ea typeface="+mn-lt"/>
              <a:cs typeface="+mn-lt"/>
            </a:endParaRPr>
          </a:p>
          <a:p>
            <a:endParaRPr lang="en-US" sz="3200" dirty="0">
              <a:latin typeface="Calibri"/>
              <a:cs typeface="Calibri"/>
            </a:endParaRPr>
          </a:p>
        </p:txBody>
      </p:sp>
      <p:pic>
        <p:nvPicPr>
          <p:cNvPr id="6" name="Picture 6" descr="Diagram&#10;&#10;Description automatically generated">
            <a:extLst>
              <a:ext uri="{FF2B5EF4-FFF2-40B4-BE49-F238E27FC236}">
                <a16:creationId xmlns:a16="http://schemas.microsoft.com/office/drawing/2014/main" id="{5A81C216-6C93-C7A9-7723-8BD59226C8F1}"/>
              </a:ext>
            </a:extLst>
          </p:cNvPr>
          <p:cNvPicPr>
            <a:picLocks noChangeAspect="1"/>
          </p:cNvPicPr>
          <p:nvPr/>
        </p:nvPicPr>
        <p:blipFill>
          <a:blip r:embed="rId2"/>
          <a:stretch>
            <a:fillRect/>
          </a:stretch>
        </p:blipFill>
        <p:spPr>
          <a:xfrm>
            <a:off x="11344275" y="1171405"/>
            <a:ext cx="4975621" cy="3640081"/>
          </a:xfrm>
          <a:prstGeom prst="rect">
            <a:avLst/>
          </a:prstGeom>
        </p:spPr>
      </p:pic>
      <p:pic>
        <p:nvPicPr>
          <p:cNvPr id="3" name="Picture 6" descr="Diagram&#10;&#10;Description automatically generated">
            <a:extLst>
              <a:ext uri="{FF2B5EF4-FFF2-40B4-BE49-F238E27FC236}">
                <a16:creationId xmlns:a16="http://schemas.microsoft.com/office/drawing/2014/main" id="{8F7347C6-6B57-AF10-1B77-44939105920F}"/>
              </a:ext>
            </a:extLst>
          </p:cNvPr>
          <p:cNvPicPr>
            <a:picLocks noChangeAspect="1"/>
          </p:cNvPicPr>
          <p:nvPr/>
        </p:nvPicPr>
        <p:blipFill>
          <a:blip r:embed="rId3"/>
          <a:stretch>
            <a:fillRect/>
          </a:stretch>
        </p:blipFill>
        <p:spPr>
          <a:xfrm>
            <a:off x="2253853" y="5336082"/>
            <a:ext cx="9261871" cy="5061945"/>
          </a:xfrm>
          <a:prstGeom prst="rect">
            <a:avLst/>
          </a:prstGeom>
        </p:spPr>
      </p:pic>
    </p:spTree>
    <p:extLst>
      <p:ext uri="{BB962C8B-B14F-4D97-AF65-F5344CB8AC3E}">
        <p14:creationId xmlns:p14="http://schemas.microsoft.com/office/powerpoint/2010/main" val="3648017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40F8-CFA5-CCA6-1D27-CC63C5D9D5EB}"/>
              </a:ext>
            </a:extLst>
          </p:cNvPr>
          <p:cNvSpPr>
            <a:spLocks noGrp="1"/>
          </p:cNvSpPr>
          <p:nvPr>
            <p:ph type="title"/>
          </p:nvPr>
        </p:nvSpPr>
        <p:spPr>
          <a:xfrm>
            <a:off x="457200" y="274638"/>
            <a:ext cx="2961085" cy="1143000"/>
          </a:xfrm>
        </p:spPr>
        <p:txBody>
          <a:bodyPr>
            <a:normAutofit fontScale="90000"/>
          </a:bodyPr>
          <a:lstStyle/>
          <a:p>
            <a:r>
              <a:rPr lang="en-US" u="sng" dirty="0">
                <a:ea typeface="+mj-lt"/>
                <a:cs typeface="+mj-lt"/>
              </a:rPr>
              <a:t>RIDING THE BUS</a:t>
            </a:r>
            <a:endParaRPr lang="en-US" dirty="0"/>
          </a:p>
        </p:txBody>
      </p:sp>
      <p:sp>
        <p:nvSpPr>
          <p:cNvPr id="6" name="Content Placeholder 5">
            <a:extLst>
              <a:ext uri="{FF2B5EF4-FFF2-40B4-BE49-F238E27FC236}">
                <a16:creationId xmlns:a16="http://schemas.microsoft.com/office/drawing/2014/main" id="{FE088C24-FC35-A0E5-5E48-A8A73A9B60B7}"/>
              </a:ext>
            </a:extLst>
          </p:cNvPr>
          <p:cNvSpPr>
            <a:spLocks noGrp="1"/>
          </p:cNvSpPr>
          <p:nvPr>
            <p:ph idx="1"/>
          </p:nvPr>
        </p:nvSpPr>
        <p:spPr>
          <a:xfrm>
            <a:off x="457200" y="1600200"/>
            <a:ext cx="8229600" cy="8169275"/>
          </a:xfrm>
        </p:spPr>
        <p:txBody>
          <a:bodyPr vert="horz" lIns="91440" tIns="45720" rIns="91440" bIns="45720" rtlCol="0" anchor="t">
            <a:normAutofit/>
          </a:bodyPr>
          <a:lstStyle/>
          <a:p>
            <a:endParaRPr lang="en-US" dirty="0">
              <a:cs typeface="Calibri"/>
            </a:endParaRPr>
          </a:p>
          <a:p>
            <a:endParaRPr lang="en-US" dirty="0">
              <a:ea typeface="+mn-lt"/>
              <a:cs typeface="+mn-lt"/>
            </a:endParaRPr>
          </a:p>
          <a:p>
            <a:endParaRPr lang="en-US" dirty="0">
              <a:cs typeface="Calibri"/>
            </a:endParaRPr>
          </a:p>
        </p:txBody>
      </p:sp>
      <p:graphicFrame>
        <p:nvGraphicFramePr>
          <p:cNvPr id="9" name="Table 9">
            <a:extLst>
              <a:ext uri="{FF2B5EF4-FFF2-40B4-BE49-F238E27FC236}">
                <a16:creationId xmlns:a16="http://schemas.microsoft.com/office/drawing/2014/main" id="{39C1913F-1354-6719-F29E-47F450D6C1FD}"/>
              </a:ext>
            </a:extLst>
          </p:cNvPr>
          <p:cNvGraphicFramePr>
            <a:graphicFrameLocks noGrp="1"/>
          </p:cNvGraphicFramePr>
          <p:nvPr>
            <p:extLst>
              <p:ext uri="{D42A27DB-BD31-4B8C-83A1-F6EECF244321}">
                <p14:modId xmlns:p14="http://schemas.microsoft.com/office/powerpoint/2010/main" val="2140665774"/>
              </p:ext>
            </p:extLst>
          </p:nvPr>
        </p:nvGraphicFramePr>
        <p:xfrm>
          <a:off x="3500437" y="1660921"/>
          <a:ext cx="14502314" cy="8610495"/>
        </p:xfrm>
        <a:graphic>
          <a:graphicData uri="http://schemas.openxmlformats.org/drawingml/2006/table">
            <a:tbl>
              <a:tblPr firstRow="1" bandRow="1">
                <a:tableStyleId>{5C22544A-7EE6-4342-B048-85BDC9FD1C3A}</a:tableStyleId>
              </a:tblPr>
              <a:tblGrid>
                <a:gridCol w="4850373">
                  <a:extLst>
                    <a:ext uri="{9D8B030D-6E8A-4147-A177-3AD203B41FA5}">
                      <a16:colId xmlns:a16="http://schemas.microsoft.com/office/drawing/2014/main" val="3215929440"/>
                    </a:ext>
                  </a:extLst>
                </a:gridCol>
                <a:gridCol w="4850373">
                  <a:extLst>
                    <a:ext uri="{9D8B030D-6E8A-4147-A177-3AD203B41FA5}">
                      <a16:colId xmlns:a16="http://schemas.microsoft.com/office/drawing/2014/main" val="1615934911"/>
                    </a:ext>
                  </a:extLst>
                </a:gridCol>
                <a:gridCol w="4801568">
                  <a:extLst>
                    <a:ext uri="{9D8B030D-6E8A-4147-A177-3AD203B41FA5}">
                      <a16:colId xmlns:a16="http://schemas.microsoft.com/office/drawing/2014/main" val="3025069304"/>
                    </a:ext>
                  </a:extLst>
                </a:gridCol>
              </a:tblGrid>
              <a:tr h="2118255">
                <a:tc>
                  <a:txBody>
                    <a:bodyPr/>
                    <a:lstStyle/>
                    <a:p>
                      <a:pPr lvl="0" algn="ctr">
                        <a:buNone/>
                      </a:pPr>
                      <a:r>
                        <a:rPr lang="en-US" sz="3200" dirty="0"/>
                        <a:t>OU</a:t>
                      </a:r>
                      <a:br>
                        <a:rPr lang="en-US" sz="3200" dirty="0"/>
                      </a:br>
                      <a:r>
                        <a:rPr lang="en-US" sz="3200" dirty="0"/>
                        <a:t>(CART)</a:t>
                      </a:r>
                    </a:p>
                  </a:txBody>
                  <a:tcPr>
                    <a:solidFill>
                      <a:schemeClr val="accent2"/>
                    </a:solidFill>
                  </a:tcPr>
                </a:tc>
                <a:tc>
                  <a:txBody>
                    <a:bodyPr/>
                    <a:lstStyle/>
                    <a:p>
                      <a:pPr algn="ctr"/>
                      <a:r>
                        <a:rPr lang="en-US" sz="3200" dirty="0"/>
                        <a:t>NORMAN</a:t>
                      </a:r>
                      <a:br>
                        <a:rPr lang="en-US" sz="3200" dirty="0"/>
                      </a:br>
                      <a:r>
                        <a:rPr lang="en-US" sz="3200" dirty="0"/>
                        <a:t>(EMBARK NORMAN)</a:t>
                      </a:r>
                    </a:p>
                  </a:txBody>
                  <a:tcPr>
                    <a:solidFill>
                      <a:schemeClr val="accent2"/>
                    </a:solidFill>
                  </a:tcPr>
                </a:tc>
                <a:tc>
                  <a:txBody>
                    <a:bodyPr/>
                    <a:lstStyle/>
                    <a:p>
                      <a:pPr algn="ctr"/>
                      <a:r>
                        <a:rPr lang="en-US" sz="3200" dirty="0"/>
                        <a:t>OKLAHOMA CITY</a:t>
                      </a:r>
                      <a:br>
                        <a:rPr lang="en-US" sz="3200" dirty="0"/>
                      </a:br>
                      <a:r>
                        <a:rPr lang="en-US" sz="3200" dirty="0"/>
                        <a:t>(EMBARK OKC)</a:t>
                      </a:r>
                    </a:p>
                  </a:txBody>
                  <a:tcPr>
                    <a:solidFill>
                      <a:schemeClr val="accent2"/>
                    </a:solidFill>
                  </a:tcPr>
                </a:tc>
                <a:extLst>
                  <a:ext uri="{0D108BD9-81ED-4DB2-BD59-A6C34878D82A}">
                    <a16:rowId xmlns:a16="http://schemas.microsoft.com/office/drawing/2014/main" val="276108502"/>
                  </a:ext>
                </a:extLst>
              </a:tr>
              <a:tr h="6208677">
                <a:tc>
                  <a:txBody>
                    <a:bodyPr/>
                    <a:lstStyle/>
                    <a:p>
                      <a:pPr marL="285750" lvl="0" indent="-285750">
                        <a:buFont typeface="Arial"/>
                        <a:buChar char="•"/>
                      </a:pPr>
                      <a:r>
                        <a:rPr lang="en-US" sz="2800" b="0" i="0" u="none" strike="noStrike" noProof="0" dirty="0"/>
                        <a:t>Free!</a:t>
                      </a:r>
                    </a:p>
                    <a:p>
                      <a:pPr marL="285750" lvl="0" indent="-285750">
                        <a:buClr>
                          <a:srgbClr val="000000"/>
                        </a:buClr>
                        <a:buFont typeface="Arial,Sans-Serif"/>
                        <a:buChar char="•"/>
                      </a:pPr>
                      <a:r>
                        <a:rPr lang="en-US" sz="2800" b="0" i="0" u="none" strike="noStrike" noProof="0" dirty="0">
                          <a:latin typeface="Calibri"/>
                        </a:rPr>
                        <a:t>Sometimes has a different schedule</a:t>
                      </a:r>
                      <a:br>
                        <a:rPr lang="en-US" sz="2800" b="0" i="0" u="none" strike="noStrike" noProof="0" dirty="0">
                          <a:latin typeface="Calibri"/>
                        </a:rPr>
                      </a:br>
                      <a:r>
                        <a:rPr lang="en-US" sz="2800" b="0" i="0" u="none" strike="noStrike" noProof="0" dirty="0">
                          <a:latin typeface="Calibri"/>
                        </a:rPr>
                        <a:t>(Check: </a:t>
                      </a:r>
                      <a:r>
                        <a:rPr lang="en-US" sz="2800" b="0" i="0" u="none" strike="noStrike" noProof="0" dirty="0">
                          <a:latin typeface="Calibri"/>
                          <a:hlinkClick r:id="rId2"/>
                        </a:rPr>
                        <a:t>https://www.ou.edu/cart/schedules</a:t>
                      </a:r>
                      <a:r>
                        <a:rPr lang="en-US" sz="2800" b="0" i="0" u="none" strike="noStrike" noProof="0" dirty="0">
                          <a:latin typeface="Calibri"/>
                        </a:rPr>
                        <a:t>  )</a:t>
                      </a:r>
                    </a:p>
                    <a:p>
                      <a:pPr marL="285750" lvl="0" indent="-285750">
                        <a:buClr>
                          <a:srgbClr val="000000"/>
                        </a:buClr>
                        <a:buFont typeface="Arial,Sans-Serif"/>
                        <a:buChar char="•"/>
                      </a:pPr>
                      <a:r>
                        <a:rPr lang="en-US" sz="2800" b="0" i="0" u="none" strike="noStrike" noProof="0" dirty="0">
                          <a:latin typeface="Calibri"/>
                        </a:rPr>
                        <a:t>Does NOT run on Sundays</a:t>
                      </a:r>
                    </a:p>
                    <a:p>
                      <a:pPr marL="285750" lvl="0" indent="-285750">
                        <a:buClr>
                          <a:srgbClr val="000000"/>
                        </a:buClr>
                        <a:buFont typeface="Arial,Sans-Serif"/>
                        <a:buChar char="•"/>
                      </a:pPr>
                      <a:r>
                        <a:rPr lang="en-US" sz="2800" b="0" i="0" u="none" strike="noStrike" noProof="0" dirty="0">
                          <a:latin typeface="Calibri"/>
                        </a:rPr>
                        <a:t>There is NOT a bus to OKC</a:t>
                      </a:r>
                    </a:p>
                    <a:p>
                      <a:pPr marL="285750" lvl="0" indent="-285750">
                        <a:buClr>
                          <a:srgbClr val="000000"/>
                        </a:buClr>
                        <a:buFont typeface="Arial,Sans-Serif"/>
                        <a:buChar char="•"/>
                      </a:pPr>
                      <a:endParaRPr lang="en-US" sz="2800" b="0" i="0" u="none" strike="noStrike" noProof="0" dirty="0">
                        <a:latin typeface="Calibri"/>
                      </a:endParaRPr>
                    </a:p>
                    <a:p>
                      <a:pPr marL="285750" lvl="0" indent="-285750">
                        <a:buFont typeface="Arial"/>
                        <a:buChar char="•"/>
                      </a:pPr>
                      <a:endParaRPr lang="en-US" sz="2800" b="0" i="0" u="none" strike="noStrike" noProof="0" dirty="0"/>
                    </a:p>
                  </a:txBody>
                  <a:tcPr>
                    <a:noFill/>
                  </a:tcPr>
                </a:tc>
                <a:tc>
                  <a:txBody>
                    <a:bodyPr/>
                    <a:lstStyle/>
                    <a:p>
                      <a:pPr marL="285750" indent="-285750">
                        <a:buFont typeface="Arial"/>
                        <a:buChar char="•"/>
                      </a:pPr>
                      <a:r>
                        <a:rPr lang="en-US" sz="2800" dirty="0"/>
                        <a:t>Free!</a:t>
                      </a:r>
                    </a:p>
                    <a:p>
                      <a:pPr marL="285750" lvl="0" indent="-285750">
                        <a:buFont typeface="Arial"/>
                        <a:buChar char="•"/>
                      </a:pPr>
                      <a:r>
                        <a:rPr lang="en-US" sz="2800" dirty="0"/>
                        <a:t>Sometimes has a different schedule</a:t>
                      </a:r>
                      <a:br>
                        <a:rPr lang="en-US" sz="2800" dirty="0"/>
                      </a:br>
                      <a:r>
                        <a:rPr lang="en-US" sz="2800" dirty="0"/>
                        <a:t>(Check: </a:t>
                      </a:r>
                      <a:r>
                        <a:rPr lang="en-US" sz="2800" b="0" i="0" u="none" strike="noStrike" noProof="0" dirty="0">
                          <a:latin typeface="Calibri"/>
                          <a:hlinkClick r:id="rId3"/>
                        </a:rPr>
                        <a:t>https://embarkok.com/norman</a:t>
                      </a:r>
                      <a:r>
                        <a:rPr lang="en-US" sz="2800" b="0" i="0" u="none" strike="noStrike" noProof="0" dirty="0">
                          <a:latin typeface="Calibri"/>
                        </a:rPr>
                        <a:t>  )</a:t>
                      </a:r>
                    </a:p>
                    <a:p>
                      <a:pPr marL="285750" lvl="0" indent="-285750">
                        <a:buFont typeface="Arial"/>
                        <a:buChar char="•"/>
                      </a:pPr>
                      <a:r>
                        <a:rPr lang="en-US" sz="2800" b="0" i="0" u="none" strike="noStrike" noProof="0" dirty="0">
                          <a:latin typeface="Calibri"/>
                        </a:rPr>
                        <a:t>Does NOT run on Sundays</a:t>
                      </a:r>
                    </a:p>
                    <a:p>
                      <a:pPr marL="285750" lvl="0" indent="-285750">
                        <a:buFont typeface="Arial"/>
                        <a:buChar char="•"/>
                      </a:pPr>
                      <a:r>
                        <a:rPr lang="en-US" sz="2800" b="0" i="0" u="none" strike="noStrike" noProof="0" dirty="0">
                          <a:latin typeface="Calibri"/>
                        </a:rPr>
                        <a:t>Look up your bus here: </a:t>
                      </a:r>
                      <a:r>
                        <a:rPr lang="en-US" sz="2800" b="0" i="0" u="none" strike="noStrike" noProof="0" dirty="0">
                          <a:hlinkClick r:id="rId4"/>
                        </a:rPr>
                        <a:t>https://embarkok.com/use/real-time</a:t>
                      </a:r>
                      <a:br>
                        <a:rPr lang="en-US" sz="2800" b="0" i="0" u="none" strike="noStrike" noProof="0" dirty="0"/>
                      </a:br>
                      <a:endParaRPr lang="en-US" sz="2800" b="0" i="0" u="none" strike="noStrike" noProof="0"/>
                    </a:p>
                    <a:p>
                      <a:pPr marL="285750" lvl="0" indent="-285750">
                        <a:buFont typeface="Arial"/>
                        <a:buChar char="•"/>
                      </a:pPr>
                      <a:r>
                        <a:rPr lang="en-US" sz="2800" b="0" i="0" u="none" strike="noStrike" noProof="0" dirty="0"/>
                        <a:t>There is a bus to OKC! (Bus 024 Norman Express Fare: $3 M-F)</a:t>
                      </a:r>
                    </a:p>
                  </a:txBody>
                  <a:tcPr>
                    <a:noFill/>
                  </a:tcPr>
                </a:tc>
                <a:tc>
                  <a:txBody>
                    <a:bodyPr/>
                    <a:lstStyle/>
                    <a:p>
                      <a:pPr marL="285750" indent="-285750">
                        <a:buFont typeface="Arial"/>
                        <a:buChar char="•"/>
                      </a:pPr>
                      <a:r>
                        <a:rPr lang="en-US" sz="2800" dirty="0"/>
                        <a:t>Not free</a:t>
                      </a:r>
                    </a:p>
                    <a:p>
                      <a:pPr marL="285750" lvl="0" indent="-285750">
                        <a:buFont typeface="Arial"/>
                        <a:buChar char="•"/>
                      </a:pPr>
                      <a:r>
                        <a:rPr lang="en-US" sz="2800" dirty="0"/>
                        <a:t>$1-$3 fare</a:t>
                      </a:r>
                    </a:p>
                    <a:p>
                      <a:pPr marL="285750" lvl="0" indent="-285750">
                        <a:buFont typeface="Arial"/>
                        <a:buChar char="•"/>
                      </a:pPr>
                      <a:r>
                        <a:rPr lang="en-US" sz="2800" dirty="0"/>
                        <a:t>You can buy a pass (1 day, 1 week, 1 month,  value) </a:t>
                      </a:r>
                      <a:br>
                        <a:rPr lang="en-US" sz="2800" dirty="0"/>
                      </a:br>
                      <a:r>
                        <a:rPr lang="en-US" sz="2800" b="0" i="0" u="none" strike="noStrike" noProof="0" dirty="0">
                          <a:latin typeface="Calibri"/>
                        </a:rPr>
                        <a:t>For more information about Oklahoma City Bus passes, go here: </a:t>
                      </a:r>
                      <a:r>
                        <a:rPr lang="en-US" sz="2800" b="0" i="0" u="none" strike="noStrike" noProof="0" dirty="0">
                          <a:latin typeface="Calibri"/>
                          <a:hlinkClick r:id="rId5"/>
                        </a:rPr>
                        <a:t>https://embarkok.com/learn/fares/</a:t>
                      </a:r>
                      <a:endParaRPr lang="en-US" sz="2800" b="0" i="0" u="none" strike="noStrike" noProof="0">
                        <a:latin typeface="Calibri"/>
                      </a:endParaRPr>
                    </a:p>
                    <a:p>
                      <a:pPr marL="285750" lvl="0" indent="-285750">
                        <a:buFont typeface="Arial"/>
                        <a:buChar char="•"/>
                      </a:pPr>
                      <a:r>
                        <a:rPr lang="en-US" sz="2800" dirty="0"/>
                        <a:t>There is a bus to Norman!  ( Bus 024 Norman Express M-F Fare: $3)</a:t>
                      </a:r>
                      <a:br>
                        <a:rPr lang="en-US" sz="2800" dirty="0"/>
                      </a:br>
                      <a:endParaRPr lang="en-US" sz="2800" dirty="0"/>
                    </a:p>
                    <a:p>
                      <a:pPr marL="285750" lvl="0" indent="-285750">
                        <a:buFont typeface="Arial"/>
                        <a:buChar char="•"/>
                      </a:pPr>
                      <a:r>
                        <a:rPr lang="en-US" sz="2800" dirty="0"/>
                        <a:t>DOES run on Sundays (</a:t>
                      </a:r>
                      <a:r>
                        <a:rPr lang="en-US" sz="2800" b="0" i="0" u="none" strike="noStrike" noProof="0" dirty="0">
                          <a:latin typeface="Calibri"/>
                        </a:rPr>
                        <a:t>https://embarkok.com/use/weekend-service)</a:t>
                      </a:r>
                      <a:endParaRPr lang="en-US" sz="2800" dirty="0"/>
                    </a:p>
                  </a:txBody>
                  <a:tcPr>
                    <a:noFill/>
                  </a:tcPr>
                </a:tc>
                <a:extLst>
                  <a:ext uri="{0D108BD9-81ED-4DB2-BD59-A6C34878D82A}">
                    <a16:rowId xmlns:a16="http://schemas.microsoft.com/office/drawing/2014/main" val="912893663"/>
                  </a:ext>
                </a:extLst>
              </a:tr>
            </a:tbl>
          </a:graphicData>
        </a:graphic>
      </p:graphicFrame>
    </p:spTree>
    <p:extLst>
      <p:ext uri="{BB962C8B-B14F-4D97-AF65-F5344CB8AC3E}">
        <p14:creationId xmlns:p14="http://schemas.microsoft.com/office/powerpoint/2010/main" val="1061521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45" b="247"/>
          <a:stretch>
            <a:fillRect/>
          </a:stretch>
        </p:blipFill>
        <p:spPr>
          <a:xfrm>
            <a:off x="12555540" y="2733327"/>
            <a:ext cx="4481399" cy="451315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55540" y="2733327"/>
            <a:ext cx="4513155" cy="4513155"/>
          </a:xfrm>
          <a:prstGeom prst="rect">
            <a:avLst/>
          </a:prstGeom>
        </p:spPr>
      </p:pic>
      <p:sp>
        <p:nvSpPr>
          <p:cNvPr id="4" name="TextBox 4"/>
          <p:cNvSpPr txBox="1"/>
          <p:nvPr/>
        </p:nvSpPr>
        <p:spPr>
          <a:xfrm>
            <a:off x="612187" y="562141"/>
            <a:ext cx="10912579" cy="145669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OU ID CARDS = Sooner Card</a:t>
            </a:r>
          </a:p>
        </p:txBody>
      </p:sp>
      <p:sp>
        <p:nvSpPr>
          <p:cNvPr id="5" name="TextBox 5"/>
          <p:cNvSpPr txBox="1"/>
          <p:nvPr/>
        </p:nvSpPr>
        <p:spPr>
          <a:xfrm>
            <a:off x="243481" y="2972208"/>
            <a:ext cx="11435308" cy="5590272"/>
          </a:xfrm>
          <a:prstGeom prst="rect">
            <a:avLst/>
          </a:prstGeom>
        </p:spPr>
        <p:txBody>
          <a:bodyPr lIns="0" tIns="0" rIns="0" bIns="0" rtlCol="0" anchor="t">
            <a:spAutoFit/>
          </a:bodyPr>
          <a:lstStyle/>
          <a:p>
            <a:pPr marL="640022" lvl="1" indent="-320011">
              <a:lnSpc>
                <a:spcPts val="2964"/>
              </a:lnSpc>
              <a:buFont typeface="Arial"/>
              <a:buChar char="•"/>
            </a:pPr>
            <a:r>
              <a:rPr lang="en-US" sz="2964" spc="592">
                <a:solidFill>
                  <a:srgbClr val="841617"/>
                </a:solidFill>
                <a:latin typeface="Now Thin Bold"/>
              </a:rPr>
              <a:t>WHY</a:t>
            </a:r>
            <a:r>
              <a:rPr lang="en-US" sz="2964" spc="592">
                <a:solidFill>
                  <a:srgbClr val="000000"/>
                </a:solidFill>
                <a:latin typeface="Now Thin Bold"/>
              </a:rPr>
              <a:t>: Use your ID to access OU facilities, campus bus, or online services</a:t>
            </a:r>
          </a:p>
          <a:p>
            <a:pPr>
              <a:lnSpc>
                <a:spcPts val="2964"/>
              </a:lnSpc>
            </a:pPr>
            <a:endParaRPr lang="en-US" sz="2964" spc="592">
              <a:solidFill>
                <a:srgbClr val="000000"/>
              </a:solidFill>
              <a:latin typeface="Now Thin Bold"/>
            </a:endParaRPr>
          </a:p>
          <a:p>
            <a:pPr marL="640022" lvl="1" indent="-320011">
              <a:lnSpc>
                <a:spcPts val="2964"/>
              </a:lnSpc>
              <a:buFont typeface="Arial"/>
              <a:buChar char="•"/>
            </a:pPr>
            <a:r>
              <a:rPr lang="en-US" sz="2964" spc="592">
                <a:solidFill>
                  <a:srgbClr val="841617"/>
                </a:solidFill>
                <a:latin typeface="Now Thin Bold"/>
              </a:rPr>
              <a:t>WHERE</a:t>
            </a:r>
            <a:r>
              <a:rPr lang="en-US" sz="2964" spc="592">
                <a:solidFill>
                  <a:srgbClr val="000000"/>
                </a:solidFill>
                <a:latin typeface="Now Thin Bold"/>
              </a:rPr>
              <a:t>: Sooner Card Office - Student Union room 127 Monday-Friday, 9:00 am-5:00 pm</a:t>
            </a:r>
          </a:p>
          <a:p>
            <a:pPr>
              <a:lnSpc>
                <a:spcPts val="2964"/>
              </a:lnSpc>
            </a:pPr>
            <a:endParaRPr lang="en-US" sz="2964" spc="592">
              <a:solidFill>
                <a:srgbClr val="000000"/>
              </a:solidFill>
              <a:latin typeface="Now Thin Bold"/>
            </a:endParaRPr>
          </a:p>
          <a:p>
            <a:pPr>
              <a:lnSpc>
                <a:spcPts val="2964"/>
              </a:lnSpc>
            </a:pPr>
            <a:r>
              <a:rPr lang="en-US" sz="2964" spc="592">
                <a:solidFill>
                  <a:srgbClr val="000000"/>
                </a:solidFill>
                <a:latin typeface="Now Thin Bold"/>
              </a:rPr>
              <a:t>                         </a:t>
            </a:r>
            <a:r>
              <a:rPr lang="en-US" sz="2964" spc="592">
                <a:solidFill>
                  <a:srgbClr val="841617"/>
                </a:solidFill>
                <a:latin typeface="Now Thin Bold"/>
              </a:rPr>
              <a:t>  OR</a:t>
            </a:r>
            <a:r>
              <a:rPr lang="en-US" sz="2964" spc="592">
                <a:solidFill>
                  <a:srgbClr val="000000"/>
                </a:solidFill>
                <a:latin typeface="Now Thin Bold"/>
              </a:rPr>
              <a:t> </a:t>
            </a:r>
          </a:p>
          <a:p>
            <a:pPr>
              <a:lnSpc>
                <a:spcPts val="2964"/>
              </a:lnSpc>
            </a:pPr>
            <a:endParaRPr lang="en-US" sz="2964" spc="592">
              <a:solidFill>
                <a:srgbClr val="000000"/>
              </a:solidFill>
              <a:latin typeface="Now Thin Bold"/>
            </a:endParaRPr>
          </a:p>
          <a:p>
            <a:pPr>
              <a:lnSpc>
                <a:spcPts val="2964"/>
              </a:lnSpc>
            </a:pPr>
            <a:r>
              <a:rPr lang="en-US" sz="2964" spc="592">
                <a:solidFill>
                  <a:srgbClr val="000000"/>
                </a:solidFill>
                <a:latin typeface="Now Thin Bold"/>
              </a:rPr>
              <a:t>   Stubbeman Place, near the dormitories</a:t>
            </a:r>
          </a:p>
          <a:p>
            <a:pPr>
              <a:lnSpc>
                <a:spcPts val="2964"/>
              </a:lnSpc>
            </a:pPr>
            <a:r>
              <a:rPr lang="en-US" sz="2964" spc="592">
                <a:solidFill>
                  <a:srgbClr val="000000"/>
                </a:solidFill>
                <a:latin typeface="Now Thin Bold"/>
              </a:rPr>
              <a:t>   Monday-Friday, 9:00 am-5:00 pm</a:t>
            </a:r>
          </a:p>
          <a:p>
            <a:pPr>
              <a:lnSpc>
                <a:spcPts val="2964"/>
              </a:lnSpc>
            </a:pPr>
            <a:endParaRPr lang="en-US" sz="2964" spc="592">
              <a:solidFill>
                <a:srgbClr val="000000"/>
              </a:solidFill>
              <a:latin typeface="Now Thin Bold"/>
            </a:endParaRPr>
          </a:p>
          <a:p>
            <a:pPr marL="640022" lvl="1" indent="-320011">
              <a:lnSpc>
                <a:spcPts val="2964"/>
              </a:lnSpc>
              <a:buFont typeface="Arial"/>
              <a:buChar char="•"/>
            </a:pPr>
            <a:r>
              <a:rPr lang="en-US" sz="2964" spc="592">
                <a:solidFill>
                  <a:srgbClr val="841617"/>
                </a:solidFill>
                <a:latin typeface="Now Thin Bold"/>
              </a:rPr>
              <a:t>YOU WILL NEED</a:t>
            </a:r>
            <a:r>
              <a:rPr lang="en-US" sz="2964" spc="592">
                <a:solidFill>
                  <a:srgbClr val="000000"/>
                </a:solidFill>
                <a:latin typeface="Now Thin Bold"/>
              </a:rPr>
              <a:t>: Passport identification and $30</a:t>
            </a:r>
          </a:p>
          <a:p>
            <a:pPr>
              <a:lnSpc>
                <a:spcPts val="2964"/>
              </a:lnSpc>
            </a:pPr>
            <a:endParaRPr lang="en-US" sz="2964" spc="592">
              <a:solidFill>
                <a:srgbClr val="000000"/>
              </a:solidFill>
              <a:latin typeface="Now Thin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8"/>
          <p:cNvSpPr txBox="1"/>
          <p:nvPr/>
        </p:nvSpPr>
        <p:spPr>
          <a:xfrm>
            <a:off x="1370808" y="3166081"/>
            <a:ext cx="6640135" cy="3031238"/>
          </a:xfrm>
          <a:prstGeom prst="rect">
            <a:avLst/>
          </a:prstGeom>
        </p:spPr>
        <p:txBody>
          <a:bodyPr vert="horz" lIns="91440" tIns="45720" rIns="91440" bIns="45720" rtlCol="0" anchor="t">
            <a:normAutofit/>
          </a:bodyPr>
          <a:lstStyle/>
          <a:p>
            <a:pPr>
              <a:lnSpc>
                <a:spcPct val="90000"/>
              </a:lnSpc>
              <a:spcAft>
                <a:spcPts val="600"/>
              </a:spcAft>
            </a:pPr>
            <a:r>
              <a:rPr lang="en-US" sz="8800" spc="1120" dirty="0">
                <a:latin typeface="Aileron Regular Bold"/>
              </a:rPr>
              <a:t>EVENTS</a:t>
            </a:r>
            <a:r>
              <a:rPr lang="en-US" sz="2700" spc="1120" dirty="0"/>
              <a:t> </a:t>
            </a:r>
            <a:endParaRPr lang="en-US" sz="2700" spc="1120">
              <a:cs typeface="Calibri"/>
            </a:endParaRP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6074" y="295665"/>
            <a:ext cx="3031236" cy="3031236"/>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rotWithShape="1">
          <a:blip r:embed="rId2"/>
          <a:srcRect r="4" b="33253"/>
          <a:stretch/>
        </p:blipFill>
        <p:spPr>
          <a:xfrm>
            <a:off x="8721789" y="542553"/>
            <a:ext cx="2537460" cy="253746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2398" y="1"/>
            <a:ext cx="6115602" cy="5167892"/>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3794" y="3826117"/>
            <a:ext cx="4608576" cy="4608576"/>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Diagram&#10;&#10;Description automatically generated"/>
          <p:cNvPicPr>
            <a:picLocks noChangeAspect="1"/>
          </p:cNvPicPr>
          <p:nvPr/>
        </p:nvPicPr>
        <p:blipFill rotWithShape="1">
          <a:blip r:embed="rId3"/>
          <a:srcRect/>
          <a:stretch/>
        </p:blipFill>
        <p:spPr>
          <a:xfrm>
            <a:off x="8900682" y="4073005"/>
            <a:ext cx="4114800" cy="41148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4"/>
          <p:cNvPicPr>
            <a:picLocks noChangeAspect="1"/>
          </p:cNvPicPr>
          <p:nvPr/>
        </p:nvPicPr>
        <p:blipFill rotWithShape="1">
          <a:blip r:embed="rId4"/>
          <a:srcRect l="293" r="10268" b="1"/>
          <a:stretch/>
        </p:blipFill>
        <p:spPr>
          <a:xfrm>
            <a:off x="12417936" y="3"/>
            <a:ext cx="5870064" cy="4922353"/>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1395" y="6906127"/>
            <a:ext cx="6421668" cy="3380870"/>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6402"/>
            <a:ext cx="2598162" cy="3262677"/>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10;&#10;Description automatically generated"/>
          <p:cNvPicPr>
            <a:picLocks noChangeAspect="1"/>
          </p:cNvPicPr>
          <p:nvPr/>
        </p:nvPicPr>
        <p:blipFill rotWithShape="1">
          <a:blip r:embed="rId5"/>
          <a:srcRect l="7553" r="7553"/>
          <a:stretch/>
        </p:blipFill>
        <p:spPr>
          <a:xfrm>
            <a:off x="20" y="6622425"/>
            <a:ext cx="2352118" cy="2770632"/>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6" name="Picture 6"/>
          <p:cNvPicPr>
            <a:picLocks noChangeAspect="1"/>
          </p:cNvPicPr>
          <p:nvPr/>
        </p:nvPicPr>
        <p:blipFill rotWithShape="1">
          <a:blip r:embed="rId6"/>
          <a:srcRect r="-2" b="17711"/>
          <a:stretch/>
        </p:blipFill>
        <p:spPr>
          <a:xfrm>
            <a:off x="2799573" y="7154304"/>
            <a:ext cx="5925312" cy="3132693"/>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3" name="Freeform: Shape 2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72555" y="5950242"/>
            <a:ext cx="5009937" cy="433675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7"/>
          <p:cNvPicPr>
            <a:picLocks noChangeAspect="1"/>
          </p:cNvPicPr>
          <p:nvPr/>
        </p:nvPicPr>
        <p:blipFill rotWithShape="1">
          <a:blip r:embed="rId7"/>
          <a:srcRect t="9224" r="-1" b="25806"/>
          <a:stretch/>
        </p:blipFill>
        <p:spPr>
          <a:xfrm>
            <a:off x="13514124" y="6197319"/>
            <a:ext cx="4768368" cy="40896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8566" y="618451"/>
            <a:ext cx="16649170" cy="1436291"/>
          </a:xfrm>
          <a:prstGeom prst="rect">
            <a:avLst/>
          </a:prstGeom>
        </p:spPr>
        <p:txBody>
          <a:bodyPr lIns="0" tIns="0" rIns="0" bIns="0" rtlCol="0" anchor="t">
            <a:spAutoFit/>
          </a:bodyPr>
          <a:lstStyle/>
          <a:p>
            <a:pPr algn="ctr">
              <a:lnSpc>
                <a:spcPts val="5600"/>
              </a:lnSpc>
              <a:spcBef>
                <a:spcPct val="0"/>
              </a:spcBef>
            </a:pPr>
            <a:r>
              <a:rPr lang="en-US" sz="5600" spc="1120" dirty="0">
                <a:solidFill>
                  <a:srgbClr val="000000"/>
                </a:solidFill>
                <a:latin typeface="Aileron Regular Bold"/>
              </a:rPr>
              <a:t>FOLLOW ISS and CESL ON SOCIAL MEDIA FOR MOR EVENTS!</a:t>
            </a:r>
          </a:p>
        </p:txBody>
      </p:sp>
      <p:sp>
        <p:nvSpPr>
          <p:cNvPr id="4" name="TextBox 4"/>
          <p:cNvSpPr txBox="1"/>
          <p:nvPr/>
        </p:nvSpPr>
        <p:spPr>
          <a:xfrm>
            <a:off x="4300128" y="6749489"/>
            <a:ext cx="4253508" cy="1412759"/>
          </a:xfrm>
          <a:prstGeom prst="rect">
            <a:avLst/>
          </a:prstGeom>
        </p:spPr>
        <p:txBody>
          <a:bodyPr lIns="0" tIns="0" rIns="0" bIns="0" rtlCol="0" anchor="t">
            <a:spAutoFit/>
          </a:bodyPr>
          <a:lstStyle/>
          <a:p>
            <a:pPr algn="ctr">
              <a:lnSpc>
                <a:spcPts val="2800"/>
              </a:lnSpc>
            </a:pPr>
            <a:r>
              <a:rPr lang="en-US" sz="2000" spc="4" dirty="0">
                <a:solidFill>
                  <a:srgbClr val="000000"/>
                </a:solidFill>
                <a:latin typeface="Open Sans Light"/>
              </a:rPr>
              <a:t>Facebook  </a:t>
            </a:r>
          </a:p>
          <a:p>
            <a:pPr algn="ctr">
              <a:lnSpc>
                <a:spcPts val="2800"/>
              </a:lnSpc>
            </a:pPr>
            <a:r>
              <a:rPr lang="en-US" sz="2000" spc="4" dirty="0">
                <a:solidFill>
                  <a:srgbClr val="000000"/>
                </a:solidFill>
                <a:latin typeface="Open Sans Light Bold"/>
                <a:ea typeface="Open Sans Light Bold"/>
                <a:cs typeface="Open Sans Light Bold"/>
              </a:rPr>
              <a:t>CESL: https://www.facebook.com/eslou/</a:t>
            </a:r>
          </a:p>
        </p:txBody>
      </p:sp>
      <p:sp>
        <p:nvSpPr>
          <p:cNvPr id="6" name="TextBox 6"/>
          <p:cNvSpPr txBox="1"/>
          <p:nvPr/>
        </p:nvSpPr>
        <p:spPr>
          <a:xfrm>
            <a:off x="8578472" y="6960559"/>
            <a:ext cx="3662660" cy="1771832"/>
          </a:xfrm>
          <a:prstGeom prst="rect">
            <a:avLst/>
          </a:prstGeom>
        </p:spPr>
        <p:txBody>
          <a:bodyPr lIns="0" tIns="0" rIns="0" bIns="0" rtlCol="0" anchor="t">
            <a:spAutoFit/>
          </a:bodyPr>
          <a:lstStyle/>
          <a:p>
            <a:pPr algn="ctr">
              <a:lnSpc>
                <a:spcPts val="2800"/>
              </a:lnSpc>
            </a:pPr>
            <a:r>
              <a:rPr lang="en-US" sz="2000" spc="4" dirty="0">
                <a:solidFill>
                  <a:srgbClr val="000000"/>
                </a:solidFill>
                <a:latin typeface="Open Sans"/>
              </a:rPr>
              <a:t>Instagram</a:t>
            </a:r>
            <a:br>
              <a:rPr lang="en-US" sz="2000" spc="4" dirty="0">
                <a:solidFill>
                  <a:srgbClr val="000000"/>
                </a:solidFill>
                <a:latin typeface="Open Sans"/>
              </a:rPr>
            </a:br>
            <a:r>
              <a:rPr lang="en-US" sz="2000" b="1" spc="4" dirty="0">
                <a:solidFill>
                  <a:srgbClr val="000000"/>
                </a:solidFill>
                <a:latin typeface="Open Sans"/>
              </a:rPr>
              <a:t>CESL: @oucesl</a:t>
            </a:r>
          </a:p>
          <a:p>
            <a:pPr algn="ctr">
              <a:lnSpc>
                <a:spcPts val="2800"/>
              </a:lnSpc>
            </a:pPr>
            <a:r>
              <a:rPr lang="en-US" sz="2000" b="1" spc="4" dirty="0">
                <a:solidFill>
                  <a:srgbClr val="000000"/>
                </a:solidFill>
                <a:latin typeface="Open Sans"/>
              </a:rPr>
              <a:t>ISS: @ouinternational</a:t>
            </a:r>
          </a:p>
          <a:p>
            <a:pPr algn="ctr">
              <a:lnSpc>
                <a:spcPts val="2800"/>
              </a:lnSpc>
            </a:pPr>
            <a:r>
              <a:rPr lang="en-US" sz="2000" b="1" spc="4" dirty="0">
                <a:solidFill>
                  <a:srgbClr val="000000"/>
                </a:solidFill>
                <a:latin typeface="Open Sans"/>
              </a:rPr>
              <a:t>IAC: @ou_iac </a:t>
            </a:r>
          </a:p>
          <a:p>
            <a:pPr algn="ctr">
              <a:lnSpc>
                <a:spcPts val="2800"/>
              </a:lnSpc>
            </a:pPr>
            <a:endParaRPr lang="en-US" sz="2000" spc="4" dirty="0">
              <a:solidFill>
                <a:srgbClr val="000000"/>
              </a:solidFill>
              <a:latin typeface="Open Sans Bold"/>
              <a:ea typeface="Open Sans Bold"/>
              <a:cs typeface="Open Sans Bold"/>
            </a:endParaRPr>
          </a:p>
        </p:txBody>
      </p:sp>
      <p:pic>
        <p:nvPicPr>
          <p:cNvPr id="8" name="Picture 7">
            <a:extLst>
              <a:ext uri="{FF2B5EF4-FFF2-40B4-BE49-F238E27FC236}">
                <a16:creationId xmlns:a16="http://schemas.microsoft.com/office/drawing/2014/main" id="{6EC66B2E-2E74-DF23-C818-3062DFEA23D0}"/>
              </a:ext>
            </a:extLst>
          </p:cNvPr>
          <p:cNvPicPr>
            <a:picLocks noChangeAspect="1"/>
          </p:cNvPicPr>
          <p:nvPr/>
        </p:nvPicPr>
        <p:blipFill>
          <a:blip r:embed="rId2"/>
          <a:stretch>
            <a:fillRect/>
          </a:stretch>
        </p:blipFill>
        <p:spPr>
          <a:xfrm>
            <a:off x="4630315" y="2191025"/>
            <a:ext cx="7846643" cy="429697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208" b="6208"/>
          <a:stretch>
            <a:fillRect/>
          </a:stretch>
        </p:blipFill>
        <p:spPr>
          <a:xfrm>
            <a:off x="0" y="0"/>
            <a:ext cx="18288000" cy="10287000"/>
          </a:xfrm>
          <a:prstGeom prst="rect">
            <a:avLst/>
          </a:prstGeom>
        </p:spPr>
      </p:pic>
      <p:pic>
        <p:nvPicPr>
          <p:cNvPr id="4" name="Picture 4" descr="A group of people posing for a photo&#10;&#10;Description automatically generated">
            <a:extLst>
              <a:ext uri="{FF2B5EF4-FFF2-40B4-BE49-F238E27FC236}">
                <a16:creationId xmlns:a16="http://schemas.microsoft.com/office/drawing/2014/main" id="{A44BF0C5-88B0-A72F-FBC9-A43BD19AE5F2}"/>
              </a:ext>
            </a:extLst>
          </p:cNvPr>
          <p:cNvPicPr>
            <a:picLocks noChangeAspect="1"/>
          </p:cNvPicPr>
          <p:nvPr/>
        </p:nvPicPr>
        <p:blipFill>
          <a:blip r:embed="rId3"/>
          <a:stretch>
            <a:fillRect/>
          </a:stretch>
        </p:blipFill>
        <p:spPr>
          <a:xfrm>
            <a:off x="0" y="-6538"/>
            <a:ext cx="18516599" cy="10519279"/>
          </a:xfrm>
          <a:prstGeom prst="rect">
            <a:avLst/>
          </a:prstGeom>
        </p:spPr>
      </p:pic>
      <p:sp>
        <p:nvSpPr>
          <p:cNvPr id="3" name="TextBox 3"/>
          <p:cNvSpPr txBox="1"/>
          <p:nvPr/>
        </p:nvSpPr>
        <p:spPr>
          <a:xfrm>
            <a:off x="2814221" y="958561"/>
            <a:ext cx="13366555" cy="1102866"/>
          </a:xfrm>
          <a:prstGeom prst="rect">
            <a:avLst/>
          </a:prstGeom>
        </p:spPr>
        <p:txBody>
          <a:bodyPr lIns="0" tIns="0" rIns="0" bIns="0" rtlCol="0" anchor="t">
            <a:spAutoFit/>
          </a:bodyPr>
          <a:lstStyle/>
          <a:p>
            <a:pPr algn="ctr">
              <a:lnSpc>
                <a:spcPts val="8641"/>
              </a:lnSpc>
            </a:pPr>
            <a:r>
              <a:rPr lang="en-US" sz="8600" dirty="0">
                <a:solidFill>
                  <a:schemeClr val="bg1"/>
                </a:solidFill>
                <a:latin typeface="Aileron Regular Bold"/>
              </a:rPr>
              <a:t>HAVE A GREAT SESSION!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4552" y="2855816"/>
            <a:ext cx="8300988"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STUDENT SURVEY</a:t>
            </a:r>
          </a:p>
        </p:txBody>
      </p:sp>
      <p:pic>
        <p:nvPicPr>
          <p:cNvPr id="3" name="Picture 3"/>
          <p:cNvPicPr>
            <a:picLocks noChangeAspect="1"/>
          </p:cNvPicPr>
          <p:nvPr/>
        </p:nvPicPr>
        <p:blipFill>
          <a:blip r:embed="rId2"/>
          <a:srcRect r="37" b="37"/>
          <a:stretch>
            <a:fillRect/>
          </a:stretch>
        </p:blipFill>
        <p:spPr>
          <a:xfrm>
            <a:off x="8794774" y="1028700"/>
            <a:ext cx="8464526" cy="8464526"/>
          </a:xfrm>
          <a:prstGeom prst="rect">
            <a:avLst/>
          </a:prstGeom>
        </p:spPr>
      </p:pic>
      <p:sp>
        <p:nvSpPr>
          <p:cNvPr id="4" name="TextBox 4"/>
          <p:cNvSpPr txBox="1"/>
          <p:nvPr/>
        </p:nvSpPr>
        <p:spPr>
          <a:xfrm>
            <a:off x="438145" y="5086350"/>
            <a:ext cx="7453707" cy="2371090"/>
          </a:xfrm>
          <a:prstGeom prst="rect">
            <a:avLst/>
          </a:prstGeom>
        </p:spPr>
        <p:txBody>
          <a:bodyPr lIns="0" tIns="0" rIns="0" bIns="0" rtlCol="0" anchor="t">
            <a:spAutoFit/>
          </a:bodyPr>
          <a:lstStyle/>
          <a:p>
            <a:pPr>
              <a:lnSpc>
                <a:spcPts val="4759"/>
              </a:lnSpc>
            </a:pPr>
            <a:r>
              <a:rPr lang="en-US" sz="3399">
                <a:solidFill>
                  <a:srgbClr val="000000"/>
                </a:solidFill>
                <a:latin typeface="Now Thin Bold"/>
              </a:rPr>
              <a:t>Please use the QR code to complete the student survey – we need this information for our records!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146" r="13830"/>
          <a:stretch>
            <a:fillRect/>
          </a:stretch>
        </p:blipFill>
        <p:spPr>
          <a:xfrm>
            <a:off x="10965780" y="3593705"/>
            <a:ext cx="6617268" cy="5427901"/>
          </a:xfrm>
          <a:prstGeom prst="rect">
            <a:avLst/>
          </a:prstGeom>
        </p:spPr>
      </p:pic>
      <p:sp>
        <p:nvSpPr>
          <p:cNvPr id="3" name="TextBox 3"/>
          <p:cNvSpPr txBox="1"/>
          <p:nvPr/>
        </p:nvSpPr>
        <p:spPr>
          <a:xfrm>
            <a:off x="751063" y="481641"/>
            <a:ext cx="8846332" cy="9570569"/>
          </a:xfrm>
          <a:prstGeom prst="rect">
            <a:avLst/>
          </a:prstGeom>
        </p:spPr>
        <p:txBody>
          <a:bodyPr lIns="0" tIns="0" rIns="0" bIns="0" rtlCol="0" anchor="t">
            <a:spAutoFit/>
          </a:bodyPr>
          <a:lstStyle/>
          <a:p>
            <a:pPr>
              <a:lnSpc>
                <a:spcPts val="2996"/>
              </a:lnSpc>
            </a:pPr>
            <a:r>
              <a:rPr lang="en-US" sz="2300" spc="23" dirty="0">
                <a:solidFill>
                  <a:srgbClr val="000000"/>
                </a:solidFill>
                <a:latin typeface="Now Thin Bold"/>
              </a:rPr>
              <a:t>Students, faculty and staff on the Norman campus are expected to </a:t>
            </a:r>
            <a:r>
              <a:rPr lang="en-US" sz="2300" b="1" spc="23" dirty="0">
                <a:solidFill>
                  <a:srgbClr val="000000"/>
                </a:solidFill>
                <a:latin typeface="Now Thin Bold"/>
              </a:rPr>
              <a:t>complete the Healthy Together App Passport whenever they can answer YES to any of the questions listed here:</a:t>
            </a:r>
          </a:p>
          <a:p>
            <a:pPr>
              <a:lnSpc>
                <a:spcPts val="2996"/>
              </a:lnSpc>
            </a:pPr>
            <a:endParaRPr lang="en-US" sz="2305" spc="23">
              <a:solidFill>
                <a:srgbClr val="000000"/>
              </a:solidFill>
              <a:latin typeface="Now Thin Bold"/>
            </a:endParaRPr>
          </a:p>
          <a:p>
            <a:pPr>
              <a:lnSpc>
                <a:spcPts val="2996"/>
              </a:lnSpc>
            </a:pPr>
            <a:r>
              <a:rPr lang="en-US" sz="2300" spc="23" dirty="0">
                <a:solidFill>
                  <a:srgbClr val="000000"/>
                </a:solidFill>
                <a:latin typeface="Now Thin Bold"/>
              </a:rPr>
              <a:t>•Have you experienced symptoms that could be consistent with COVID-19 in the past 10 days, such as fever or chills, cough, shortness of breath or difficulty breathing, muscle or body aches, headache, new loss of taste or smell, sore throat, congestion or runny nose, nausea or vomiting, and/or diarrhea?</a:t>
            </a:r>
          </a:p>
          <a:p>
            <a:pPr>
              <a:lnSpc>
                <a:spcPts val="2996"/>
              </a:lnSpc>
            </a:pPr>
            <a:endParaRPr lang="en-US" sz="2305" spc="23">
              <a:solidFill>
                <a:srgbClr val="000000"/>
              </a:solidFill>
              <a:latin typeface="Now Thin Bold"/>
            </a:endParaRPr>
          </a:p>
          <a:p>
            <a:pPr>
              <a:lnSpc>
                <a:spcPts val="2996"/>
              </a:lnSpc>
            </a:pPr>
            <a:r>
              <a:rPr lang="en-US" sz="2300" spc="23" dirty="0">
                <a:solidFill>
                  <a:srgbClr val="000000"/>
                </a:solidFill>
                <a:latin typeface="Now Thin Bold"/>
              </a:rPr>
              <a:t>•Have you tested positive for COVID-19 within the last 10 days?</a:t>
            </a:r>
          </a:p>
          <a:p>
            <a:pPr>
              <a:lnSpc>
                <a:spcPts val="2996"/>
              </a:lnSpc>
            </a:pPr>
            <a:endParaRPr lang="en-US" sz="2305" spc="23">
              <a:solidFill>
                <a:srgbClr val="000000"/>
              </a:solidFill>
              <a:latin typeface="Now Thin Bold"/>
            </a:endParaRPr>
          </a:p>
          <a:p>
            <a:pPr>
              <a:lnSpc>
                <a:spcPts val="2996"/>
              </a:lnSpc>
            </a:pPr>
            <a:r>
              <a:rPr lang="en-US" sz="2300" spc="23" dirty="0">
                <a:solidFill>
                  <a:srgbClr val="000000"/>
                </a:solidFill>
                <a:latin typeface="Now Thin Bold"/>
              </a:rPr>
              <a:t>•Have you had close contact, either at work, at home or in the community, with an individual diagnosed with COVID-19 in the last 10 days? (A close contact is generally someone who has been near a person with COVID-19 for at least 15 minutes when health and safety measures, e.g. wearing a mask, were not in place or were insufficient.)</a:t>
            </a:r>
          </a:p>
          <a:p>
            <a:pPr>
              <a:lnSpc>
                <a:spcPts val="2996"/>
              </a:lnSpc>
            </a:pPr>
            <a:endParaRPr lang="en-US" sz="2305" spc="23">
              <a:solidFill>
                <a:srgbClr val="000000"/>
              </a:solidFill>
              <a:latin typeface="Now Thin Bold"/>
            </a:endParaRPr>
          </a:p>
          <a:p>
            <a:pPr>
              <a:lnSpc>
                <a:spcPts val="2996"/>
              </a:lnSpc>
            </a:pPr>
            <a:r>
              <a:rPr lang="en-US" sz="2300" spc="23" dirty="0">
                <a:solidFill>
                  <a:srgbClr val="000000"/>
                </a:solidFill>
                <a:latin typeface="Now Thin Bold"/>
              </a:rPr>
              <a:t>•Have you traveled internationally (airplane, train, bus, boat, cruise, etc.) within the last 10 days?</a:t>
            </a:r>
          </a:p>
          <a:p>
            <a:pPr>
              <a:lnSpc>
                <a:spcPts val="2606"/>
              </a:lnSpc>
            </a:pPr>
            <a:endParaRPr lang="en-US" sz="2305" spc="23">
              <a:solidFill>
                <a:srgbClr val="000000"/>
              </a:solidFill>
              <a:latin typeface="Now Thin Bold"/>
            </a:endParaRPr>
          </a:p>
        </p:txBody>
      </p:sp>
      <p:sp>
        <p:nvSpPr>
          <p:cNvPr id="4" name="TextBox 4"/>
          <p:cNvSpPr txBox="1"/>
          <p:nvPr/>
        </p:nvSpPr>
        <p:spPr>
          <a:xfrm>
            <a:off x="11647525" y="756920"/>
            <a:ext cx="6518153" cy="2981325"/>
          </a:xfrm>
          <a:prstGeom prst="rect">
            <a:avLst/>
          </a:prstGeom>
        </p:spPr>
        <p:txBody>
          <a:bodyPr lIns="0" tIns="0" rIns="0" bIns="0" rtlCol="0" anchor="t">
            <a:spAutoFit/>
          </a:bodyPr>
          <a:lstStyle/>
          <a:p>
            <a:pPr>
              <a:lnSpc>
                <a:spcPts val="5565"/>
              </a:lnSpc>
            </a:pPr>
            <a:r>
              <a:rPr lang="en-US" sz="4637">
                <a:solidFill>
                  <a:srgbClr val="000000"/>
                </a:solidFill>
                <a:latin typeface="Aileron Regular"/>
              </a:rPr>
              <a:t>USE THE </a:t>
            </a:r>
          </a:p>
          <a:p>
            <a:pPr>
              <a:lnSpc>
                <a:spcPts val="5565"/>
              </a:lnSpc>
            </a:pPr>
            <a:r>
              <a:rPr lang="en-US" sz="4637">
                <a:solidFill>
                  <a:srgbClr val="000000"/>
                </a:solidFill>
                <a:latin typeface="Aileron Regular Bold"/>
              </a:rPr>
              <a:t>Healthy Together</a:t>
            </a:r>
            <a:r>
              <a:rPr lang="en-US" sz="4637">
                <a:solidFill>
                  <a:srgbClr val="000000"/>
                </a:solidFill>
                <a:latin typeface="Aileron Regular"/>
              </a:rPr>
              <a:t> App</a:t>
            </a:r>
          </a:p>
          <a:p>
            <a:pPr>
              <a:lnSpc>
                <a:spcPts val="3445"/>
              </a:lnSpc>
            </a:pPr>
            <a:endParaRPr lang="en-US" sz="4637">
              <a:solidFill>
                <a:srgbClr val="000000"/>
              </a:solidFill>
              <a:latin typeface="Aileron Regular"/>
            </a:endParaRPr>
          </a:p>
          <a:p>
            <a:pPr>
              <a:lnSpc>
                <a:spcPts val="3445"/>
              </a:lnSpc>
            </a:pPr>
            <a:endParaRPr lang="en-US" sz="4637">
              <a:solidFill>
                <a:srgbClr val="000000"/>
              </a:solidFill>
              <a:latin typeface="Aileron 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728" r="4728"/>
          <a:stretch>
            <a:fillRect/>
          </a:stretch>
        </p:blipFill>
        <p:spPr>
          <a:xfrm>
            <a:off x="5224714" y="0"/>
            <a:ext cx="13063286" cy="10287000"/>
          </a:xfrm>
          <a:prstGeom prst="rect">
            <a:avLst/>
          </a:prstGeom>
        </p:spPr>
      </p:pic>
      <p:sp>
        <p:nvSpPr>
          <p:cNvPr id="3" name="TextBox 3"/>
          <p:cNvSpPr txBox="1"/>
          <p:nvPr/>
        </p:nvSpPr>
        <p:spPr>
          <a:xfrm>
            <a:off x="273990" y="4462780"/>
            <a:ext cx="6075762" cy="286639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CESL SCHEDULE AND CLASSES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314" y="4815205"/>
            <a:ext cx="7019747"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a:rPr>
              <a:t>CESL LEVELS</a:t>
            </a:r>
          </a:p>
        </p:txBody>
      </p:sp>
      <p:sp>
        <p:nvSpPr>
          <p:cNvPr id="3" name="TextBox 3"/>
          <p:cNvSpPr txBox="1"/>
          <p:nvPr/>
        </p:nvSpPr>
        <p:spPr>
          <a:xfrm>
            <a:off x="8799069" y="711169"/>
            <a:ext cx="8790163" cy="8324850"/>
          </a:xfrm>
          <a:prstGeom prst="rect">
            <a:avLst/>
          </a:prstGeom>
        </p:spPr>
        <p:txBody>
          <a:bodyPr lIns="0" tIns="0" rIns="0" bIns="0" rtlCol="0" anchor="t">
            <a:spAutoFit/>
          </a:bodyPr>
          <a:lstStyle/>
          <a:p>
            <a:pPr algn="just">
              <a:lnSpc>
                <a:spcPts val="3759"/>
              </a:lnSpc>
            </a:pPr>
            <a:r>
              <a:rPr lang="en-US" sz="3132" spc="18">
                <a:solidFill>
                  <a:srgbClr val="000000"/>
                </a:solidFill>
                <a:latin typeface="Aileron Regular Bold"/>
              </a:rPr>
              <a:t>Beginning:       </a:t>
            </a:r>
            <a:r>
              <a:rPr lang="en-US" sz="3132" spc="18">
                <a:solidFill>
                  <a:srgbClr val="000000"/>
                </a:solidFill>
                <a:latin typeface="Aileron Regular"/>
              </a:rPr>
              <a:t>A1/A2</a:t>
            </a:r>
          </a:p>
          <a:p>
            <a:pPr algn="just">
              <a:lnSpc>
                <a:spcPts val="3759"/>
              </a:lnSpc>
            </a:pPr>
            <a:r>
              <a:rPr lang="en-US" sz="3132" spc="18">
                <a:solidFill>
                  <a:srgbClr val="000000"/>
                </a:solidFill>
                <a:latin typeface="Aileron Regular Bold"/>
              </a:rPr>
              <a:t>Intermediate: </a:t>
            </a:r>
            <a:r>
              <a:rPr lang="en-US" sz="3132" spc="18">
                <a:solidFill>
                  <a:srgbClr val="000000"/>
                </a:solidFill>
                <a:latin typeface="Aileron Regular"/>
              </a:rPr>
              <a:t>B1 </a:t>
            </a:r>
          </a:p>
          <a:p>
            <a:pPr algn="just">
              <a:lnSpc>
                <a:spcPts val="3759"/>
              </a:lnSpc>
            </a:pPr>
            <a:r>
              <a:rPr lang="en-US" sz="3132" spc="18">
                <a:solidFill>
                  <a:srgbClr val="000000"/>
                </a:solidFill>
                <a:latin typeface="Aileron Regular Bold"/>
              </a:rPr>
              <a:t>Advanced:       </a:t>
            </a:r>
            <a:r>
              <a:rPr lang="en-US" sz="3132" spc="18">
                <a:solidFill>
                  <a:srgbClr val="000000"/>
                </a:solidFill>
                <a:latin typeface="Aileron Regular"/>
              </a:rPr>
              <a:t>B2</a:t>
            </a:r>
          </a:p>
          <a:p>
            <a:pPr algn="just">
              <a:lnSpc>
                <a:spcPts val="3759"/>
              </a:lnSpc>
            </a:pPr>
            <a:endParaRPr lang="en-US" sz="3132" spc="18">
              <a:solidFill>
                <a:srgbClr val="000000"/>
              </a:solidFill>
              <a:latin typeface="Aileron Regular"/>
            </a:endParaRPr>
          </a:p>
          <a:p>
            <a:pPr algn="just">
              <a:lnSpc>
                <a:spcPts val="3759"/>
              </a:lnSpc>
            </a:pPr>
            <a:endParaRPr lang="en-US" sz="3132" spc="18">
              <a:solidFill>
                <a:srgbClr val="000000"/>
              </a:solidFill>
              <a:latin typeface="Aileron Regular"/>
            </a:endParaRPr>
          </a:p>
          <a:p>
            <a:pPr algn="just">
              <a:lnSpc>
                <a:spcPts val="3759"/>
              </a:lnSpc>
            </a:pPr>
            <a:r>
              <a:rPr lang="en-US" sz="3132">
                <a:solidFill>
                  <a:srgbClr val="000000"/>
                </a:solidFill>
                <a:latin typeface="Now Thin Bold"/>
              </a:rPr>
              <a:t>Your teachers will continue evaluating you in the first week.  </a:t>
            </a:r>
          </a:p>
          <a:p>
            <a:pPr algn="just">
              <a:lnSpc>
                <a:spcPts val="3759"/>
              </a:lnSpc>
            </a:pPr>
            <a:endParaRPr lang="en-US" sz="3132">
              <a:solidFill>
                <a:srgbClr val="000000"/>
              </a:solidFill>
              <a:latin typeface="Now Thin Bold"/>
            </a:endParaRPr>
          </a:p>
          <a:p>
            <a:pPr algn="just">
              <a:lnSpc>
                <a:spcPts val="3759"/>
              </a:lnSpc>
            </a:pPr>
            <a:r>
              <a:rPr lang="en-US" sz="3132">
                <a:solidFill>
                  <a:srgbClr val="000000"/>
                </a:solidFill>
                <a:latin typeface="Now Thin Bold"/>
              </a:rPr>
              <a:t>Please talk to your teachers on the first day of class if you have any concerns about your level.</a:t>
            </a:r>
          </a:p>
          <a:p>
            <a:pPr algn="just">
              <a:lnSpc>
                <a:spcPts val="3759"/>
              </a:lnSpc>
            </a:pPr>
            <a:endParaRPr lang="en-US" sz="3132">
              <a:solidFill>
                <a:srgbClr val="000000"/>
              </a:solidFill>
              <a:latin typeface="Now Thin Bold"/>
            </a:endParaRPr>
          </a:p>
          <a:p>
            <a:pPr algn="just">
              <a:lnSpc>
                <a:spcPts val="2919"/>
              </a:lnSpc>
            </a:pPr>
            <a:r>
              <a:rPr lang="en-US" sz="2432">
                <a:solidFill>
                  <a:srgbClr val="000000"/>
                </a:solidFill>
                <a:latin typeface="Now Thin Bold"/>
              </a:rPr>
              <a:t>CEFR levels – for more information, see https://www.coe.int/en/web/common-european-framework-reference-languages/table-1-cefr-3.3-common-reference-levels-global-scale</a:t>
            </a:r>
            <a:r>
              <a:rPr lang="en-US" sz="2432">
                <a:solidFill>
                  <a:srgbClr val="000000"/>
                </a:solidFill>
                <a:latin typeface="Now Thin"/>
              </a:rPr>
              <a:t> </a:t>
            </a:r>
            <a:r>
              <a:rPr lang="en-US" sz="2432">
                <a:solidFill>
                  <a:srgbClr val="000000"/>
                </a:solidFill>
                <a:latin typeface="Now Thin Bold"/>
              </a:rPr>
              <a:t> </a:t>
            </a:r>
          </a:p>
          <a:p>
            <a:pPr algn="just">
              <a:lnSpc>
                <a:spcPts val="2919"/>
              </a:lnSpc>
            </a:pPr>
            <a:endParaRPr lang="en-US" sz="2432">
              <a:solidFill>
                <a:srgbClr val="000000"/>
              </a:solidFill>
              <a:latin typeface="Now Thin Bold"/>
            </a:endParaRPr>
          </a:p>
          <a:p>
            <a:pPr algn="just">
              <a:lnSpc>
                <a:spcPts val="6358"/>
              </a:lnSpc>
            </a:pPr>
            <a:endParaRPr lang="en-US" sz="2432">
              <a:solidFill>
                <a:srgbClr val="000000"/>
              </a:solidFill>
              <a:latin typeface="Now Thin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84441" y="2735738"/>
            <a:ext cx="5361906" cy="498158"/>
          </a:xfrm>
          <a:prstGeom prst="rect">
            <a:avLst/>
          </a:prstGeom>
        </p:spPr>
        <p:txBody>
          <a:bodyPr lIns="0" tIns="0" rIns="0" bIns="0" rtlCol="0" anchor="t">
            <a:spAutoFit/>
          </a:bodyPr>
          <a:lstStyle/>
          <a:p>
            <a:pPr algn="just">
              <a:lnSpc>
                <a:spcPts val="3903"/>
              </a:lnSpc>
            </a:pPr>
            <a:r>
              <a:rPr lang="en-US" sz="3253">
                <a:solidFill>
                  <a:srgbClr val="000000"/>
                </a:solidFill>
                <a:latin typeface="Now Thin Bold"/>
              </a:rPr>
              <a:t>Morning 9:00 - 11:50 am:</a:t>
            </a:r>
          </a:p>
        </p:txBody>
      </p:sp>
      <p:sp>
        <p:nvSpPr>
          <p:cNvPr id="3" name="TextBox 3"/>
          <p:cNvSpPr txBox="1"/>
          <p:nvPr/>
        </p:nvSpPr>
        <p:spPr>
          <a:xfrm>
            <a:off x="8452441" y="2701766"/>
            <a:ext cx="8190235" cy="1602298"/>
          </a:xfrm>
          <a:prstGeom prst="rect">
            <a:avLst/>
          </a:prstGeom>
        </p:spPr>
        <p:txBody>
          <a:bodyPr lIns="0" tIns="0" rIns="0" bIns="0" rtlCol="0" anchor="t">
            <a:spAutoFit/>
          </a:bodyPr>
          <a:lstStyle/>
          <a:p>
            <a:pPr>
              <a:lnSpc>
                <a:spcPts val="4160"/>
              </a:lnSpc>
            </a:pPr>
            <a:r>
              <a:rPr lang="en-US" sz="3200" spc="32" dirty="0">
                <a:solidFill>
                  <a:srgbClr val="841617"/>
                </a:solidFill>
                <a:latin typeface="Now Thin Bold"/>
              </a:rPr>
              <a:t>Core classes</a:t>
            </a:r>
            <a:r>
              <a:rPr lang="en-US" sz="3200" spc="32" dirty="0">
                <a:solidFill>
                  <a:srgbClr val="000000"/>
                </a:solidFill>
                <a:latin typeface="Now Thin Bold"/>
              </a:rPr>
              <a:t>: Reading, Writing, Listening, Speaking, Grammar, Attendance</a:t>
            </a:r>
          </a:p>
        </p:txBody>
      </p:sp>
      <p:sp>
        <p:nvSpPr>
          <p:cNvPr id="4" name="TextBox 4"/>
          <p:cNvSpPr txBox="1"/>
          <p:nvPr/>
        </p:nvSpPr>
        <p:spPr>
          <a:xfrm>
            <a:off x="2984643" y="700405"/>
            <a:ext cx="12318715" cy="751840"/>
          </a:xfrm>
          <a:prstGeom prst="rect">
            <a:avLst/>
          </a:prstGeom>
        </p:spPr>
        <p:txBody>
          <a:bodyPr lIns="0" tIns="0" rIns="0" bIns="0" rtlCol="0" anchor="t">
            <a:spAutoFit/>
          </a:bodyPr>
          <a:lstStyle/>
          <a:p>
            <a:pPr>
              <a:lnSpc>
                <a:spcPts val="5600"/>
              </a:lnSpc>
            </a:pPr>
            <a:r>
              <a:rPr lang="en-US" sz="5600" spc="1120">
                <a:solidFill>
                  <a:srgbClr val="000000"/>
                </a:solidFill>
                <a:latin typeface="Aileron Regular Bold"/>
              </a:rPr>
              <a:t>CESL STUDENT SCHEDULE</a:t>
            </a:r>
          </a:p>
        </p:txBody>
      </p:sp>
      <p:sp>
        <p:nvSpPr>
          <p:cNvPr id="5" name="TextBox 5"/>
          <p:cNvSpPr txBox="1"/>
          <p:nvPr/>
        </p:nvSpPr>
        <p:spPr>
          <a:xfrm>
            <a:off x="1284441" y="6076767"/>
            <a:ext cx="5513776" cy="511810"/>
          </a:xfrm>
          <a:prstGeom prst="rect">
            <a:avLst/>
          </a:prstGeom>
        </p:spPr>
        <p:txBody>
          <a:bodyPr lIns="0" tIns="0" rIns="0" bIns="0" rtlCol="0" anchor="t">
            <a:spAutoFit/>
          </a:bodyPr>
          <a:lstStyle/>
          <a:p>
            <a:pPr algn="ctr">
              <a:lnSpc>
                <a:spcPts val="4160"/>
              </a:lnSpc>
              <a:spcBef>
                <a:spcPct val="0"/>
              </a:spcBef>
            </a:pPr>
            <a:r>
              <a:rPr lang="en-US" sz="3200" spc="32">
                <a:solidFill>
                  <a:srgbClr val="000000"/>
                </a:solidFill>
                <a:latin typeface="Now Thin Bold"/>
              </a:rPr>
              <a:t>Afternoon 1:00 - 2:50 pm:</a:t>
            </a:r>
          </a:p>
        </p:txBody>
      </p:sp>
      <p:sp>
        <p:nvSpPr>
          <p:cNvPr id="6" name="TextBox 6"/>
          <p:cNvSpPr txBox="1"/>
          <p:nvPr/>
        </p:nvSpPr>
        <p:spPr>
          <a:xfrm>
            <a:off x="8221458" y="6076767"/>
            <a:ext cx="8299478" cy="2083435"/>
          </a:xfrm>
          <a:prstGeom prst="rect">
            <a:avLst/>
          </a:prstGeom>
        </p:spPr>
        <p:txBody>
          <a:bodyPr lIns="0" tIns="0" rIns="0" bIns="0" rtlCol="0" anchor="t">
            <a:spAutoFit/>
          </a:bodyPr>
          <a:lstStyle/>
          <a:p>
            <a:pPr>
              <a:lnSpc>
                <a:spcPts val="4160"/>
              </a:lnSpc>
            </a:pPr>
            <a:r>
              <a:rPr lang="en-US" sz="3200" spc="32">
                <a:solidFill>
                  <a:srgbClr val="000000"/>
                </a:solidFill>
                <a:latin typeface="Now Thin Bold"/>
              </a:rPr>
              <a:t>IELTS Test Preparation</a:t>
            </a:r>
          </a:p>
          <a:p>
            <a:pPr>
              <a:lnSpc>
                <a:spcPts val="4160"/>
              </a:lnSpc>
            </a:pPr>
            <a:r>
              <a:rPr lang="en-US" sz="3200" spc="32">
                <a:solidFill>
                  <a:srgbClr val="000000"/>
                </a:solidFill>
                <a:latin typeface="Now Thin Bold"/>
              </a:rPr>
              <a:t>OU Track:  University Preparation </a:t>
            </a:r>
          </a:p>
          <a:p>
            <a:pPr>
              <a:lnSpc>
                <a:spcPts val="4160"/>
              </a:lnSpc>
            </a:pPr>
            <a:r>
              <a:rPr lang="en-US" sz="3200" spc="32">
                <a:solidFill>
                  <a:srgbClr val="000000"/>
                </a:solidFill>
                <a:latin typeface="Now Thin Bold"/>
              </a:rPr>
              <a:t>Everyday English</a:t>
            </a:r>
          </a:p>
          <a:p>
            <a:pPr>
              <a:lnSpc>
                <a:spcPts val="4160"/>
              </a:lnSpc>
            </a:pPr>
            <a:endParaRPr lang="en-US" sz="3200" spc="32">
              <a:solidFill>
                <a:srgbClr val="000000"/>
              </a:solidFill>
              <a:latin typeface="Now Thin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8959" y="3583105"/>
            <a:ext cx="4794522" cy="718145"/>
          </a:xfrm>
          <a:prstGeom prst="rect">
            <a:avLst/>
          </a:prstGeom>
        </p:spPr>
        <p:txBody>
          <a:bodyPr lIns="0" tIns="0" rIns="0" bIns="0" rtlCol="0" anchor="t">
            <a:spAutoFit/>
          </a:bodyPr>
          <a:lstStyle/>
          <a:p>
            <a:pPr>
              <a:lnSpc>
                <a:spcPts val="5600"/>
              </a:lnSpc>
            </a:pPr>
            <a:r>
              <a:rPr lang="en-US" sz="5600" spc="1120" dirty="0">
                <a:solidFill>
                  <a:srgbClr val="000000"/>
                </a:solidFill>
                <a:latin typeface="Aileron Regular"/>
              </a:rPr>
              <a:t>PING ID</a:t>
            </a:r>
          </a:p>
        </p:txBody>
      </p:sp>
      <p:sp>
        <p:nvSpPr>
          <p:cNvPr id="3" name="TextBox 3"/>
          <p:cNvSpPr txBox="1"/>
          <p:nvPr/>
        </p:nvSpPr>
        <p:spPr>
          <a:xfrm>
            <a:off x="7283566" y="1578209"/>
            <a:ext cx="10559400" cy="8182818"/>
          </a:xfrm>
          <a:prstGeom prst="rect">
            <a:avLst/>
          </a:prstGeom>
        </p:spPr>
        <p:txBody>
          <a:bodyPr lIns="0" tIns="0" rIns="0" bIns="0" rtlCol="0" anchor="t">
            <a:spAutoFit/>
          </a:bodyPr>
          <a:lstStyle/>
          <a:p>
            <a:pPr marL="457200" indent="-457200">
              <a:lnSpc>
                <a:spcPts val="7198"/>
              </a:lnSpc>
              <a:buFont typeface="Arial" panose="020B0604020202020204" pitchFamily="34" charset="0"/>
              <a:buChar char="•"/>
            </a:pPr>
            <a:r>
              <a:rPr lang="en-US" sz="3132" spc="18" dirty="0">
                <a:latin typeface="Open Sans Light"/>
              </a:rPr>
              <a:t>Ping ID uses your OU NET ID (a.k.a. your 4x4 (four by four)) </a:t>
            </a:r>
          </a:p>
          <a:p>
            <a:pPr marL="457200" indent="-457200">
              <a:lnSpc>
                <a:spcPts val="7198"/>
              </a:lnSpc>
              <a:buFont typeface="Arial" panose="020B0604020202020204" pitchFamily="34" charset="0"/>
              <a:buChar char="•"/>
            </a:pPr>
            <a:r>
              <a:rPr lang="en-US" sz="3132" spc="18" dirty="0">
                <a:latin typeface="Open Sans Light"/>
              </a:rPr>
              <a:t>You MUST have Ping ID to access canvas, email, or other OU services at your house (or other places that aren’t OU) (e.g. when you do your homework)</a:t>
            </a:r>
          </a:p>
          <a:p>
            <a:pPr marL="457200" indent="-457200">
              <a:lnSpc>
                <a:spcPts val="7198"/>
              </a:lnSpc>
              <a:buFont typeface="Arial" panose="020B0604020202020204" pitchFamily="34" charset="0"/>
              <a:buChar char="•"/>
            </a:pPr>
            <a:r>
              <a:rPr lang="en-US" sz="3132" spc="18" dirty="0">
                <a:latin typeface="Open Sans Light"/>
              </a:rPr>
              <a:t>You can either:</a:t>
            </a:r>
            <a:br>
              <a:rPr lang="en-US" sz="3132" spc="18" dirty="0">
                <a:latin typeface="Open Sans Light"/>
              </a:rPr>
            </a:br>
            <a:r>
              <a:rPr lang="en-US" sz="3132" spc="18" dirty="0">
                <a:latin typeface="Open Sans Light"/>
              </a:rPr>
              <a:t>1. Log-in </a:t>
            </a:r>
            <a:r>
              <a:rPr lang="en-US" sz="3132" spc="18" dirty="0">
                <a:latin typeface="Open Sans Light"/>
                <a:hlinkClick r:id="rId2"/>
              </a:rPr>
              <a:t>here</a:t>
            </a:r>
            <a:r>
              <a:rPr lang="en-US" sz="3132" spc="18" dirty="0">
                <a:latin typeface="Open Sans Light"/>
              </a:rPr>
              <a:t> and register a new device </a:t>
            </a:r>
            <a:br>
              <a:rPr lang="en-US" sz="3132" spc="18" dirty="0">
                <a:latin typeface="Open Sans Light"/>
              </a:rPr>
            </a:br>
            <a:r>
              <a:rPr lang="en-US" sz="3132" spc="18" dirty="0">
                <a:latin typeface="Open Sans Light"/>
              </a:rPr>
              <a:t>				OR</a:t>
            </a:r>
            <a:br>
              <a:rPr lang="en-US" sz="3132" spc="18" dirty="0">
                <a:latin typeface="Open Sans Light"/>
              </a:rPr>
            </a:br>
            <a:r>
              <a:rPr lang="en-US" sz="3132" spc="18" dirty="0">
                <a:latin typeface="Open Sans Light"/>
              </a:rPr>
              <a:t>2. download the ping id app </a:t>
            </a:r>
          </a:p>
        </p:txBody>
      </p:sp>
      <p:pic>
        <p:nvPicPr>
          <p:cNvPr id="5" name="Picture 4">
            <a:extLst>
              <a:ext uri="{FF2B5EF4-FFF2-40B4-BE49-F238E27FC236}">
                <a16:creationId xmlns:a16="http://schemas.microsoft.com/office/drawing/2014/main" id="{41597262-C73B-0DC4-E46E-7A2E34F27843}"/>
              </a:ext>
            </a:extLst>
          </p:cNvPr>
          <p:cNvPicPr>
            <a:picLocks noChangeAspect="1"/>
          </p:cNvPicPr>
          <p:nvPr/>
        </p:nvPicPr>
        <p:blipFill>
          <a:blip r:embed="rId3"/>
          <a:stretch>
            <a:fillRect/>
          </a:stretch>
        </p:blipFill>
        <p:spPr>
          <a:xfrm>
            <a:off x="735360" y="4359759"/>
            <a:ext cx="2950064" cy="2619718"/>
          </a:xfrm>
          <a:prstGeom prst="rect">
            <a:avLst/>
          </a:prstGeom>
        </p:spPr>
      </p:pic>
    </p:spTree>
    <p:extLst>
      <p:ext uri="{BB962C8B-B14F-4D97-AF65-F5344CB8AC3E}">
        <p14:creationId xmlns:p14="http://schemas.microsoft.com/office/powerpoint/2010/main" val="226807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5033" y="408765"/>
            <a:ext cx="5926737" cy="2154436"/>
          </a:xfrm>
          <a:prstGeom prst="rect">
            <a:avLst/>
          </a:prstGeom>
        </p:spPr>
        <p:txBody>
          <a:bodyPr wrap="square" lIns="0" tIns="0" rIns="0" bIns="0" rtlCol="0" anchor="t">
            <a:spAutoFit/>
          </a:bodyPr>
          <a:lstStyle/>
          <a:p>
            <a:pPr>
              <a:lnSpc>
                <a:spcPts val="5600"/>
              </a:lnSpc>
            </a:pPr>
            <a:r>
              <a:rPr lang="en-US" sz="5600" spc="1120" dirty="0">
                <a:solidFill>
                  <a:srgbClr val="000000"/>
                </a:solidFill>
                <a:latin typeface="Aileron Regular"/>
              </a:rPr>
              <a:t>OU EMERGENCY ALERTS</a:t>
            </a:r>
          </a:p>
        </p:txBody>
      </p:sp>
      <p:sp>
        <p:nvSpPr>
          <p:cNvPr id="3" name="TextBox 3"/>
          <p:cNvSpPr txBox="1"/>
          <p:nvPr/>
        </p:nvSpPr>
        <p:spPr>
          <a:xfrm>
            <a:off x="7283567" y="997637"/>
            <a:ext cx="10559400" cy="2642839"/>
          </a:xfrm>
          <a:prstGeom prst="rect">
            <a:avLst/>
          </a:prstGeom>
        </p:spPr>
        <p:txBody>
          <a:bodyPr lIns="0" tIns="0" rIns="0" bIns="0" rtlCol="0" anchor="t">
            <a:spAutoFit/>
          </a:bodyPr>
          <a:lstStyle/>
          <a:p>
            <a:pPr marL="457200" indent="-457200">
              <a:lnSpc>
                <a:spcPts val="7198"/>
              </a:lnSpc>
              <a:buFont typeface="Arial" panose="020B0604020202020204" pitchFamily="34" charset="0"/>
              <a:buChar char="•"/>
            </a:pPr>
            <a:r>
              <a:rPr lang="en-US" sz="2800" spc="18" dirty="0">
                <a:latin typeface="Open Sans Light"/>
              </a:rPr>
              <a:t>OU Emergency alerts will tell you when school is closed</a:t>
            </a:r>
            <a:br>
              <a:rPr lang="en-US" sz="2800" spc="18" dirty="0">
                <a:latin typeface="Open Sans Light"/>
              </a:rPr>
            </a:br>
            <a:r>
              <a:rPr lang="en-US" sz="2800" spc="18" dirty="0">
                <a:latin typeface="Open Sans Light"/>
              </a:rPr>
              <a:t>(and other important information)</a:t>
            </a:r>
          </a:p>
          <a:p>
            <a:pPr marL="457200" indent="-457200">
              <a:lnSpc>
                <a:spcPts val="7198"/>
              </a:lnSpc>
              <a:buFont typeface="Arial" panose="020B0604020202020204" pitchFamily="34" charset="0"/>
              <a:buChar char="•"/>
            </a:pPr>
            <a:r>
              <a:rPr lang="en-US" sz="2800" spc="18" dirty="0">
                <a:latin typeface="Open Sans Light"/>
              </a:rPr>
              <a:t>CESL recommends all students sign up for emergency alerts</a:t>
            </a:r>
            <a:endParaRPr lang="en-US" sz="3132" spc="18" dirty="0">
              <a:latin typeface="Open Sans Light"/>
            </a:endParaRPr>
          </a:p>
        </p:txBody>
      </p:sp>
    </p:spTree>
    <p:extLst>
      <p:ext uri="{BB962C8B-B14F-4D97-AF65-F5344CB8AC3E}">
        <p14:creationId xmlns:p14="http://schemas.microsoft.com/office/powerpoint/2010/main" val="468174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2107</Words>
  <Application>Microsoft Office PowerPoint</Application>
  <PresentationFormat>Custom</PresentationFormat>
  <Paragraphs>219</Paragraphs>
  <Slides>37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Now Thin Bold</vt:lpstr>
      <vt:lpstr>Aileron Regular Bold</vt:lpstr>
      <vt:lpstr>Arial</vt:lpstr>
      <vt:lpstr>Aileron Regular</vt:lpstr>
      <vt:lpstr>Arial,Sans-Serif</vt:lpstr>
      <vt:lpstr>Calibri</vt:lpstr>
      <vt:lpstr>Now Thin</vt:lpstr>
      <vt:lpstr>Open Sans Light Bold</vt:lpstr>
      <vt:lpstr>Open Sans Bold</vt:lpstr>
      <vt:lpstr>Open Sans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Around </vt:lpstr>
      <vt:lpstr>PowerPoint Presentation</vt:lpstr>
      <vt:lpstr>PowerPoint Presentation</vt:lpstr>
      <vt:lpstr>PowerPoint Presentation</vt:lpstr>
      <vt:lpstr>PowerPoint Presentation</vt:lpstr>
      <vt:lpstr>PowerPoint Presentation</vt:lpstr>
      <vt:lpstr>RIDING THE BUS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Martin, Mary H.</cp:lastModifiedBy>
  <cp:revision>355</cp:revision>
  <dcterms:created xsi:type="dcterms:W3CDTF">2006-08-16T00:00:00Z</dcterms:created>
  <dcterms:modified xsi:type="dcterms:W3CDTF">2023-03-23T18:33:35Z</dcterms:modified>
  <dc:identifier>DAE7RJsG6lg</dc:identifier>
</cp:coreProperties>
</file>