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9"/>
  </p:notesMasterIdLst>
  <p:sldIdLst>
    <p:sldId id="257" r:id="rId2"/>
    <p:sldId id="265" r:id="rId3"/>
    <p:sldId id="303" r:id="rId4"/>
    <p:sldId id="274" r:id="rId5"/>
    <p:sldId id="275" r:id="rId6"/>
    <p:sldId id="277" r:id="rId7"/>
    <p:sldId id="305" r:id="rId8"/>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669EF3A-BC8B-16EA-C136-6593CBE4AFC6}" name="Agnew, Kathy D (HSC)" initials="AKD(" userId="S::Kathy-Agnew@ouhsc.edu::a0d5ca92-6226-48d5-b73c-fc32ea3a007d"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4181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63" autoAdjust="0"/>
    <p:restoredTop sz="85169" autoAdjust="0"/>
  </p:normalViewPr>
  <p:slideViewPr>
    <p:cSldViewPr snapToGrid="0">
      <p:cViewPr varScale="1">
        <p:scale>
          <a:sx n="112" d="100"/>
          <a:sy n="112" d="100"/>
        </p:scale>
        <p:origin x="258" y="96"/>
      </p:cViewPr>
      <p:guideLst>
        <p:guide orient="horz" pos="2160"/>
        <p:guide pos="384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 Id="rId14"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E048B24C-B350-42E7-8D73-FC83933DA15A}" type="datetimeFigureOut">
              <a:rPr lang="en-US" smtClean="0"/>
              <a:t>5/14/2024</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906CB5FB-C407-4EEA-8FA1-C7E70E4478E2}" type="slidenum">
              <a:rPr lang="en-US" smtClean="0"/>
              <a:t>‹#›</a:t>
            </a:fld>
            <a:endParaRPr lang="en-US"/>
          </a:p>
        </p:txBody>
      </p:sp>
    </p:spTree>
    <p:extLst>
      <p:ext uri="{BB962C8B-B14F-4D97-AF65-F5344CB8AC3E}">
        <p14:creationId xmlns:p14="http://schemas.microsoft.com/office/powerpoint/2010/main" val="31227541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dirty="0"/>
          </a:p>
        </p:txBody>
      </p:sp>
      <p:sp>
        <p:nvSpPr>
          <p:cNvPr id="4" name="Slide Number Placeholder 3"/>
          <p:cNvSpPr>
            <a:spLocks noGrp="1"/>
          </p:cNvSpPr>
          <p:nvPr>
            <p:ph type="sldNum" sz="quarter" idx="5"/>
          </p:nvPr>
        </p:nvSpPr>
        <p:spPr/>
        <p:txBody>
          <a:bodyPr/>
          <a:lstStyle/>
          <a:p>
            <a:fld id="{906CB5FB-C407-4EEA-8FA1-C7E70E4478E2}" type="slidenum">
              <a:rPr lang="en-US" smtClean="0"/>
              <a:t>1</a:t>
            </a:fld>
            <a:endParaRPr lang="en-US"/>
          </a:p>
        </p:txBody>
      </p:sp>
    </p:spTree>
    <p:extLst>
      <p:ext uri="{BB962C8B-B14F-4D97-AF65-F5344CB8AC3E}">
        <p14:creationId xmlns:p14="http://schemas.microsoft.com/office/powerpoint/2010/main" val="11666623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06CB5FB-C407-4EEA-8FA1-C7E70E4478E2}" type="slidenum">
              <a:rPr lang="en-US" smtClean="0"/>
              <a:t>2</a:t>
            </a:fld>
            <a:endParaRPr lang="en-US"/>
          </a:p>
        </p:txBody>
      </p:sp>
    </p:spTree>
    <p:extLst>
      <p:ext uri="{BB962C8B-B14F-4D97-AF65-F5344CB8AC3E}">
        <p14:creationId xmlns:p14="http://schemas.microsoft.com/office/powerpoint/2010/main" val="24582258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06CB5FB-C407-4EEA-8FA1-C7E70E4478E2}" type="slidenum">
              <a:rPr lang="en-US" smtClean="0"/>
              <a:t>3</a:t>
            </a:fld>
            <a:endParaRPr lang="en-US"/>
          </a:p>
        </p:txBody>
      </p:sp>
    </p:spTree>
    <p:extLst>
      <p:ext uri="{BB962C8B-B14F-4D97-AF65-F5344CB8AC3E}">
        <p14:creationId xmlns:p14="http://schemas.microsoft.com/office/powerpoint/2010/main" val="38296052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06CB5FB-C407-4EEA-8FA1-C7E70E4478E2}" type="slidenum">
              <a:rPr lang="en-US" smtClean="0"/>
              <a:t>4</a:t>
            </a:fld>
            <a:endParaRPr lang="en-US"/>
          </a:p>
        </p:txBody>
      </p:sp>
    </p:spTree>
    <p:extLst>
      <p:ext uri="{BB962C8B-B14F-4D97-AF65-F5344CB8AC3E}">
        <p14:creationId xmlns:p14="http://schemas.microsoft.com/office/powerpoint/2010/main" val="34586283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06CB5FB-C407-4EEA-8FA1-C7E70E4478E2}" type="slidenum">
              <a:rPr lang="en-US" smtClean="0"/>
              <a:t>5</a:t>
            </a:fld>
            <a:endParaRPr lang="en-US"/>
          </a:p>
        </p:txBody>
      </p:sp>
    </p:spTree>
    <p:extLst>
      <p:ext uri="{BB962C8B-B14F-4D97-AF65-F5344CB8AC3E}">
        <p14:creationId xmlns:p14="http://schemas.microsoft.com/office/powerpoint/2010/main" val="1273458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06CB5FB-C407-4EEA-8FA1-C7E70E4478E2}" type="slidenum">
              <a:rPr lang="en-US" smtClean="0"/>
              <a:t>6</a:t>
            </a:fld>
            <a:endParaRPr lang="en-US"/>
          </a:p>
        </p:txBody>
      </p:sp>
    </p:spTree>
    <p:extLst>
      <p:ext uri="{BB962C8B-B14F-4D97-AF65-F5344CB8AC3E}">
        <p14:creationId xmlns:p14="http://schemas.microsoft.com/office/powerpoint/2010/main" val="10491256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06CB5FB-C407-4EEA-8FA1-C7E70E4478E2}" type="slidenum">
              <a:rPr lang="en-US" smtClean="0"/>
              <a:t>7</a:t>
            </a:fld>
            <a:endParaRPr lang="en-US"/>
          </a:p>
        </p:txBody>
      </p:sp>
    </p:spTree>
    <p:extLst>
      <p:ext uri="{BB962C8B-B14F-4D97-AF65-F5344CB8AC3E}">
        <p14:creationId xmlns:p14="http://schemas.microsoft.com/office/powerpoint/2010/main" val="268437229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4B509A68-9D1F-D4DB-FEEE-B2EDE32C280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1015ADD7-3F4A-3D1F-B6DD-403A7D02EA55}"/>
              </a:ext>
            </a:extLst>
          </p:cNvPr>
          <p:cNvSpPr>
            <a:spLocks noGrp="1"/>
          </p:cNvSpPr>
          <p:nvPr>
            <p:ph type="ctrTitle"/>
          </p:nvPr>
        </p:nvSpPr>
        <p:spPr>
          <a:xfrm>
            <a:off x="1524000" y="1122363"/>
            <a:ext cx="9144000" cy="2387600"/>
          </a:xfrm>
        </p:spPr>
        <p:txBody>
          <a:bodyPr anchor="b"/>
          <a:lstStyle>
            <a:lvl1pPr algn="ctr">
              <a:defRPr sz="6000">
                <a:solidFill>
                  <a:schemeClr val="bg1">
                    <a:lumMod val="95000"/>
                  </a:schemeClr>
                </a:solidFill>
              </a:defRPr>
            </a:lvl1pPr>
          </a:lstStyle>
          <a:p>
            <a:r>
              <a:rPr lang="en-US" dirty="0"/>
              <a:t>Click to edit Master title style</a:t>
            </a:r>
          </a:p>
        </p:txBody>
      </p:sp>
      <p:sp>
        <p:nvSpPr>
          <p:cNvPr id="3" name="Subtitle 2">
            <a:extLst>
              <a:ext uri="{FF2B5EF4-FFF2-40B4-BE49-F238E27FC236}">
                <a16:creationId xmlns:a16="http://schemas.microsoft.com/office/drawing/2014/main" id="{ACC1F504-E3A4-D3B0-2485-44EC13B3747F}"/>
              </a:ext>
            </a:extLst>
          </p:cNvPr>
          <p:cNvSpPr>
            <a:spLocks noGrp="1"/>
          </p:cNvSpPr>
          <p:nvPr>
            <p:ph type="subTitle" idx="1"/>
          </p:nvPr>
        </p:nvSpPr>
        <p:spPr>
          <a:xfrm>
            <a:off x="1524000" y="3602038"/>
            <a:ext cx="9144000" cy="1655762"/>
          </a:xfrm>
        </p:spPr>
        <p:txBody>
          <a:bodyPr/>
          <a:lstStyle>
            <a:lvl1pPr marL="0" indent="0" algn="ctr">
              <a:buNone/>
              <a:defRPr sz="2400">
                <a:solidFill>
                  <a:schemeClr val="bg1">
                    <a:lumMod val="9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DE9BD007-836C-5C64-3C1E-7629ADEDDB00}"/>
              </a:ext>
            </a:extLst>
          </p:cNvPr>
          <p:cNvSpPr>
            <a:spLocks noGrp="1"/>
          </p:cNvSpPr>
          <p:nvPr>
            <p:ph type="dt" sz="half" idx="10"/>
          </p:nvPr>
        </p:nvSpPr>
        <p:spPr/>
        <p:txBody>
          <a:bodyPr/>
          <a:lstStyle/>
          <a:p>
            <a:fld id="{991D7706-7282-4817-9AB0-E8998A18E663}" type="datetimeFigureOut">
              <a:rPr lang="en-US" smtClean="0"/>
              <a:t>5/14/2024</a:t>
            </a:fld>
            <a:endParaRPr lang="en-US"/>
          </a:p>
        </p:txBody>
      </p:sp>
      <p:sp>
        <p:nvSpPr>
          <p:cNvPr id="5" name="Footer Placeholder 4">
            <a:extLst>
              <a:ext uri="{FF2B5EF4-FFF2-40B4-BE49-F238E27FC236}">
                <a16:creationId xmlns:a16="http://schemas.microsoft.com/office/drawing/2014/main" id="{52A5E96E-7B70-EA92-285E-4BDF32EC1C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4E62B84-0D6F-2E9F-6D1C-68B84ABCE51F}"/>
              </a:ext>
            </a:extLst>
          </p:cNvPr>
          <p:cNvSpPr>
            <a:spLocks noGrp="1"/>
          </p:cNvSpPr>
          <p:nvPr>
            <p:ph type="sldNum" sz="quarter" idx="12"/>
          </p:nvPr>
        </p:nvSpPr>
        <p:spPr/>
        <p:txBody>
          <a:bodyPr/>
          <a:lstStyle/>
          <a:p>
            <a:fld id="{77DCFC52-1F7C-4B43-AC86-704B2F94FA99}" type="slidenum">
              <a:rPr lang="en-US" smtClean="0"/>
              <a:t>‹#›</a:t>
            </a:fld>
            <a:endParaRPr lang="en-US"/>
          </a:p>
        </p:txBody>
      </p:sp>
    </p:spTree>
    <p:extLst>
      <p:ext uri="{BB962C8B-B14F-4D97-AF65-F5344CB8AC3E}">
        <p14:creationId xmlns:p14="http://schemas.microsoft.com/office/powerpoint/2010/main" val="35830923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072DE9-9F3B-7037-48BD-2BFDFEEED3A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0BB7767-96F5-D213-F363-A6EF9251E08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AF20AE7-9F6A-1A70-8182-9CB61EDC7432}"/>
              </a:ext>
            </a:extLst>
          </p:cNvPr>
          <p:cNvSpPr>
            <a:spLocks noGrp="1"/>
          </p:cNvSpPr>
          <p:nvPr>
            <p:ph type="dt" sz="half" idx="10"/>
          </p:nvPr>
        </p:nvSpPr>
        <p:spPr/>
        <p:txBody>
          <a:bodyPr/>
          <a:lstStyle/>
          <a:p>
            <a:fld id="{991D7706-7282-4817-9AB0-E8998A18E663}" type="datetimeFigureOut">
              <a:rPr lang="en-US" smtClean="0"/>
              <a:t>5/14/2024</a:t>
            </a:fld>
            <a:endParaRPr lang="en-US"/>
          </a:p>
        </p:txBody>
      </p:sp>
      <p:sp>
        <p:nvSpPr>
          <p:cNvPr id="5" name="Footer Placeholder 4">
            <a:extLst>
              <a:ext uri="{FF2B5EF4-FFF2-40B4-BE49-F238E27FC236}">
                <a16:creationId xmlns:a16="http://schemas.microsoft.com/office/drawing/2014/main" id="{DD80411A-D2A2-D086-FBB9-41B931E6B89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2D81352-85AF-CBFA-C3B0-3B355D56F0DA}"/>
              </a:ext>
            </a:extLst>
          </p:cNvPr>
          <p:cNvSpPr>
            <a:spLocks noGrp="1"/>
          </p:cNvSpPr>
          <p:nvPr>
            <p:ph type="sldNum" sz="quarter" idx="12"/>
          </p:nvPr>
        </p:nvSpPr>
        <p:spPr/>
        <p:txBody>
          <a:bodyPr/>
          <a:lstStyle/>
          <a:p>
            <a:fld id="{77DCFC52-1F7C-4B43-AC86-704B2F94FA99}" type="slidenum">
              <a:rPr lang="en-US" smtClean="0"/>
              <a:t>‹#›</a:t>
            </a:fld>
            <a:endParaRPr lang="en-US"/>
          </a:p>
        </p:txBody>
      </p:sp>
    </p:spTree>
    <p:extLst>
      <p:ext uri="{BB962C8B-B14F-4D97-AF65-F5344CB8AC3E}">
        <p14:creationId xmlns:p14="http://schemas.microsoft.com/office/powerpoint/2010/main" val="33460199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6B9F519-F3D7-C5A2-4495-BE3F56F436F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E5169C8-8024-71C1-9004-9AEB8B5E32C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44D6703-11AA-BBA9-76AA-2F407A1D69CA}"/>
              </a:ext>
            </a:extLst>
          </p:cNvPr>
          <p:cNvSpPr>
            <a:spLocks noGrp="1"/>
          </p:cNvSpPr>
          <p:nvPr>
            <p:ph type="dt" sz="half" idx="10"/>
          </p:nvPr>
        </p:nvSpPr>
        <p:spPr/>
        <p:txBody>
          <a:bodyPr/>
          <a:lstStyle/>
          <a:p>
            <a:fld id="{991D7706-7282-4817-9AB0-E8998A18E663}" type="datetimeFigureOut">
              <a:rPr lang="en-US" smtClean="0"/>
              <a:t>5/14/2024</a:t>
            </a:fld>
            <a:endParaRPr lang="en-US"/>
          </a:p>
        </p:txBody>
      </p:sp>
      <p:sp>
        <p:nvSpPr>
          <p:cNvPr id="5" name="Footer Placeholder 4">
            <a:extLst>
              <a:ext uri="{FF2B5EF4-FFF2-40B4-BE49-F238E27FC236}">
                <a16:creationId xmlns:a16="http://schemas.microsoft.com/office/drawing/2014/main" id="{F11D4D91-4E2A-A598-CE98-24F7525B471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7DA9AD7-7A69-EC55-1513-AC01D11B35F1}"/>
              </a:ext>
            </a:extLst>
          </p:cNvPr>
          <p:cNvSpPr>
            <a:spLocks noGrp="1"/>
          </p:cNvSpPr>
          <p:nvPr>
            <p:ph type="sldNum" sz="quarter" idx="12"/>
          </p:nvPr>
        </p:nvSpPr>
        <p:spPr/>
        <p:txBody>
          <a:bodyPr/>
          <a:lstStyle/>
          <a:p>
            <a:fld id="{77DCFC52-1F7C-4B43-AC86-704B2F94FA99}" type="slidenum">
              <a:rPr lang="en-US" smtClean="0"/>
              <a:t>‹#›</a:t>
            </a:fld>
            <a:endParaRPr lang="en-US"/>
          </a:p>
        </p:txBody>
      </p:sp>
    </p:spTree>
    <p:extLst>
      <p:ext uri="{BB962C8B-B14F-4D97-AF65-F5344CB8AC3E}">
        <p14:creationId xmlns:p14="http://schemas.microsoft.com/office/powerpoint/2010/main" val="41380951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80B2A1-EDD4-C470-1D45-7359BC3A9E3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09A2C39-DF7E-8BE8-2420-C27765DBB29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D47DB0A-A1BE-DF11-89AF-25391568E936}"/>
              </a:ext>
            </a:extLst>
          </p:cNvPr>
          <p:cNvSpPr>
            <a:spLocks noGrp="1"/>
          </p:cNvSpPr>
          <p:nvPr>
            <p:ph type="dt" sz="half" idx="10"/>
          </p:nvPr>
        </p:nvSpPr>
        <p:spPr/>
        <p:txBody>
          <a:bodyPr/>
          <a:lstStyle/>
          <a:p>
            <a:fld id="{991D7706-7282-4817-9AB0-E8998A18E663}" type="datetimeFigureOut">
              <a:rPr lang="en-US" smtClean="0"/>
              <a:t>5/14/2024</a:t>
            </a:fld>
            <a:endParaRPr lang="en-US"/>
          </a:p>
        </p:txBody>
      </p:sp>
      <p:sp>
        <p:nvSpPr>
          <p:cNvPr id="5" name="Footer Placeholder 4">
            <a:extLst>
              <a:ext uri="{FF2B5EF4-FFF2-40B4-BE49-F238E27FC236}">
                <a16:creationId xmlns:a16="http://schemas.microsoft.com/office/drawing/2014/main" id="{02240CEE-E4B3-5177-F7A1-1177AAFBE96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BFDF8FA-67B6-FEAF-1167-D84E73FEC531}"/>
              </a:ext>
            </a:extLst>
          </p:cNvPr>
          <p:cNvSpPr>
            <a:spLocks noGrp="1"/>
          </p:cNvSpPr>
          <p:nvPr>
            <p:ph type="sldNum" sz="quarter" idx="12"/>
          </p:nvPr>
        </p:nvSpPr>
        <p:spPr/>
        <p:txBody>
          <a:bodyPr/>
          <a:lstStyle/>
          <a:p>
            <a:fld id="{77DCFC52-1F7C-4B43-AC86-704B2F94FA99}" type="slidenum">
              <a:rPr lang="en-US" smtClean="0"/>
              <a:t>‹#›</a:t>
            </a:fld>
            <a:endParaRPr lang="en-US"/>
          </a:p>
        </p:txBody>
      </p:sp>
    </p:spTree>
    <p:extLst>
      <p:ext uri="{BB962C8B-B14F-4D97-AF65-F5344CB8AC3E}">
        <p14:creationId xmlns:p14="http://schemas.microsoft.com/office/powerpoint/2010/main" val="3409293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5900FC-62A3-7994-90A1-3AF7F305B26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BD92F3E-3FAB-C66C-69DE-F3531C3A6E2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60CA41F-733F-EB95-9F08-A6B6BD56C763}"/>
              </a:ext>
            </a:extLst>
          </p:cNvPr>
          <p:cNvSpPr>
            <a:spLocks noGrp="1"/>
          </p:cNvSpPr>
          <p:nvPr>
            <p:ph type="dt" sz="half" idx="10"/>
          </p:nvPr>
        </p:nvSpPr>
        <p:spPr/>
        <p:txBody>
          <a:bodyPr/>
          <a:lstStyle/>
          <a:p>
            <a:fld id="{991D7706-7282-4817-9AB0-E8998A18E663}" type="datetimeFigureOut">
              <a:rPr lang="en-US" smtClean="0"/>
              <a:t>5/14/2024</a:t>
            </a:fld>
            <a:endParaRPr lang="en-US"/>
          </a:p>
        </p:txBody>
      </p:sp>
      <p:sp>
        <p:nvSpPr>
          <p:cNvPr id="5" name="Footer Placeholder 4">
            <a:extLst>
              <a:ext uri="{FF2B5EF4-FFF2-40B4-BE49-F238E27FC236}">
                <a16:creationId xmlns:a16="http://schemas.microsoft.com/office/drawing/2014/main" id="{C45AD5C3-4B53-5D8E-7D1A-8E0ACAA07CA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0FFCC87-B77A-C32B-1834-482261568272}"/>
              </a:ext>
            </a:extLst>
          </p:cNvPr>
          <p:cNvSpPr>
            <a:spLocks noGrp="1"/>
          </p:cNvSpPr>
          <p:nvPr>
            <p:ph type="sldNum" sz="quarter" idx="12"/>
          </p:nvPr>
        </p:nvSpPr>
        <p:spPr/>
        <p:txBody>
          <a:bodyPr/>
          <a:lstStyle/>
          <a:p>
            <a:fld id="{77DCFC52-1F7C-4B43-AC86-704B2F94FA99}" type="slidenum">
              <a:rPr lang="en-US" smtClean="0"/>
              <a:t>‹#›</a:t>
            </a:fld>
            <a:endParaRPr lang="en-US"/>
          </a:p>
        </p:txBody>
      </p:sp>
    </p:spTree>
    <p:extLst>
      <p:ext uri="{BB962C8B-B14F-4D97-AF65-F5344CB8AC3E}">
        <p14:creationId xmlns:p14="http://schemas.microsoft.com/office/powerpoint/2010/main" val="7719581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EC39EB-9560-784F-4C7E-37584EB03DA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CDB2F0D-AA2E-18D6-86E8-44FAEB61B43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2EB7841-6838-241B-4EAE-0BA9AF2F9E3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6297418-D59C-E27A-A45E-693C172AAB41}"/>
              </a:ext>
            </a:extLst>
          </p:cNvPr>
          <p:cNvSpPr>
            <a:spLocks noGrp="1"/>
          </p:cNvSpPr>
          <p:nvPr>
            <p:ph type="dt" sz="half" idx="10"/>
          </p:nvPr>
        </p:nvSpPr>
        <p:spPr/>
        <p:txBody>
          <a:bodyPr/>
          <a:lstStyle/>
          <a:p>
            <a:fld id="{991D7706-7282-4817-9AB0-E8998A18E663}" type="datetimeFigureOut">
              <a:rPr lang="en-US" smtClean="0"/>
              <a:t>5/14/2024</a:t>
            </a:fld>
            <a:endParaRPr lang="en-US"/>
          </a:p>
        </p:txBody>
      </p:sp>
      <p:sp>
        <p:nvSpPr>
          <p:cNvPr id="6" name="Footer Placeholder 5">
            <a:extLst>
              <a:ext uri="{FF2B5EF4-FFF2-40B4-BE49-F238E27FC236}">
                <a16:creationId xmlns:a16="http://schemas.microsoft.com/office/drawing/2014/main" id="{4FD747C5-B117-9D95-3607-8B14E3950E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C859950-8F21-B647-2206-EC272FFB4B0D}"/>
              </a:ext>
            </a:extLst>
          </p:cNvPr>
          <p:cNvSpPr>
            <a:spLocks noGrp="1"/>
          </p:cNvSpPr>
          <p:nvPr>
            <p:ph type="sldNum" sz="quarter" idx="12"/>
          </p:nvPr>
        </p:nvSpPr>
        <p:spPr/>
        <p:txBody>
          <a:bodyPr/>
          <a:lstStyle/>
          <a:p>
            <a:fld id="{77DCFC52-1F7C-4B43-AC86-704B2F94FA99}" type="slidenum">
              <a:rPr lang="en-US" smtClean="0"/>
              <a:t>‹#›</a:t>
            </a:fld>
            <a:endParaRPr lang="en-US"/>
          </a:p>
        </p:txBody>
      </p:sp>
    </p:spTree>
    <p:extLst>
      <p:ext uri="{BB962C8B-B14F-4D97-AF65-F5344CB8AC3E}">
        <p14:creationId xmlns:p14="http://schemas.microsoft.com/office/powerpoint/2010/main" val="9184533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3AD99B-07B4-7C08-1E2E-BB95CCA1861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C6D7A23-2CF1-B21C-1212-64AB1EC82D5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A26D32C-4207-EC28-9EBA-98176E38EAC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0FAF8AB-78DD-CA67-3278-E40C71A9DBA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B7C4A2C-E2AE-7DF9-EB47-48CFD5976C4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FB162BC-2857-14C5-C005-F0F98A041C45}"/>
              </a:ext>
            </a:extLst>
          </p:cNvPr>
          <p:cNvSpPr>
            <a:spLocks noGrp="1"/>
          </p:cNvSpPr>
          <p:nvPr>
            <p:ph type="dt" sz="half" idx="10"/>
          </p:nvPr>
        </p:nvSpPr>
        <p:spPr/>
        <p:txBody>
          <a:bodyPr/>
          <a:lstStyle/>
          <a:p>
            <a:fld id="{991D7706-7282-4817-9AB0-E8998A18E663}" type="datetimeFigureOut">
              <a:rPr lang="en-US" smtClean="0"/>
              <a:t>5/14/2024</a:t>
            </a:fld>
            <a:endParaRPr lang="en-US"/>
          </a:p>
        </p:txBody>
      </p:sp>
      <p:sp>
        <p:nvSpPr>
          <p:cNvPr id="8" name="Footer Placeholder 7">
            <a:extLst>
              <a:ext uri="{FF2B5EF4-FFF2-40B4-BE49-F238E27FC236}">
                <a16:creationId xmlns:a16="http://schemas.microsoft.com/office/drawing/2014/main" id="{86C09F8F-0F60-C834-BA87-A52DFD99A0A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042401E-79A8-A20C-17F9-0EDC5C487F37}"/>
              </a:ext>
            </a:extLst>
          </p:cNvPr>
          <p:cNvSpPr>
            <a:spLocks noGrp="1"/>
          </p:cNvSpPr>
          <p:nvPr>
            <p:ph type="sldNum" sz="quarter" idx="12"/>
          </p:nvPr>
        </p:nvSpPr>
        <p:spPr/>
        <p:txBody>
          <a:bodyPr/>
          <a:lstStyle/>
          <a:p>
            <a:fld id="{77DCFC52-1F7C-4B43-AC86-704B2F94FA99}" type="slidenum">
              <a:rPr lang="en-US" smtClean="0"/>
              <a:t>‹#›</a:t>
            </a:fld>
            <a:endParaRPr lang="en-US"/>
          </a:p>
        </p:txBody>
      </p:sp>
    </p:spTree>
    <p:extLst>
      <p:ext uri="{BB962C8B-B14F-4D97-AF65-F5344CB8AC3E}">
        <p14:creationId xmlns:p14="http://schemas.microsoft.com/office/powerpoint/2010/main" val="39775098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328E55-32B5-A995-AD63-8F2F70E6A83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A6F899C-DE37-4D45-9E40-541CC183D172}"/>
              </a:ext>
            </a:extLst>
          </p:cNvPr>
          <p:cNvSpPr>
            <a:spLocks noGrp="1"/>
          </p:cNvSpPr>
          <p:nvPr>
            <p:ph type="dt" sz="half" idx="10"/>
          </p:nvPr>
        </p:nvSpPr>
        <p:spPr/>
        <p:txBody>
          <a:bodyPr/>
          <a:lstStyle/>
          <a:p>
            <a:fld id="{991D7706-7282-4817-9AB0-E8998A18E663}" type="datetimeFigureOut">
              <a:rPr lang="en-US" smtClean="0"/>
              <a:t>5/14/2024</a:t>
            </a:fld>
            <a:endParaRPr lang="en-US"/>
          </a:p>
        </p:txBody>
      </p:sp>
      <p:sp>
        <p:nvSpPr>
          <p:cNvPr id="4" name="Footer Placeholder 3">
            <a:extLst>
              <a:ext uri="{FF2B5EF4-FFF2-40B4-BE49-F238E27FC236}">
                <a16:creationId xmlns:a16="http://schemas.microsoft.com/office/drawing/2014/main" id="{943887A1-D44D-B04B-1FD4-46AD366C700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799B967-76CF-4B4C-98DA-E5DFBDE6A83D}"/>
              </a:ext>
            </a:extLst>
          </p:cNvPr>
          <p:cNvSpPr>
            <a:spLocks noGrp="1"/>
          </p:cNvSpPr>
          <p:nvPr>
            <p:ph type="sldNum" sz="quarter" idx="12"/>
          </p:nvPr>
        </p:nvSpPr>
        <p:spPr/>
        <p:txBody>
          <a:bodyPr/>
          <a:lstStyle/>
          <a:p>
            <a:fld id="{77DCFC52-1F7C-4B43-AC86-704B2F94FA99}" type="slidenum">
              <a:rPr lang="en-US" smtClean="0"/>
              <a:t>‹#›</a:t>
            </a:fld>
            <a:endParaRPr lang="en-US"/>
          </a:p>
        </p:txBody>
      </p:sp>
    </p:spTree>
    <p:extLst>
      <p:ext uri="{BB962C8B-B14F-4D97-AF65-F5344CB8AC3E}">
        <p14:creationId xmlns:p14="http://schemas.microsoft.com/office/powerpoint/2010/main" val="21344942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FF2A4F8-9AC9-3C84-1F7C-B8D0D095D148}"/>
              </a:ext>
            </a:extLst>
          </p:cNvPr>
          <p:cNvSpPr>
            <a:spLocks noGrp="1"/>
          </p:cNvSpPr>
          <p:nvPr>
            <p:ph type="dt" sz="half" idx="10"/>
          </p:nvPr>
        </p:nvSpPr>
        <p:spPr/>
        <p:txBody>
          <a:bodyPr/>
          <a:lstStyle/>
          <a:p>
            <a:fld id="{991D7706-7282-4817-9AB0-E8998A18E663}" type="datetimeFigureOut">
              <a:rPr lang="en-US" smtClean="0"/>
              <a:t>5/14/2024</a:t>
            </a:fld>
            <a:endParaRPr lang="en-US"/>
          </a:p>
        </p:txBody>
      </p:sp>
      <p:sp>
        <p:nvSpPr>
          <p:cNvPr id="3" name="Footer Placeholder 2">
            <a:extLst>
              <a:ext uri="{FF2B5EF4-FFF2-40B4-BE49-F238E27FC236}">
                <a16:creationId xmlns:a16="http://schemas.microsoft.com/office/drawing/2014/main" id="{392522CE-799B-0937-B836-075066C3D4A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E654892-2921-6EAD-95E5-FECFEF87D85A}"/>
              </a:ext>
            </a:extLst>
          </p:cNvPr>
          <p:cNvSpPr>
            <a:spLocks noGrp="1"/>
          </p:cNvSpPr>
          <p:nvPr>
            <p:ph type="sldNum" sz="quarter" idx="12"/>
          </p:nvPr>
        </p:nvSpPr>
        <p:spPr/>
        <p:txBody>
          <a:bodyPr/>
          <a:lstStyle/>
          <a:p>
            <a:fld id="{77DCFC52-1F7C-4B43-AC86-704B2F94FA99}" type="slidenum">
              <a:rPr lang="en-US" smtClean="0"/>
              <a:t>‹#›</a:t>
            </a:fld>
            <a:endParaRPr lang="en-US"/>
          </a:p>
        </p:txBody>
      </p:sp>
    </p:spTree>
    <p:extLst>
      <p:ext uri="{BB962C8B-B14F-4D97-AF65-F5344CB8AC3E}">
        <p14:creationId xmlns:p14="http://schemas.microsoft.com/office/powerpoint/2010/main" val="17954128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5C704A-C457-1A13-A994-5CC924A4DD0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B9E8749-CB6E-F3E6-7976-D039ACDA781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1CF9444-8AFB-8F67-35EB-FD206D3C337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C87D3A5-084E-5EB0-0E9E-33D9814A5C6F}"/>
              </a:ext>
            </a:extLst>
          </p:cNvPr>
          <p:cNvSpPr>
            <a:spLocks noGrp="1"/>
          </p:cNvSpPr>
          <p:nvPr>
            <p:ph type="dt" sz="half" idx="10"/>
          </p:nvPr>
        </p:nvSpPr>
        <p:spPr/>
        <p:txBody>
          <a:bodyPr/>
          <a:lstStyle/>
          <a:p>
            <a:fld id="{991D7706-7282-4817-9AB0-E8998A18E663}" type="datetimeFigureOut">
              <a:rPr lang="en-US" smtClean="0"/>
              <a:t>5/14/2024</a:t>
            </a:fld>
            <a:endParaRPr lang="en-US"/>
          </a:p>
        </p:txBody>
      </p:sp>
      <p:sp>
        <p:nvSpPr>
          <p:cNvPr id="6" name="Footer Placeholder 5">
            <a:extLst>
              <a:ext uri="{FF2B5EF4-FFF2-40B4-BE49-F238E27FC236}">
                <a16:creationId xmlns:a16="http://schemas.microsoft.com/office/drawing/2014/main" id="{41358407-EB3B-B66E-023D-AD700544BDD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4AFE647-E337-5461-CE8D-5D137B9A28A6}"/>
              </a:ext>
            </a:extLst>
          </p:cNvPr>
          <p:cNvSpPr>
            <a:spLocks noGrp="1"/>
          </p:cNvSpPr>
          <p:nvPr>
            <p:ph type="sldNum" sz="quarter" idx="12"/>
          </p:nvPr>
        </p:nvSpPr>
        <p:spPr/>
        <p:txBody>
          <a:bodyPr/>
          <a:lstStyle/>
          <a:p>
            <a:fld id="{77DCFC52-1F7C-4B43-AC86-704B2F94FA99}" type="slidenum">
              <a:rPr lang="en-US" smtClean="0"/>
              <a:t>‹#›</a:t>
            </a:fld>
            <a:endParaRPr lang="en-US"/>
          </a:p>
        </p:txBody>
      </p:sp>
    </p:spTree>
    <p:extLst>
      <p:ext uri="{BB962C8B-B14F-4D97-AF65-F5344CB8AC3E}">
        <p14:creationId xmlns:p14="http://schemas.microsoft.com/office/powerpoint/2010/main" val="36133112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958DDB-277A-E435-5095-AF7B215844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4739312-8776-B860-D919-7548648378F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FB2F739-78A2-E166-2978-2D1119AC40A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F27A1D9-D7FE-98A2-ED5B-DDCA2B01A8DF}"/>
              </a:ext>
            </a:extLst>
          </p:cNvPr>
          <p:cNvSpPr>
            <a:spLocks noGrp="1"/>
          </p:cNvSpPr>
          <p:nvPr>
            <p:ph type="dt" sz="half" idx="10"/>
          </p:nvPr>
        </p:nvSpPr>
        <p:spPr/>
        <p:txBody>
          <a:bodyPr/>
          <a:lstStyle/>
          <a:p>
            <a:fld id="{991D7706-7282-4817-9AB0-E8998A18E663}" type="datetimeFigureOut">
              <a:rPr lang="en-US" smtClean="0"/>
              <a:t>5/14/2024</a:t>
            </a:fld>
            <a:endParaRPr lang="en-US"/>
          </a:p>
        </p:txBody>
      </p:sp>
      <p:sp>
        <p:nvSpPr>
          <p:cNvPr id="6" name="Footer Placeholder 5">
            <a:extLst>
              <a:ext uri="{FF2B5EF4-FFF2-40B4-BE49-F238E27FC236}">
                <a16:creationId xmlns:a16="http://schemas.microsoft.com/office/drawing/2014/main" id="{CB69A5D9-8AB3-71A6-9759-74FCA673492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72BDAB1-A8EF-CECC-7B87-1BF17E3C93D6}"/>
              </a:ext>
            </a:extLst>
          </p:cNvPr>
          <p:cNvSpPr>
            <a:spLocks noGrp="1"/>
          </p:cNvSpPr>
          <p:nvPr>
            <p:ph type="sldNum" sz="quarter" idx="12"/>
          </p:nvPr>
        </p:nvSpPr>
        <p:spPr/>
        <p:txBody>
          <a:bodyPr/>
          <a:lstStyle/>
          <a:p>
            <a:fld id="{77DCFC52-1F7C-4B43-AC86-704B2F94FA99}" type="slidenum">
              <a:rPr lang="en-US" smtClean="0"/>
              <a:t>‹#›</a:t>
            </a:fld>
            <a:endParaRPr lang="en-US"/>
          </a:p>
        </p:txBody>
      </p:sp>
    </p:spTree>
    <p:extLst>
      <p:ext uri="{BB962C8B-B14F-4D97-AF65-F5344CB8AC3E}">
        <p14:creationId xmlns:p14="http://schemas.microsoft.com/office/powerpoint/2010/main" val="1293166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EE20CD7-B24C-948C-17CF-292B05083A8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27E85FF-4021-0AF8-CC20-D786E65D2A9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014D741-2F10-CA4C-B1EB-1298082FBCE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1D7706-7282-4817-9AB0-E8998A18E663}" type="datetimeFigureOut">
              <a:rPr lang="en-US" smtClean="0"/>
              <a:t>5/14/2024</a:t>
            </a:fld>
            <a:endParaRPr lang="en-US"/>
          </a:p>
        </p:txBody>
      </p:sp>
      <p:sp>
        <p:nvSpPr>
          <p:cNvPr id="5" name="Footer Placeholder 4">
            <a:extLst>
              <a:ext uri="{FF2B5EF4-FFF2-40B4-BE49-F238E27FC236}">
                <a16:creationId xmlns:a16="http://schemas.microsoft.com/office/drawing/2014/main" id="{96E96E95-1171-2369-2159-CA1AE928843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92DE0AC0-01E3-8BC5-A196-162DF7EED98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7DCFC52-1F7C-4B43-AC86-704B2F94FA99}" type="slidenum">
              <a:rPr lang="en-US" smtClean="0"/>
              <a:t>‹#›</a:t>
            </a:fld>
            <a:endParaRPr lang="en-US"/>
          </a:p>
        </p:txBody>
      </p:sp>
    </p:spTree>
    <p:extLst>
      <p:ext uri="{BB962C8B-B14F-4D97-AF65-F5344CB8AC3E}">
        <p14:creationId xmlns:p14="http://schemas.microsoft.com/office/powerpoint/2010/main" val="118633139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universityok.navexone.com/content/dotnet/documents/?docid=141&amp;public=true" TargetMode="External"/><Relationship Id="rId2" Type="http://schemas.openxmlformats.org/officeDocument/2006/relationships/notesSlide" Target="../notesSlides/notesSlide1.xml"/><Relationship Id="rId1" Type="http://schemas.openxmlformats.org/officeDocument/2006/relationships/slideLayout" Target="../slideLayouts/slideLayout4.xml"/><Relationship Id="rId4" Type="http://schemas.openxmlformats.org/officeDocument/2006/relationships/hyperlink" Target="https://www.ou.edu/eoo"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8" Type="http://schemas.openxmlformats.org/officeDocument/2006/relationships/hyperlink" Target="https://ouhsc.ethicspoint.com/" TargetMode="External"/><Relationship Id="rId3" Type="http://schemas.openxmlformats.org/officeDocument/2006/relationships/hyperlink" Target="http://www.ou.edu/ombuds" TargetMode="External"/><Relationship Id="rId7" Type="http://schemas.openxmlformats.org/officeDocument/2006/relationships/hyperlink" Target="https://hr.ou.edu/EAP" TargetMode="External"/><Relationship Id="rId2" Type="http://schemas.openxmlformats.org/officeDocument/2006/relationships/notesSlide" Target="../notesSlides/notesSlide7.xml"/><Relationship Id="rId1" Type="http://schemas.openxmlformats.org/officeDocument/2006/relationships/slideLayout" Target="../slideLayouts/slideLayout4.xml"/><Relationship Id="rId6" Type="http://schemas.openxmlformats.org/officeDocument/2006/relationships/hyperlink" Target="https://www.ouhsc.edu/staffsenate/About/Current-Members" TargetMode="External"/><Relationship Id="rId5" Type="http://schemas.openxmlformats.org/officeDocument/2006/relationships/hyperlink" Target="https://hr.ou.edu/evaluations" TargetMode="External"/><Relationship Id="rId4" Type="http://schemas.openxmlformats.org/officeDocument/2006/relationships/hyperlink" Target="mailto:hrbp@ou.edu"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a:xfrm>
            <a:off x="731520" y="0"/>
            <a:ext cx="10515600" cy="1325563"/>
          </a:xfrm>
        </p:spPr>
        <p:txBody>
          <a:bodyPr>
            <a:normAutofit/>
          </a:bodyPr>
          <a:lstStyle/>
          <a:p>
            <a:r>
              <a:rPr lang="en-US" sz="2800" b="1" i="0" u="none" strike="noStrike" baseline="0" dirty="0">
                <a:solidFill>
                  <a:srgbClr val="841819"/>
                </a:solidFill>
                <a:latin typeface="Arial" panose="020B0604020202020204" pitchFamily="34" charset="0"/>
              </a:rPr>
              <a:t>Staff Dispute Resolution Policy Overview</a:t>
            </a:r>
            <a:endParaRPr lang="en-US" sz="4800" b="1" dirty="0">
              <a:solidFill>
                <a:srgbClr val="841819"/>
              </a:solidFill>
            </a:endParaRPr>
          </a:p>
        </p:txBody>
      </p:sp>
      <p:sp>
        <p:nvSpPr>
          <p:cNvPr id="6" name="TextBox 5">
            <a:extLst>
              <a:ext uri="{FF2B5EF4-FFF2-40B4-BE49-F238E27FC236}">
                <a16:creationId xmlns:a16="http://schemas.microsoft.com/office/drawing/2014/main" id="{C57BC4F6-E896-59E6-7C2A-712817C2DBBF}"/>
              </a:ext>
            </a:extLst>
          </p:cNvPr>
          <p:cNvSpPr txBox="1"/>
          <p:nvPr/>
        </p:nvSpPr>
        <p:spPr>
          <a:xfrm>
            <a:off x="731520" y="1143000"/>
            <a:ext cx="10515600" cy="5078313"/>
          </a:xfrm>
          <a:prstGeom prst="rect">
            <a:avLst/>
          </a:prstGeom>
          <a:noFill/>
        </p:spPr>
        <p:txBody>
          <a:bodyPr wrap="square">
            <a:spAutoFit/>
          </a:bodyPr>
          <a:lstStyle/>
          <a:p>
            <a:pPr marL="285750" indent="-285750" algn="l">
              <a:buFont typeface="Arial" panose="020B0604020202020204" pitchFamily="34" charset="0"/>
              <a:buChar char="•"/>
            </a:pPr>
            <a:r>
              <a:rPr lang="en-US" b="0" i="0" u="none" strike="noStrike" baseline="0" dirty="0">
                <a:hlinkClick r:id="rId3"/>
              </a:rPr>
              <a:t>7.6.1.3 Staff Dispute Resolution Policy</a:t>
            </a:r>
            <a:r>
              <a:rPr lang="en-US" b="0" i="0" u="none" strike="noStrike" baseline="0" dirty="0"/>
              <a:t> provides employees of the University the opportunity to address and resolve disputes arising out of working conditions, employment practices, or application of policy.</a:t>
            </a:r>
          </a:p>
          <a:p>
            <a:pPr marL="285750" indent="-285750" algn="l">
              <a:buFont typeface="Arial" panose="020B0604020202020204" pitchFamily="34" charset="0"/>
              <a:buChar char="•"/>
            </a:pPr>
            <a:endParaRPr lang="en-US" dirty="0"/>
          </a:p>
          <a:p>
            <a:pPr marL="285750" indent="-285750" algn="l">
              <a:buFont typeface="Arial" panose="020B0604020202020204" pitchFamily="34" charset="0"/>
              <a:buChar char="•"/>
            </a:pPr>
            <a:r>
              <a:rPr lang="en-US" b="0" i="0" u="none" strike="noStrike" baseline="0" dirty="0"/>
              <a:t>Eligible for full- and part-time, benefits eligible employees.</a:t>
            </a:r>
          </a:p>
          <a:p>
            <a:pPr marL="285750" indent="-285750" algn="l">
              <a:buFont typeface="Arial" panose="020B0604020202020204" pitchFamily="34" charset="0"/>
              <a:buChar char="•"/>
            </a:pPr>
            <a:endParaRPr lang="en-US" dirty="0"/>
          </a:p>
          <a:p>
            <a:pPr marL="285750" indent="-285750" algn="l">
              <a:buFont typeface="Arial" panose="020B0604020202020204" pitchFamily="34" charset="0"/>
              <a:buChar char="•"/>
            </a:pPr>
            <a:r>
              <a:rPr lang="en-US" dirty="0"/>
              <a:t>Employees are expected to make reasonable attempts to resolve concerns informally.  In those cases, in which an eligible employee is unable to informally resolve his or her concern, he or she may initiate a dispute resolution request as described in this Staff Dispute Resolution procedure.</a:t>
            </a:r>
          </a:p>
          <a:p>
            <a:pPr marL="285750" indent="-285750" algn="l">
              <a:buFont typeface="Arial" panose="020B0604020202020204" pitchFamily="34" charset="0"/>
              <a:buChar char="•"/>
            </a:pPr>
            <a:endParaRPr lang="en-US" dirty="0"/>
          </a:p>
          <a:p>
            <a:pPr marL="285750" indent="-285750">
              <a:buFont typeface="Arial" panose="020B0604020202020204" pitchFamily="34" charset="0"/>
              <a:buChar char="•"/>
            </a:pPr>
            <a:r>
              <a:rPr lang="en-US" b="1" i="0" u="none" strike="noStrike" baseline="0" dirty="0"/>
              <a:t>Retaliation is Prohibited. </a:t>
            </a:r>
            <a:r>
              <a:rPr lang="en-US" i="0" u="none" strike="noStrike" baseline="0" dirty="0"/>
              <a:t>Acts </a:t>
            </a:r>
            <a:r>
              <a:rPr lang="en-US" b="0" i="0" u="none" strike="noStrike" baseline="0" dirty="0"/>
              <a:t>of retaliation are a violation of University policy.  Anyone who engages in retaliatory actions because action related to a staff dispute resolution process may be subject to disciplinary action.</a:t>
            </a:r>
          </a:p>
          <a:p>
            <a:pPr marL="285750" indent="-285750">
              <a:buFont typeface="Arial" panose="020B0604020202020204" pitchFamily="34" charset="0"/>
              <a:buChar char="•"/>
            </a:pPr>
            <a:endParaRPr lang="en-US" b="0" i="0" u="none" strike="noStrike" baseline="0" dirty="0"/>
          </a:p>
          <a:p>
            <a:pPr marL="285750" indent="-285750">
              <a:buFont typeface="Arial" panose="020B0604020202020204" pitchFamily="34" charset="0"/>
              <a:buChar char="•"/>
            </a:pPr>
            <a:r>
              <a:rPr lang="en-US" b="0" i="0" u="none" strike="noStrike" baseline="0" dirty="0"/>
              <a:t>Complaints alleging discrimination based on race, color, national origin, sex, sexual orientation, age, religion, disability or status as a veteran, sexual harassment, or racial/ ethnic harassment are covered by a separate procedure administered by the </a:t>
            </a:r>
            <a:r>
              <a:rPr lang="en-US" b="0" i="0" u="none" strike="noStrike" baseline="0" dirty="0">
                <a:hlinkClick r:id="rId4"/>
              </a:rPr>
              <a:t>University Equal Opportunity Officer/Title IX Coordinator.</a:t>
            </a:r>
            <a:endParaRPr lang="en-US" b="0" i="0" u="none" strike="noStrike" baseline="0" dirty="0">
              <a:highlight>
                <a:srgbClr val="FFFF00"/>
              </a:highlight>
            </a:endParaRPr>
          </a:p>
          <a:p>
            <a:pPr marL="285750" indent="-285750">
              <a:buFont typeface="Arial" panose="020B0604020202020204" pitchFamily="34" charset="0"/>
              <a:buChar char="•"/>
            </a:pPr>
            <a:endParaRPr lang="en-US" b="0" i="0" u="none" strike="noStrike" baseline="0" dirty="0"/>
          </a:p>
          <a:p>
            <a:pPr marL="285750" indent="-285750" algn="l">
              <a:buFont typeface="Arial" panose="020B0604020202020204" pitchFamily="34" charset="0"/>
              <a:buChar char="•"/>
            </a:pPr>
            <a:endParaRPr lang="en-US" dirty="0"/>
          </a:p>
        </p:txBody>
      </p:sp>
    </p:spTree>
    <p:extLst>
      <p:ext uri="{BB962C8B-B14F-4D97-AF65-F5344CB8AC3E}">
        <p14:creationId xmlns:p14="http://schemas.microsoft.com/office/powerpoint/2010/main" val="25401008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a:xfrm>
            <a:off x="731520" y="0"/>
            <a:ext cx="10515600" cy="1325563"/>
          </a:xfrm>
        </p:spPr>
        <p:txBody>
          <a:bodyPr>
            <a:normAutofit/>
          </a:bodyPr>
          <a:lstStyle/>
          <a:p>
            <a:r>
              <a:rPr lang="en-US" sz="2800" b="1" i="0" u="none" strike="noStrike" baseline="0" dirty="0">
                <a:solidFill>
                  <a:srgbClr val="841819"/>
                </a:solidFill>
                <a:latin typeface="Arial" panose="020B0604020202020204" pitchFamily="34" charset="0"/>
              </a:rPr>
              <a:t>Staff Dispute Resolution Policy Overview</a:t>
            </a:r>
            <a:endParaRPr lang="en-US" sz="4800" b="1" dirty="0">
              <a:solidFill>
                <a:srgbClr val="841819"/>
              </a:solidFill>
            </a:endParaRPr>
          </a:p>
        </p:txBody>
      </p:sp>
      <p:sp>
        <p:nvSpPr>
          <p:cNvPr id="6" name="TextBox 5">
            <a:extLst>
              <a:ext uri="{FF2B5EF4-FFF2-40B4-BE49-F238E27FC236}">
                <a16:creationId xmlns:a16="http://schemas.microsoft.com/office/drawing/2014/main" id="{C57BC4F6-E896-59E6-7C2A-712817C2DBBF}"/>
              </a:ext>
            </a:extLst>
          </p:cNvPr>
          <p:cNvSpPr txBox="1"/>
          <p:nvPr/>
        </p:nvSpPr>
        <p:spPr>
          <a:xfrm>
            <a:off x="731520" y="1143000"/>
            <a:ext cx="10515600" cy="4524315"/>
          </a:xfrm>
          <a:prstGeom prst="rect">
            <a:avLst/>
          </a:prstGeom>
          <a:noFill/>
        </p:spPr>
        <p:txBody>
          <a:bodyPr wrap="square">
            <a:spAutoFit/>
          </a:bodyPr>
          <a:lstStyle/>
          <a:p>
            <a:pPr marL="285750" indent="-285750" algn="l">
              <a:buFont typeface="Arial" panose="020B0604020202020204" pitchFamily="34" charset="0"/>
              <a:buChar char="•"/>
            </a:pPr>
            <a:r>
              <a:rPr lang="en-US" dirty="0"/>
              <a:t>Issues that may be submitted for dispute resolution procedure:</a:t>
            </a:r>
          </a:p>
          <a:p>
            <a:pPr marL="742950" lvl="1" indent="-285750">
              <a:buFontTx/>
              <a:buChar char="-"/>
            </a:pPr>
            <a:r>
              <a:rPr lang="en-US" dirty="0"/>
              <a:t>Disciplinary action</a:t>
            </a:r>
          </a:p>
          <a:p>
            <a:pPr marL="742950" lvl="1" indent="-285750">
              <a:buFontTx/>
              <a:buChar char="-"/>
            </a:pPr>
            <a:r>
              <a:rPr lang="en-US" dirty="0"/>
              <a:t>Allegations of inaccurate or misleading material in official personnel file in Human Resources</a:t>
            </a:r>
          </a:p>
          <a:p>
            <a:pPr marL="742950" lvl="1" indent="-285750">
              <a:buFontTx/>
              <a:buChar char="-"/>
            </a:pPr>
            <a:r>
              <a:rPr lang="en-US" dirty="0"/>
              <a:t>Termination</a:t>
            </a:r>
          </a:p>
          <a:p>
            <a:pPr lvl="1"/>
            <a:endParaRPr lang="en-US" dirty="0"/>
          </a:p>
          <a:p>
            <a:pPr marL="285750" indent="-285750" algn="l">
              <a:buFont typeface="Arial" panose="020B0604020202020204" pitchFamily="34" charset="0"/>
              <a:buChar char="•"/>
            </a:pPr>
            <a:r>
              <a:rPr lang="en-US" b="0" i="0" u="none" strike="noStrike" baseline="0" dirty="0"/>
              <a:t>Issues that are excluded from the dispute resolution procedure:</a:t>
            </a:r>
          </a:p>
          <a:p>
            <a:pPr marL="742950" lvl="1" indent="-285750">
              <a:buFontTx/>
              <a:buChar char="-"/>
            </a:pPr>
            <a:r>
              <a:rPr lang="en-US" b="0" i="0" u="none" strike="noStrike" baseline="0" dirty="0"/>
              <a:t>Wages and salaries</a:t>
            </a:r>
          </a:p>
          <a:p>
            <a:pPr marL="742950" lvl="1" indent="-285750">
              <a:buFontTx/>
              <a:buChar char="-"/>
            </a:pPr>
            <a:r>
              <a:rPr lang="en-US" dirty="0"/>
              <a:t>R</a:t>
            </a:r>
            <a:r>
              <a:rPr lang="en-US" b="0" i="0" u="none" strike="noStrike" baseline="0" dirty="0"/>
              <a:t>eduction in Force (RIF) related concerns other than those addressing the procedural requirements of a given RIF</a:t>
            </a:r>
          </a:p>
          <a:p>
            <a:pPr marL="742950" lvl="1" indent="-285750">
              <a:buFontTx/>
              <a:buChar char="-"/>
            </a:pPr>
            <a:r>
              <a:rPr lang="en-US" dirty="0"/>
              <a:t>U</a:t>
            </a:r>
            <a:r>
              <a:rPr lang="en-US" b="0" i="0" u="none" strike="noStrike" baseline="0" dirty="0"/>
              <a:t>niversity policies and rules</a:t>
            </a:r>
          </a:p>
          <a:p>
            <a:pPr marL="285750" indent="-285750">
              <a:buFontTx/>
              <a:buChar char="-"/>
            </a:pPr>
            <a:endParaRPr lang="en-US" dirty="0"/>
          </a:p>
          <a:p>
            <a:pPr marL="285750" indent="-285750">
              <a:buFont typeface="Arial" panose="020B0604020202020204" pitchFamily="34" charset="0"/>
              <a:buChar char="•"/>
            </a:pPr>
            <a:r>
              <a:rPr lang="en-US" dirty="0"/>
              <a:t>An issue submitted for termination will skip the informal process and goes directly to Step 3 of the Formal Dispute Resolution process. Submitting a Request for Dispute Resolution does not change the employment status of the employee. If a termination is overturned by the appropriate provost or vice president, the written decision shall state all terms and conditions associated with the employee's return to work. </a:t>
            </a:r>
          </a:p>
          <a:p>
            <a:pPr marL="285750" indent="-285750">
              <a:buFont typeface="Arial" panose="020B0604020202020204" pitchFamily="34" charset="0"/>
              <a:buChar char="•"/>
            </a:pPr>
            <a:endParaRPr lang="en-US" b="0" i="0" u="none" strike="noStrike" baseline="0" dirty="0"/>
          </a:p>
        </p:txBody>
      </p:sp>
    </p:spTree>
    <p:extLst>
      <p:ext uri="{BB962C8B-B14F-4D97-AF65-F5344CB8AC3E}">
        <p14:creationId xmlns:p14="http://schemas.microsoft.com/office/powerpoint/2010/main" val="21090052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a:xfrm>
            <a:off x="731520" y="0"/>
            <a:ext cx="10515600" cy="1325563"/>
          </a:xfrm>
        </p:spPr>
        <p:txBody>
          <a:bodyPr>
            <a:normAutofit/>
          </a:bodyPr>
          <a:lstStyle/>
          <a:p>
            <a:r>
              <a:rPr lang="en-US" sz="2800" b="1" i="0" u="none" strike="noStrike" baseline="0" dirty="0">
                <a:solidFill>
                  <a:srgbClr val="841819"/>
                </a:solidFill>
                <a:latin typeface="Arial" panose="020B0604020202020204" pitchFamily="34" charset="0"/>
              </a:rPr>
              <a:t>Staff Dispute Resolution Policy Overview</a:t>
            </a:r>
            <a:endParaRPr lang="en-US" sz="4800" b="1" dirty="0">
              <a:solidFill>
                <a:srgbClr val="841819"/>
              </a:solidFill>
            </a:endParaRPr>
          </a:p>
        </p:txBody>
      </p:sp>
      <p:sp>
        <p:nvSpPr>
          <p:cNvPr id="6" name="TextBox 5">
            <a:extLst>
              <a:ext uri="{FF2B5EF4-FFF2-40B4-BE49-F238E27FC236}">
                <a16:creationId xmlns:a16="http://schemas.microsoft.com/office/drawing/2014/main" id="{C57BC4F6-E896-59E6-7C2A-712817C2DBBF}"/>
              </a:ext>
            </a:extLst>
          </p:cNvPr>
          <p:cNvSpPr txBox="1"/>
          <p:nvPr/>
        </p:nvSpPr>
        <p:spPr>
          <a:xfrm>
            <a:off x="731520" y="1143000"/>
            <a:ext cx="10515600" cy="3416320"/>
          </a:xfrm>
          <a:prstGeom prst="rect">
            <a:avLst/>
          </a:prstGeom>
          <a:noFill/>
        </p:spPr>
        <p:txBody>
          <a:bodyPr wrap="square">
            <a:spAutoFit/>
          </a:bodyPr>
          <a:lstStyle/>
          <a:p>
            <a:pPr marL="285750" indent="-285750" algn="l">
              <a:buFont typeface="Arial" panose="020B0604020202020204" pitchFamily="34" charset="0"/>
              <a:buChar char="•"/>
            </a:pPr>
            <a:r>
              <a:rPr lang="en-US" b="0" i="0" u="none" strike="noStrike" baseline="0" dirty="0"/>
              <a:t>At any time during the process, the CHRO may dismiss a dispute resolution request upon concluding that:</a:t>
            </a:r>
          </a:p>
          <a:p>
            <a:pPr marL="742950" lvl="1" indent="-285750">
              <a:buFontTx/>
              <a:buChar char="-"/>
            </a:pPr>
            <a:r>
              <a:rPr lang="en-US" dirty="0"/>
              <a:t>no resolvable issue exists, or</a:t>
            </a:r>
          </a:p>
          <a:p>
            <a:pPr marL="742950" lvl="1" indent="-285750">
              <a:buFontTx/>
              <a:buChar char="-"/>
            </a:pPr>
            <a:r>
              <a:rPr lang="en-US" dirty="0"/>
              <a:t>the requested remedy is not available or feasible, or</a:t>
            </a:r>
          </a:p>
          <a:p>
            <a:pPr marL="742950" lvl="1" indent="-285750">
              <a:buFontTx/>
              <a:buChar char="-"/>
            </a:pPr>
            <a:r>
              <a:rPr lang="en-US" dirty="0"/>
              <a:t>the parties have reached a resolution. </a:t>
            </a:r>
          </a:p>
          <a:p>
            <a:pPr marL="742950" lvl="1" indent="-285750">
              <a:buFontTx/>
              <a:buChar char="-"/>
            </a:pPr>
            <a:endParaRPr lang="en-US" dirty="0"/>
          </a:p>
          <a:p>
            <a:pPr marL="285750" indent="-285750">
              <a:buFont typeface="Arial" panose="020B0604020202020204" pitchFamily="34" charset="0"/>
              <a:buChar char="•"/>
            </a:pPr>
            <a:r>
              <a:rPr lang="en-US" dirty="0"/>
              <a:t>Both parties shall receive written notice of the CHRO's decision or of the resolution agreement and a copy shall be sent to the appropriate provost or vice president, who may reinstitute the dispute resolution request if the CHRO's dismissal was inconsistent with the guidelines</a:t>
            </a:r>
            <a:r>
              <a:rPr lang="en-US" b="0" i="0" u="none" strike="noStrike" baseline="0" dirty="0"/>
              <a:t>.</a:t>
            </a:r>
          </a:p>
          <a:p>
            <a:pPr algn="l"/>
            <a:endParaRPr lang="en-US" b="0" i="0" u="none" strike="noStrike" baseline="0" dirty="0"/>
          </a:p>
          <a:p>
            <a:pPr marL="285750" indent="-285750" algn="l">
              <a:buFont typeface="Arial" panose="020B0604020202020204" pitchFamily="34" charset="0"/>
              <a:buChar char="•"/>
            </a:pPr>
            <a:r>
              <a:rPr lang="en-US" b="0" i="0" u="none" strike="noStrike" baseline="0" dirty="0"/>
              <a:t>The dismissal decision of the CHRO shall be final if the provost or vice president, as applicable, does not issue a statement of reissuance within ten calendar days of receipt of the notice of dismissal.</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27317003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a:xfrm>
            <a:off x="731520" y="0"/>
            <a:ext cx="10515600" cy="1325563"/>
          </a:xfrm>
        </p:spPr>
        <p:txBody>
          <a:bodyPr>
            <a:normAutofit/>
          </a:bodyPr>
          <a:lstStyle/>
          <a:p>
            <a:r>
              <a:rPr lang="en-US" sz="2800" b="1" i="0" u="none" strike="noStrike" baseline="0" dirty="0">
                <a:solidFill>
                  <a:srgbClr val="841819"/>
                </a:solidFill>
                <a:latin typeface="Arial" panose="020B0604020202020204" pitchFamily="34" charset="0"/>
              </a:rPr>
              <a:t>Informal Staff Dispute Resolution Process</a:t>
            </a:r>
            <a:endParaRPr lang="en-US" sz="4800" b="1" dirty="0">
              <a:solidFill>
                <a:srgbClr val="841819"/>
              </a:solidFill>
            </a:endParaRPr>
          </a:p>
        </p:txBody>
      </p:sp>
      <p:sp>
        <p:nvSpPr>
          <p:cNvPr id="6" name="TextBox 5">
            <a:extLst>
              <a:ext uri="{FF2B5EF4-FFF2-40B4-BE49-F238E27FC236}">
                <a16:creationId xmlns:a16="http://schemas.microsoft.com/office/drawing/2014/main" id="{C57BC4F6-E896-59E6-7C2A-712817C2DBBF}"/>
              </a:ext>
            </a:extLst>
          </p:cNvPr>
          <p:cNvSpPr txBox="1"/>
          <p:nvPr/>
        </p:nvSpPr>
        <p:spPr>
          <a:xfrm>
            <a:off x="731520" y="1143000"/>
            <a:ext cx="10515600" cy="3693319"/>
          </a:xfrm>
          <a:prstGeom prst="rect">
            <a:avLst/>
          </a:prstGeom>
          <a:noFill/>
        </p:spPr>
        <p:txBody>
          <a:bodyPr wrap="square">
            <a:spAutoFit/>
          </a:bodyPr>
          <a:lstStyle/>
          <a:p>
            <a:pPr marL="285750" indent="-285750" algn="l">
              <a:buFont typeface="Arial" panose="020B0604020202020204" pitchFamily="34" charset="0"/>
              <a:buChar char="•"/>
            </a:pPr>
            <a:r>
              <a:rPr lang="en-US" sz="1800" b="0" i="0" u="none" strike="noStrike" baseline="0" dirty="0"/>
              <a:t>The University encourages communication between supervisors and employees to resolve disputes promptly. </a:t>
            </a:r>
          </a:p>
          <a:p>
            <a:pPr marL="285750" indent="-285750" algn="l">
              <a:buFont typeface="Arial" panose="020B0604020202020204" pitchFamily="34" charset="0"/>
              <a:buChar char="•"/>
            </a:pPr>
            <a:endParaRPr lang="en-US" dirty="0"/>
          </a:p>
          <a:p>
            <a:pPr marL="285750" indent="-285750" algn="l">
              <a:buFont typeface="Arial" panose="020B0604020202020204" pitchFamily="34" charset="0"/>
              <a:buChar char="•"/>
            </a:pPr>
            <a:r>
              <a:rPr lang="en-US" sz="1800" b="0" i="0" u="none" strike="noStrike" baseline="0" dirty="0"/>
              <a:t>Employee must initiate discussions with immediate or second-level supervisor within ten (10) workdays from incident occurring.</a:t>
            </a:r>
          </a:p>
          <a:p>
            <a:pPr marL="285750" indent="-285750" algn="l">
              <a:buFont typeface="Arial" panose="020B0604020202020204" pitchFamily="34" charset="0"/>
              <a:buChar char="•"/>
            </a:pPr>
            <a:endParaRPr lang="en-US" dirty="0"/>
          </a:p>
          <a:p>
            <a:pPr marL="285750" indent="-285750" algn="l">
              <a:buFont typeface="Arial" panose="020B0604020202020204" pitchFamily="34" charset="0"/>
              <a:buChar char="•"/>
            </a:pPr>
            <a:r>
              <a:rPr lang="en-US" dirty="0"/>
              <a:t>Informal resolution process should be completed within a reasonable period, not to exceed 30 calendar days.</a:t>
            </a:r>
          </a:p>
          <a:p>
            <a:pPr marL="285750" indent="-285750" algn="l">
              <a:buFont typeface="Arial" panose="020B0604020202020204" pitchFamily="34" charset="0"/>
              <a:buChar char="•"/>
            </a:pPr>
            <a:endParaRPr lang="en-US" dirty="0"/>
          </a:p>
          <a:p>
            <a:pPr marL="285750" indent="-285750" algn="l">
              <a:buFont typeface="Arial" panose="020B0604020202020204" pitchFamily="34" charset="0"/>
              <a:buChar char="•"/>
            </a:pPr>
            <a:r>
              <a:rPr lang="en-US" dirty="0"/>
              <a:t>Human Resources may be involved to assist with facilitation</a:t>
            </a:r>
          </a:p>
          <a:p>
            <a:pPr marL="285750" indent="-285750" algn="l">
              <a:buFont typeface="Arial" panose="020B0604020202020204" pitchFamily="34" charset="0"/>
              <a:buChar char="•"/>
            </a:pPr>
            <a:endParaRPr lang="en-US" dirty="0"/>
          </a:p>
          <a:p>
            <a:pPr marL="285750" indent="-285750" algn="l">
              <a:buFont typeface="Arial" panose="020B0604020202020204" pitchFamily="34" charset="0"/>
              <a:buChar char="•"/>
            </a:pPr>
            <a:r>
              <a:rPr lang="en-US" dirty="0"/>
              <a:t>If resolution attempts are unsuccessful, the employee may begin the formal dispute resolution process.</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22643876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a:xfrm>
            <a:off x="731520" y="0"/>
            <a:ext cx="10515600" cy="1325563"/>
          </a:xfrm>
        </p:spPr>
        <p:txBody>
          <a:bodyPr>
            <a:normAutofit/>
          </a:bodyPr>
          <a:lstStyle/>
          <a:p>
            <a:r>
              <a:rPr lang="en-US" sz="2800" b="1" i="0" u="none" strike="noStrike" baseline="0" dirty="0">
                <a:solidFill>
                  <a:srgbClr val="841819"/>
                </a:solidFill>
                <a:latin typeface="Arial" panose="020B0604020202020204" pitchFamily="34" charset="0"/>
              </a:rPr>
              <a:t>Formal Staff Dispute Resolution Process</a:t>
            </a:r>
            <a:endParaRPr lang="en-US" sz="4800" b="1" dirty="0">
              <a:solidFill>
                <a:srgbClr val="841819"/>
              </a:solidFill>
            </a:endParaRPr>
          </a:p>
        </p:txBody>
      </p:sp>
      <p:sp>
        <p:nvSpPr>
          <p:cNvPr id="6" name="TextBox 5">
            <a:extLst>
              <a:ext uri="{FF2B5EF4-FFF2-40B4-BE49-F238E27FC236}">
                <a16:creationId xmlns:a16="http://schemas.microsoft.com/office/drawing/2014/main" id="{C57BC4F6-E896-59E6-7C2A-712817C2DBBF}"/>
              </a:ext>
            </a:extLst>
          </p:cNvPr>
          <p:cNvSpPr txBox="1"/>
          <p:nvPr/>
        </p:nvSpPr>
        <p:spPr>
          <a:xfrm>
            <a:off x="731520" y="1143000"/>
            <a:ext cx="10515600" cy="4493538"/>
          </a:xfrm>
          <a:prstGeom prst="rect">
            <a:avLst/>
          </a:prstGeom>
          <a:noFill/>
        </p:spPr>
        <p:txBody>
          <a:bodyPr wrap="square">
            <a:spAutoFit/>
          </a:bodyPr>
          <a:lstStyle/>
          <a:p>
            <a:r>
              <a:rPr lang="en-US" b="1" dirty="0"/>
              <a:t>Step One:</a:t>
            </a:r>
          </a:p>
          <a:p>
            <a:endParaRPr lang="en-US" sz="800" b="1" dirty="0"/>
          </a:p>
          <a:p>
            <a:pPr marL="285750" indent="-285750">
              <a:spcAft>
                <a:spcPts val="600"/>
              </a:spcAft>
              <a:buFont typeface="Arial" panose="020B0604020202020204" pitchFamily="34" charset="0"/>
              <a:buChar char="•"/>
            </a:pPr>
            <a:r>
              <a:rPr lang="en-US" dirty="0"/>
              <a:t>Employee will submit formal dispute resolution request to immediate supervisor within </a:t>
            </a:r>
            <a:r>
              <a:rPr lang="en-US" u="sng" dirty="0"/>
              <a:t>10 workdays </a:t>
            </a:r>
            <a:r>
              <a:rPr lang="en-US" dirty="0"/>
              <a:t>from unsuccessful attempt of the informal process.</a:t>
            </a:r>
          </a:p>
          <a:p>
            <a:pPr marL="285750" indent="-285750">
              <a:spcAft>
                <a:spcPts val="600"/>
              </a:spcAft>
              <a:buFont typeface="Arial" panose="020B0604020202020204" pitchFamily="34" charset="0"/>
              <a:buChar char="•"/>
            </a:pPr>
            <a:r>
              <a:rPr lang="en-US" dirty="0"/>
              <a:t>Response from supervisor will be made back to employee within </a:t>
            </a:r>
            <a:r>
              <a:rPr lang="en-US" u="sng" dirty="0"/>
              <a:t>5 workdays.</a:t>
            </a:r>
          </a:p>
          <a:p>
            <a:pPr marL="285750" indent="-285750">
              <a:spcAft>
                <a:spcPts val="600"/>
              </a:spcAft>
              <a:buFont typeface="Arial" panose="020B0604020202020204" pitchFamily="34" charset="0"/>
              <a:buChar char="•"/>
            </a:pPr>
            <a:r>
              <a:rPr lang="en-US" dirty="0"/>
              <a:t>If supervisor’s response is not timely or response is deemed unsatisfactory, employee has </a:t>
            </a:r>
            <a:r>
              <a:rPr lang="en-US" u="sng" dirty="0"/>
              <a:t>5 workdays </a:t>
            </a:r>
            <a:r>
              <a:rPr lang="en-US" dirty="0"/>
              <a:t>to advance submission to the Department Head</a:t>
            </a:r>
          </a:p>
          <a:p>
            <a:pPr marL="285750" indent="-285750">
              <a:buFont typeface="Arial" panose="020B0604020202020204" pitchFamily="34" charset="0"/>
              <a:buChar char="•"/>
            </a:pPr>
            <a:endParaRPr lang="en-US" dirty="0"/>
          </a:p>
          <a:p>
            <a:r>
              <a:rPr lang="en-US" b="1" dirty="0"/>
              <a:t>Step Two:</a:t>
            </a:r>
          </a:p>
          <a:p>
            <a:endParaRPr lang="en-US" sz="800" b="1" dirty="0"/>
          </a:p>
          <a:p>
            <a:pPr marL="285750" indent="-285750">
              <a:spcAft>
                <a:spcPts val="600"/>
              </a:spcAft>
              <a:buFont typeface="Arial" panose="020B0604020202020204" pitchFamily="34" charset="0"/>
              <a:buChar char="•"/>
            </a:pPr>
            <a:r>
              <a:rPr lang="en-US" dirty="0"/>
              <a:t>Employee to provide copy of request and received responses to Department Head for consideration.</a:t>
            </a:r>
          </a:p>
          <a:p>
            <a:pPr marL="285750" indent="-285750">
              <a:spcAft>
                <a:spcPts val="600"/>
              </a:spcAft>
              <a:buFont typeface="Arial" panose="020B0604020202020204" pitchFamily="34" charset="0"/>
              <a:buChar char="•"/>
            </a:pPr>
            <a:r>
              <a:rPr lang="en-US" dirty="0"/>
              <a:t>Department Head will review and give a written response to employee within </a:t>
            </a:r>
            <a:r>
              <a:rPr lang="en-US" u="sng" dirty="0"/>
              <a:t>5 workdays.</a:t>
            </a:r>
          </a:p>
          <a:p>
            <a:pPr marL="285750" indent="-285750">
              <a:spcAft>
                <a:spcPts val="600"/>
              </a:spcAft>
              <a:buFont typeface="Arial" panose="020B0604020202020204" pitchFamily="34" charset="0"/>
              <a:buChar char="•"/>
            </a:pPr>
            <a:r>
              <a:rPr lang="en-US" dirty="0"/>
              <a:t>If Department Head’s response is not timely or response is deemed unsatisfactory, employee may advance submissions to CHRO for consideration.</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4041336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a:xfrm>
            <a:off x="731520" y="0"/>
            <a:ext cx="10515600" cy="1325563"/>
          </a:xfrm>
        </p:spPr>
        <p:txBody>
          <a:bodyPr>
            <a:normAutofit/>
          </a:bodyPr>
          <a:lstStyle/>
          <a:p>
            <a:r>
              <a:rPr lang="en-US" sz="2800" b="1" i="0" u="none" strike="noStrike" baseline="0" dirty="0">
                <a:solidFill>
                  <a:srgbClr val="841819"/>
                </a:solidFill>
                <a:latin typeface="Arial" panose="020B0604020202020204" pitchFamily="34" charset="0"/>
              </a:rPr>
              <a:t>Formal Staff Dispute Resolution Process</a:t>
            </a:r>
            <a:endParaRPr lang="en-US" sz="4800" b="1" dirty="0">
              <a:solidFill>
                <a:srgbClr val="841819"/>
              </a:solidFill>
            </a:endParaRPr>
          </a:p>
        </p:txBody>
      </p:sp>
      <p:sp>
        <p:nvSpPr>
          <p:cNvPr id="6" name="TextBox 5">
            <a:extLst>
              <a:ext uri="{FF2B5EF4-FFF2-40B4-BE49-F238E27FC236}">
                <a16:creationId xmlns:a16="http://schemas.microsoft.com/office/drawing/2014/main" id="{C57BC4F6-E896-59E6-7C2A-712817C2DBBF}"/>
              </a:ext>
            </a:extLst>
          </p:cNvPr>
          <p:cNvSpPr txBox="1"/>
          <p:nvPr/>
        </p:nvSpPr>
        <p:spPr>
          <a:xfrm>
            <a:off x="731520" y="1143000"/>
            <a:ext cx="10515600" cy="2970044"/>
          </a:xfrm>
          <a:prstGeom prst="rect">
            <a:avLst/>
          </a:prstGeom>
          <a:noFill/>
        </p:spPr>
        <p:txBody>
          <a:bodyPr wrap="square">
            <a:spAutoFit/>
          </a:bodyPr>
          <a:lstStyle/>
          <a:p>
            <a:r>
              <a:rPr lang="en-US" b="1" dirty="0"/>
              <a:t>Step Three:</a:t>
            </a:r>
          </a:p>
          <a:p>
            <a:endParaRPr lang="en-US" sz="700" b="1" dirty="0"/>
          </a:p>
          <a:p>
            <a:pPr marL="285750" indent="-285750">
              <a:buFont typeface="Arial" panose="020B0604020202020204" pitchFamily="34" charset="0"/>
              <a:buChar char="•"/>
            </a:pPr>
            <a:r>
              <a:rPr lang="en-US" dirty="0"/>
              <a:t>At Human Resources level, the CHRO will review submissions and comments from decision makers of Step 1 and Step 2 to determine if time limits and procedures were followed.</a:t>
            </a:r>
          </a:p>
          <a:p>
            <a:pPr marL="285750" indent="-285750">
              <a:buFont typeface="Arial" panose="020B0604020202020204" pitchFamily="34" charset="0"/>
              <a:buChar char="•"/>
            </a:pPr>
            <a:endParaRPr lang="en-US" dirty="0"/>
          </a:p>
          <a:p>
            <a:pPr marL="742950" lvl="1" indent="-285750">
              <a:buFont typeface="Arial" panose="020B0604020202020204" pitchFamily="34" charset="0"/>
              <a:buChar char="•"/>
            </a:pPr>
            <a:r>
              <a:rPr lang="en-US" b="1" dirty="0"/>
              <a:t>NO</a:t>
            </a:r>
            <a:r>
              <a:rPr lang="en-US" dirty="0"/>
              <a:t>, procedure was not followed - CHRO may deny request or return request to appropriate prior step in process.  This decision by CHRO is final in consultation with appropriate provost or vice president.</a:t>
            </a:r>
          </a:p>
          <a:p>
            <a:pPr marL="742950" lvl="1" indent="-285750">
              <a:buFont typeface="Arial" panose="020B0604020202020204" pitchFamily="34" charset="0"/>
              <a:buChar char="•"/>
            </a:pPr>
            <a:endParaRPr lang="en-US" dirty="0"/>
          </a:p>
          <a:p>
            <a:pPr marL="742950" lvl="1" indent="-285750">
              <a:buFont typeface="Arial" panose="020B0604020202020204" pitchFamily="34" charset="0"/>
              <a:buChar char="•"/>
            </a:pPr>
            <a:r>
              <a:rPr lang="en-US" b="1" dirty="0"/>
              <a:t>YES</a:t>
            </a:r>
            <a:r>
              <a:rPr lang="en-US" dirty="0"/>
              <a:t>, procedure was followed - CHRO will decide if issue is subject to </a:t>
            </a:r>
            <a:r>
              <a:rPr lang="en-US" b="1" dirty="0"/>
              <a:t>Directed Review </a:t>
            </a:r>
            <a:r>
              <a:rPr lang="en-US" dirty="0"/>
              <a:t>or </a:t>
            </a:r>
            <a:r>
              <a:rPr lang="en-US" b="1" dirty="0"/>
              <a:t>Dispute Resolution</a:t>
            </a:r>
            <a:r>
              <a:rPr lang="en-US" dirty="0"/>
              <a:t>.  </a:t>
            </a:r>
            <a:r>
              <a:rPr lang="en-US" i="1" dirty="0"/>
              <a:t>If issue concerns employee’s termination, it will go directly to Dispute Resolution Committee, or alternatively, such challenges may proceed to mediation when appropriate.</a:t>
            </a:r>
          </a:p>
        </p:txBody>
      </p:sp>
    </p:spTree>
    <p:extLst>
      <p:ext uri="{BB962C8B-B14F-4D97-AF65-F5344CB8AC3E}">
        <p14:creationId xmlns:p14="http://schemas.microsoft.com/office/powerpoint/2010/main" val="4259872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a:xfrm>
            <a:off x="731520" y="0"/>
            <a:ext cx="10515600" cy="1325563"/>
          </a:xfrm>
        </p:spPr>
        <p:txBody>
          <a:bodyPr>
            <a:normAutofit/>
          </a:bodyPr>
          <a:lstStyle/>
          <a:p>
            <a:r>
              <a:rPr lang="en-US" sz="3600" b="1" i="0" u="none" strike="noStrike" baseline="0" dirty="0">
                <a:solidFill>
                  <a:srgbClr val="841819"/>
                </a:solidFill>
                <a:latin typeface="Arial" panose="020B0604020202020204" pitchFamily="34" charset="0"/>
              </a:rPr>
              <a:t>Staff Resources</a:t>
            </a:r>
            <a:endParaRPr lang="en-US" sz="3600" b="1" dirty="0">
              <a:solidFill>
                <a:srgbClr val="841819"/>
              </a:solidFill>
            </a:endParaRPr>
          </a:p>
        </p:txBody>
      </p:sp>
      <p:sp>
        <p:nvSpPr>
          <p:cNvPr id="6" name="TextBox 5">
            <a:extLst>
              <a:ext uri="{FF2B5EF4-FFF2-40B4-BE49-F238E27FC236}">
                <a16:creationId xmlns:a16="http://schemas.microsoft.com/office/drawing/2014/main" id="{C57BC4F6-E896-59E6-7C2A-712817C2DBBF}"/>
              </a:ext>
            </a:extLst>
          </p:cNvPr>
          <p:cNvSpPr txBox="1"/>
          <p:nvPr/>
        </p:nvSpPr>
        <p:spPr>
          <a:xfrm>
            <a:off x="731520" y="1143000"/>
            <a:ext cx="10515600" cy="4247317"/>
          </a:xfrm>
          <a:prstGeom prst="rect">
            <a:avLst/>
          </a:prstGeom>
          <a:noFill/>
        </p:spPr>
        <p:txBody>
          <a:bodyPr wrap="square">
            <a:spAutoFit/>
          </a:bodyPr>
          <a:lstStyle/>
          <a:p>
            <a:r>
              <a:rPr lang="en-US" sz="1800" b="1" i="0" u="none" strike="noStrike" baseline="0" dirty="0">
                <a:latin typeface="Calibri" panose="020F0502020204030204" pitchFamily="34" charset="0"/>
              </a:rPr>
              <a:t>Staff Dispute Resolution: </a:t>
            </a:r>
            <a:r>
              <a:rPr lang="en-US" sz="1800" b="0" i="0" u="none" strike="noStrike" baseline="0" dirty="0">
                <a:latin typeface="Calibri" panose="020F0502020204030204" pitchFamily="34" charset="0"/>
              </a:rPr>
              <a:t>Staff Handbook, section 3.21-</a:t>
            </a:r>
            <a:r>
              <a:rPr lang="en-US" dirty="0">
                <a:solidFill>
                  <a:srgbClr val="3D8FF0"/>
                </a:solidFill>
                <a:latin typeface="Calibri" panose="020F0502020204030204" pitchFamily="34" charset="0"/>
              </a:rPr>
              <a:t>https://apps.hr.ou.edu/</a:t>
            </a:r>
            <a:r>
              <a:rPr lang="en-US" dirty="0" err="1">
                <a:solidFill>
                  <a:srgbClr val="3D8FF0"/>
                </a:solidFill>
                <a:latin typeface="Calibri" panose="020F0502020204030204" pitchFamily="34" charset="0"/>
              </a:rPr>
              <a:t>staffhandbook</a:t>
            </a:r>
            <a:r>
              <a:rPr lang="en-US" dirty="0">
                <a:solidFill>
                  <a:srgbClr val="3D8FF0"/>
                </a:solidFill>
                <a:latin typeface="Calibri" panose="020F0502020204030204" pitchFamily="34" charset="0"/>
              </a:rPr>
              <a:t> </a:t>
            </a:r>
          </a:p>
          <a:p>
            <a:pPr marR="2670"/>
            <a:r>
              <a:rPr lang="en-US" sz="1800" b="1" i="0" u="none" strike="noStrike" baseline="0" dirty="0">
                <a:latin typeface="Calibri" panose="020F0502020204030204" pitchFamily="34" charset="0"/>
              </a:rPr>
              <a:t>University Ombuds Service: </a:t>
            </a:r>
            <a:r>
              <a:rPr lang="en-US" sz="1800" b="0" i="0" u="none" strike="noStrike" baseline="0" dirty="0">
                <a:latin typeface="Calibri" panose="020F0502020204030204" pitchFamily="34" charset="0"/>
              </a:rPr>
              <a:t>This person services employees in areas of dispute resolution and mediation of campus related issues. Also provides information about employee dispute resolution procedures and admin appeals process.</a:t>
            </a:r>
            <a:r>
              <a:rPr lang="en-US" sz="1800" b="0" i="0" u="none" strike="noStrike" baseline="0" dirty="0">
                <a:solidFill>
                  <a:srgbClr val="0000FF"/>
                </a:solidFill>
                <a:latin typeface="Calibri" panose="020F0502020204030204" pitchFamily="34" charset="0"/>
                <a:hlinkClick r:id="rId3"/>
              </a:rPr>
              <a:t> www.ou.edu/ombuds </a:t>
            </a:r>
            <a:r>
              <a:rPr lang="en-US" sz="1800" b="0" i="0" u="none" strike="noStrike" baseline="0" dirty="0">
                <a:solidFill>
                  <a:srgbClr val="000000"/>
                </a:solidFill>
                <a:latin typeface="Calibri" panose="020F0502020204030204" pitchFamily="34" charset="0"/>
                <a:hlinkClick r:id="rId3"/>
              </a:rPr>
              <a:t>or (405)325-4137</a:t>
            </a:r>
          </a:p>
          <a:p>
            <a:pPr marR="1170"/>
            <a:r>
              <a:rPr lang="en-US" sz="1800" b="1" i="0" u="none" strike="noStrike" baseline="0" dirty="0">
                <a:latin typeface="Calibri" panose="020F0502020204030204" pitchFamily="34" charset="0"/>
              </a:rPr>
              <a:t>Employee Relations and Business Partners: </a:t>
            </a:r>
            <a:r>
              <a:rPr lang="en-US" sz="1800" b="0" i="0" u="none" strike="noStrike" baseline="0" dirty="0">
                <a:latin typeface="Calibri" panose="020F0502020204030204" pitchFamily="34" charset="0"/>
              </a:rPr>
              <a:t>assists the university community by providing administrators, supervisors, faculty and staff with advice, council or interpretation regarding a Policy and procedure, conflict resolution, performance management, on campus resources and general workplace-related problems/issues.</a:t>
            </a:r>
            <a:r>
              <a:rPr lang="en-US" sz="1800" b="0" i="0" u="none" strike="noStrike" baseline="0" dirty="0">
                <a:solidFill>
                  <a:srgbClr val="0000FF"/>
                </a:solidFill>
                <a:latin typeface="Calibri" panose="020F0502020204030204" pitchFamily="34" charset="0"/>
              </a:rPr>
              <a:t> </a:t>
            </a:r>
            <a:r>
              <a:rPr lang="en-US" sz="1800" b="0" i="0" u="none" strike="noStrike" baseline="0" dirty="0">
                <a:solidFill>
                  <a:srgbClr val="0000FF"/>
                </a:solidFill>
                <a:latin typeface="Calibri" panose="020F0502020204030204" pitchFamily="34" charset="0"/>
                <a:hlinkClick r:id="rId4"/>
              </a:rPr>
              <a:t>hrbp@ou.edu</a:t>
            </a:r>
          </a:p>
          <a:p>
            <a:r>
              <a:rPr lang="en-US" sz="1800" b="1" i="0" u="none" strike="noStrike" baseline="0" dirty="0">
                <a:latin typeface="Calibri" panose="020F0502020204030204" pitchFamily="34" charset="0"/>
              </a:rPr>
              <a:t>Performance Management and Evaluations:</a:t>
            </a:r>
            <a:r>
              <a:rPr lang="en-US" sz="1800" b="1" i="0" u="none" strike="noStrike" baseline="0" dirty="0">
                <a:solidFill>
                  <a:srgbClr val="0000FF"/>
                </a:solidFill>
                <a:latin typeface="Calibri" panose="020F0502020204030204" pitchFamily="34" charset="0"/>
              </a:rPr>
              <a:t> </a:t>
            </a:r>
            <a:r>
              <a:rPr lang="en-US" dirty="0">
                <a:solidFill>
                  <a:srgbClr val="0000FF"/>
                </a:solidFill>
                <a:latin typeface="Calibri" panose="020F0502020204030204" pitchFamily="34" charset="0"/>
                <a:hlinkClick r:id="rId5"/>
              </a:rPr>
              <a:t>https://hr.ou.edu/evaluations</a:t>
            </a:r>
            <a:r>
              <a:rPr lang="en-US" dirty="0">
                <a:solidFill>
                  <a:srgbClr val="0000FF"/>
                </a:solidFill>
                <a:latin typeface="Calibri" panose="020F0502020204030204" pitchFamily="34" charset="0"/>
              </a:rPr>
              <a:t> </a:t>
            </a:r>
            <a:endParaRPr lang="en-US" sz="1800" b="0" i="0" u="none" strike="noStrike" baseline="0" dirty="0">
              <a:latin typeface="Calibri" panose="020F0502020204030204" pitchFamily="34" charset="0"/>
            </a:endParaRPr>
          </a:p>
          <a:p>
            <a:r>
              <a:rPr lang="en-US" sz="1800" b="1" i="0" u="none" strike="noStrike" baseline="0" dirty="0">
                <a:latin typeface="Calibri" panose="020F0502020204030204" pitchFamily="34" charset="0"/>
              </a:rPr>
              <a:t>Staff Senators contacts:</a:t>
            </a:r>
            <a:r>
              <a:rPr lang="en-US" sz="1800" b="1" i="0" u="none" strike="noStrike" baseline="0" dirty="0">
                <a:solidFill>
                  <a:srgbClr val="0000FF"/>
                </a:solidFill>
                <a:latin typeface="Calibri" panose="020F0502020204030204" pitchFamily="34" charset="0"/>
              </a:rPr>
              <a:t> </a:t>
            </a:r>
            <a:r>
              <a:rPr lang="en-US" sz="1800" b="0" i="0" u="none" strike="noStrike" baseline="0" dirty="0">
                <a:solidFill>
                  <a:srgbClr val="0000FF"/>
                </a:solidFill>
                <a:latin typeface="Calibri" panose="020F0502020204030204" pitchFamily="34" charset="0"/>
                <a:hlinkClick r:id="rId6"/>
              </a:rPr>
              <a:t>https://www.ouhsc.edu/staffsenate/About/Current-Members</a:t>
            </a:r>
          </a:p>
          <a:p>
            <a:r>
              <a:rPr lang="en-US" sz="1800" b="1" i="0" u="none" strike="noStrike" baseline="0" dirty="0">
                <a:latin typeface="Calibri" panose="020F0502020204030204" pitchFamily="34" charset="0"/>
              </a:rPr>
              <a:t>Employee Assistant Program (EAP):</a:t>
            </a:r>
            <a:r>
              <a:rPr lang="en-US" sz="1800" b="1" i="0" u="none" strike="noStrike" baseline="0" dirty="0">
                <a:solidFill>
                  <a:srgbClr val="0000FF"/>
                </a:solidFill>
                <a:latin typeface="Calibri" panose="020F0502020204030204" pitchFamily="34" charset="0"/>
              </a:rPr>
              <a:t> </a:t>
            </a:r>
            <a:r>
              <a:rPr lang="en-US" sz="1800" b="0" i="0" u="none" strike="noStrike" baseline="0" dirty="0">
                <a:solidFill>
                  <a:srgbClr val="0000FF"/>
                </a:solidFill>
                <a:latin typeface="Calibri" panose="020F0502020204030204" pitchFamily="34" charset="0"/>
                <a:hlinkClick r:id="rId7"/>
              </a:rPr>
              <a:t>https://hr.ou.edu/EAP</a:t>
            </a:r>
          </a:p>
          <a:p>
            <a:pPr marR="2010"/>
            <a:r>
              <a:rPr lang="en-US" sz="1800" b="1" i="0" u="none" strike="noStrike" baseline="0" dirty="0">
                <a:latin typeface="Calibri" panose="020F0502020204030204" pitchFamily="34" charset="0"/>
              </a:rPr>
              <a:t>Ethics Point Reporting Hotline: </a:t>
            </a:r>
            <a:r>
              <a:rPr lang="en-US" sz="1800" b="0" i="0" u="none" strike="noStrike" baseline="0" dirty="0">
                <a:latin typeface="Calibri" panose="020F0502020204030204" pitchFamily="34" charset="0"/>
              </a:rPr>
              <a:t>provides an anonymous way for employees, students and community members to report concerns related to HR, Academics, Safety, Student Affairs, Account and Financial, Regulatory/Policy Compliance, Institutional</a:t>
            </a:r>
          </a:p>
          <a:p>
            <a:r>
              <a:rPr lang="en-US" sz="1800" b="0" i="0" u="none" strike="noStrike" baseline="0" dirty="0">
                <a:latin typeface="Calibri" panose="020F0502020204030204" pitchFamily="34" charset="0"/>
              </a:rPr>
              <a:t>Equity, Athletics and Research. OUHSC: </a:t>
            </a:r>
            <a:r>
              <a:rPr lang="en-US" sz="1800" b="0" i="0" u="none" strike="noStrike" baseline="0" dirty="0">
                <a:solidFill>
                  <a:srgbClr val="0000FF"/>
                </a:solidFill>
                <a:latin typeface="Calibri" panose="020F0502020204030204" pitchFamily="34" charset="0"/>
                <a:hlinkClick r:id="rId8"/>
              </a:rPr>
              <a:t>https://ouhsc.ethicspoint.com</a:t>
            </a:r>
            <a:r>
              <a:rPr lang="en-US" sz="1800" b="0" i="0" u="none" strike="noStrike" baseline="0" dirty="0">
                <a:solidFill>
                  <a:srgbClr val="000000"/>
                </a:solidFill>
                <a:latin typeface="Calibri" panose="020F0502020204030204" pitchFamily="34" charset="0"/>
                <a:hlinkClick r:id="rId8"/>
              </a:rPr>
              <a:t>, (844)428-6531</a:t>
            </a:r>
          </a:p>
        </p:txBody>
      </p:sp>
    </p:spTree>
    <p:extLst>
      <p:ext uri="{BB962C8B-B14F-4D97-AF65-F5344CB8AC3E}">
        <p14:creationId xmlns:p14="http://schemas.microsoft.com/office/powerpoint/2010/main" val="35866634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5394</TotalTime>
  <Words>1001</Words>
  <Application>Microsoft Office PowerPoint</Application>
  <PresentationFormat>Widescreen</PresentationFormat>
  <Paragraphs>77</Paragraphs>
  <Slides>7</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Staff Dispute Resolution Policy Overview</vt:lpstr>
      <vt:lpstr>Staff Dispute Resolution Policy Overview</vt:lpstr>
      <vt:lpstr>Staff Dispute Resolution Policy Overview</vt:lpstr>
      <vt:lpstr>Informal Staff Dispute Resolution Process</vt:lpstr>
      <vt:lpstr>Formal Staff Dispute Resolution Process</vt:lpstr>
      <vt:lpstr>Formal Staff Dispute Resolution Process</vt:lpstr>
      <vt:lpstr>Staff Resources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Stewart, Mallory</dc:creator>
  <cp:lastModifiedBy>Gradnigo, Kathy   (HSC)</cp:lastModifiedBy>
  <cp:revision>68</cp:revision>
  <cp:lastPrinted>2024-03-19T19:58:50Z</cp:lastPrinted>
  <dcterms:created xsi:type="dcterms:W3CDTF">2019-07-08T18:35:10Z</dcterms:created>
  <dcterms:modified xsi:type="dcterms:W3CDTF">2024-05-14T13:42:14Z</dcterms:modified>
</cp:coreProperties>
</file>