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322" r:id="rId2"/>
    <p:sldId id="1081" r:id="rId3"/>
    <p:sldId id="1082" r:id="rId4"/>
    <p:sldId id="1042" r:id="rId5"/>
    <p:sldId id="1080" r:id="rId6"/>
    <p:sldId id="330" r:id="rId7"/>
    <p:sldId id="1087" r:id="rId8"/>
    <p:sldId id="356" r:id="rId9"/>
    <p:sldId id="1079" r:id="rId10"/>
    <p:sldId id="357" r:id="rId11"/>
    <p:sldId id="360" r:id="rId12"/>
    <p:sldId id="303" r:id="rId13"/>
    <p:sldId id="265" r:id="rId14"/>
    <p:sldId id="314" r:id="rId15"/>
    <p:sldId id="1083" r:id="rId16"/>
    <p:sldId id="1084" r:id="rId17"/>
    <p:sldId id="1085" r:id="rId18"/>
    <p:sldId id="317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4489017-2DCD-E54E-9C0B-A92A0563ADC7}">
          <p14:sldIdLst>
            <p14:sldId id="322"/>
            <p14:sldId id="1081"/>
            <p14:sldId id="1082"/>
            <p14:sldId id="1042"/>
            <p14:sldId id="1080"/>
            <p14:sldId id="330"/>
            <p14:sldId id="1087"/>
            <p14:sldId id="356"/>
            <p14:sldId id="1079"/>
            <p14:sldId id="357"/>
            <p14:sldId id="360"/>
            <p14:sldId id="303"/>
            <p14:sldId id="265"/>
            <p14:sldId id="314"/>
            <p14:sldId id="1083"/>
            <p14:sldId id="1084"/>
            <p14:sldId id="1085"/>
          </p14:sldIdLst>
        </p14:section>
        <p14:section name="Allen" id="{913553A8-4EB2-324E-A77F-962C1D1D4E5C}">
          <p14:sldIdLst>
            <p14:sldId id="31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01104"/>
    <a:srgbClr val="A32136"/>
    <a:srgbClr val="8064A2"/>
    <a:srgbClr val="4BACC6"/>
    <a:srgbClr val="F79646"/>
    <a:srgbClr val="FFFFFF"/>
    <a:srgbClr val="B2B2B2"/>
    <a:srgbClr val="A2AF80"/>
    <a:srgbClr val="66C353"/>
    <a:srgbClr val="3296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755B77-D874-6ACB-DC72-DD79C3B53007}" v="63" dt="2026-02-04T22:53:54.878"/>
    <p1510:client id="{C5BBA5FE-DF23-E753-46D4-375044991F4D}" v="31" dt="2026-02-05T21:43:49.9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14" y="3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BC51B-E83A-9B4A-8AA0-262718822A86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29A73-2F6E-0248-9DBE-6A25E11376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205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Change the title</a:t>
            </a:r>
          </a:p>
          <a:p>
            <a:endParaRPr lang="en-US" dirty="0"/>
          </a:p>
          <a:p>
            <a:r>
              <a:rPr lang="en-US" dirty="0"/>
              <a:t>website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5861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095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097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78D4F6D-AC97-FF40-ACB4-8D73D3995821}" type="slidenum"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charset="0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5744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2686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51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CREST-AI change the title.</a:t>
            </a:r>
          </a:p>
          <a:p>
            <a:r>
              <a:rPr lang="en-US" dirty="0"/>
              <a:t>Add the preprint.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603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9521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Delete light-weight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9754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29A73-2F6E-0248-9DBE-6A25E113769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5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DF1CED-3C61-CD40-9119-C0975909B07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50A9C8-B173-A942-8820-9C29F11A56E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56973" y="5850866"/>
            <a:ext cx="6339422" cy="9931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9763" y="552968"/>
            <a:ext cx="10915049" cy="840737"/>
          </a:xfrm>
        </p:spPr>
        <p:txBody>
          <a:bodyPr>
            <a:normAutofit/>
          </a:bodyPr>
          <a:lstStyle>
            <a:lvl1pPr algn="l">
              <a:defRPr sz="3600" b="0" i="0" spc="300">
                <a:solidFill>
                  <a:srgbClr val="A32136"/>
                </a:solidFill>
                <a:latin typeface="+mj-lt"/>
                <a:ea typeface="Roboto Mono Medium" charset="0"/>
                <a:cs typeface="Roboto Mono Medium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9763" y="1562632"/>
            <a:ext cx="8534400" cy="1752600"/>
          </a:xfrm>
        </p:spPr>
        <p:txBody>
          <a:bodyPr>
            <a:normAutofit/>
          </a:bodyPr>
          <a:lstStyle>
            <a:lvl1pPr marL="0" indent="0" algn="l">
              <a:buNone/>
              <a:defRPr sz="3000" b="0" i="1">
                <a:solidFill>
                  <a:schemeClr val="tx1"/>
                </a:solidFill>
                <a:latin typeface="+mn-lt"/>
                <a:ea typeface="Roboto Mono" charset="0"/>
                <a:cs typeface="Roboto Mono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DF9564F-DD36-FC4A-B607-38841CBD4D27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8961AB-7138-4C41-A438-15E3BCDB0A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231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393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179177"/>
            <a:ext cx="10363200" cy="1362075"/>
          </a:xfrm>
        </p:spPr>
        <p:txBody>
          <a:bodyPr anchor="t"/>
          <a:lstStyle>
            <a:lvl1pPr algn="l">
              <a:defRPr sz="4000" b="1" cap="all"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65128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81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680052"/>
          </a:xfrm>
        </p:spPr>
        <p:txBody>
          <a:bodyPr/>
          <a:lstStyle>
            <a:lvl1pPr>
              <a:defRPr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261242"/>
            <a:ext cx="5384800" cy="4414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61242"/>
            <a:ext cx="5384800" cy="4414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47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15232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1854994"/>
            <a:ext cx="5386917" cy="381183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215232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854994"/>
            <a:ext cx="5389033" cy="381183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796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347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467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428813"/>
          </a:xfrm>
        </p:spPr>
        <p:txBody>
          <a:bodyPr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2667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662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704255"/>
            <a:ext cx="7315200" cy="566738"/>
          </a:xfrm>
        </p:spPr>
        <p:txBody>
          <a:bodyPr anchor="b"/>
          <a:lstStyle>
            <a:lvl1pPr algn="l">
              <a:defRPr sz="2000" b="1"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411327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4722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261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234967"/>
            <a:ext cx="10972800" cy="430924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630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60810"/>
          </a:xfrm>
        </p:spPr>
        <p:txBody>
          <a:bodyPr vert="eaVert"/>
          <a:lstStyle>
            <a:lvl1pPr>
              <a:defRPr>
                <a:solidFill>
                  <a:srgbClr val="A3213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6081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9564F-DD36-FC4A-B607-38841CBD4D27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61AB-7138-4C41-A438-15E3BCDB0A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90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A627BCC0-CACC-B84D-A7C8-C817222C96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BD8C27C-2599-144C-A421-2265B5436799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391698" y="6029660"/>
            <a:ext cx="5198179" cy="814381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6800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34967"/>
            <a:ext cx="10972800" cy="43355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856368" y="6288976"/>
            <a:ext cx="17260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DF9564F-DD36-FC4A-B607-38841CBD4D27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18576" y="6288976"/>
            <a:ext cx="26544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56368" y="5839591"/>
            <a:ext cx="17260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A8961AB-7138-4C41-A438-15E3BCDB0A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926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solidFill>
            <a:srgbClr val="A32136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ydro.ou.edu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doi.org/10.1029/2006WR005739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doi.org/10.1080/02626667.2010.543087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hyperlink" Target="https://doi.org/10.5194/hess-20-5035-2016" TargetMode="External"/><Relationship Id="rId4" Type="http://schemas.openxmlformats.org/officeDocument/2006/relationships/image" Target="../media/image12.png"/><Relationship Id="rId9" Type="http://schemas.openxmlformats.org/officeDocument/2006/relationships/hyperlink" Target="https://doi.org/10.1016/j.jhydrol.2016.10.016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rms.nssl.noaa.gov/qvs/product_viewer/" TargetMode="External"/><Relationship Id="rId3" Type="http://schemas.openxmlformats.org/officeDocument/2006/relationships/hyperlink" Target="https://doi.org/10.1016/j.jhydrol.2016.06.011" TargetMode="External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5194/gmd-2020-46" TargetMode="External"/><Relationship Id="rId5" Type="http://schemas.openxmlformats.org/officeDocument/2006/relationships/hyperlink" Target="https://doi.org/10.1175/BAMS-D-15-00247.1" TargetMode="External"/><Relationship Id="rId4" Type="http://schemas.openxmlformats.org/officeDocument/2006/relationships/hyperlink" Target="https://doi.org/10.1175/BAMS-D-15-00130.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nvsoft.2021.105051" TargetMode="External"/><Relationship Id="rId2" Type="http://schemas.openxmlformats.org/officeDocument/2006/relationships/hyperlink" Target="https://doi.org/10.1175/JHM-D-20-0218.1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gif"/><Relationship Id="rId5" Type="http://schemas.openxmlformats.org/officeDocument/2006/relationships/hyperlink" Target="https://doi.org/10.1016/j.envsoft.2022.105450" TargetMode="External"/><Relationship Id="rId4" Type="http://schemas.openxmlformats.org/officeDocument/2006/relationships/hyperlink" Target="https://doi.org/10.1016/j.jhydrol.2022.128168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194/gmd-15-6181-2022" TargetMode="External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hyperlink" Target="https://doi.org/10.1038/s43247-022-00409-6" TargetMode="External"/><Relationship Id="rId4" Type="http://schemas.openxmlformats.org/officeDocument/2006/relationships/hyperlink" Target="https://doi.org/10.1029/2022EF00270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jhydrol.2023.130333" TargetMode="External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doi.org/10.13140/RG.2.2.34824.48643" TargetMode="External"/><Relationship Id="rId5" Type="http://schemas.openxmlformats.org/officeDocument/2006/relationships/hyperlink" Target="https://doi.org/10.48550/ARXIV.2508.02936" TargetMode="External"/><Relationship Id="rId4" Type="http://schemas.openxmlformats.org/officeDocument/2006/relationships/notesSlide" Target="../notesSlides/notesSlide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10" Type="http://schemas.openxmlformats.org/officeDocument/2006/relationships/image" Target="../media/image30.jpe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5194/gmd-15-6181-2022" TargetMode="External"/><Relationship Id="rId13" Type="http://schemas.openxmlformats.org/officeDocument/2006/relationships/hyperlink" Target="https://doi.org/10.1080/02626667.2010.543087" TargetMode="External"/><Relationship Id="rId3" Type="http://schemas.openxmlformats.org/officeDocument/2006/relationships/hyperlink" Target="https://doi.org/10.1061/(ASCE)HE.1943-5584.0001282" TargetMode="External"/><Relationship Id="rId7" Type="http://schemas.openxmlformats.org/officeDocument/2006/relationships/hyperlink" Target="https://doi.org/10.1016/j.envsoft.2021.105051" TargetMode="External"/><Relationship Id="rId12" Type="http://schemas.openxmlformats.org/officeDocument/2006/relationships/hyperlink" Target="https://doi.org/10.1016/j.jhydrol.2016.06.01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1175/BAMS-D-15-00247.1" TargetMode="External"/><Relationship Id="rId11" Type="http://schemas.openxmlformats.org/officeDocument/2006/relationships/hyperlink" Target="https://doi.org/10.1061/(ASCE)HE.1943-5584.0001442" TargetMode="External"/><Relationship Id="rId5" Type="http://schemas.openxmlformats.org/officeDocument/2006/relationships/hyperlink" Target="https://doi.org/10.5194/gmd-2020-46" TargetMode="External"/><Relationship Id="rId10" Type="http://schemas.openxmlformats.org/officeDocument/2006/relationships/hyperlink" Target="https://doi.org/10.1038/s43247-022-00409-6" TargetMode="External"/><Relationship Id="rId4" Type="http://schemas.openxmlformats.org/officeDocument/2006/relationships/hyperlink" Target="https://doi.org/10.1175/BAMS-D-15-00130.1" TargetMode="External"/><Relationship Id="rId9" Type="http://schemas.openxmlformats.org/officeDocument/2006/relationships/hyperlink" Target="https://doi.org/10.1029/2022EF002700" TargetMode="External"/><Relationship Id="rId14" Type="http://schemas.openxmlformats.org/officeDocument/2006/relationships/hyperlink" Target="https://doi.org/10.48550/ARXIV.2508.02936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A1D52-4A82-3C53-B659-8656FC8FF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713" y="552967"/>
            <a:ext cx="8540858" cy="23868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100" dirty="0">
                <a:ea typeface="Roboto Mono Medium"/>
              </a:rPr>
              <a:t>The </a:t>
            </a:r>
            <a:r>
              <a:rPr lang="en-US" sz="3100" b="1" u="sng" dirty="0">
                <a:ea typeface="Roboto Mono Medium"/>
              </a:rPr>
              <a:t>C</a:t>
            </a:r>
            <a:r>
              <a:rPr lang="en-US" sz="3100" dirty="0">
                <a:ea typeface="Roboto Mono Medium"/>
              </a:rPr>
              <a:t>oupled </a:t>
            </a:r>
            <a:r>
              <a:rPr lang="en-US" sz="3100" b="1" u="sng" dirty="0">
                <a:ea typeface="Roboto Mono Medium"/>
              </a:rPr>
              <a:t>R</a:t>
            </a:r>
            <a:r>
              <a:rPr lang="en-US" sz="3100" dirty="0">
                <a:ea typeface="Roboto Mono Medium"/>
              </a:rPr>
              <a:t>outing and </a:t>
            </a:r>
            <a:r>
              <a:rPr lang="en-US" sz="3100" b="1" u="sng" dirty="0">
                <a:ea typeface="Roboto Mono Medium"/>
              </a:rPr>
              <a:t>E</a:t>
            </a:r>
            <a:r>
              <a:rPr lang="en-US" sz="3100" dirty="0">
                <a:ea typeface="Roboto Mono Medium"/>
              </a:rPr>
              <a:t>xcess </a:t>
            </a:r>
            <a:r>
              <a:rPr lang="en-US" sz="3100" b="1" u="sng" err="1">
                <a:ea typeface="Roboto Mono Medium"/>
              </a:rPr>
              <a:t>ST</a:t>
            </a:r>
            <a:r>
              <a:rPr lang="en-US" sz="3100" err="1">
                <a:ea typeface="Roboto Mono Medium"/>
              </a:rPr>
              <a:t>orage</a:t>
            </a:r>
            <a:r>
              <a:rPr lang="en-US" sz="3100" dirty="0">
                <a:ea typeface="Roboto Mono Medium"/>
              </a:rPr>
              <a:t> (CREST) distributed hydrological model Family: Development and Application </a:t>
            </a:r>
            <a:br>
              <a:rPr lang="en-US" sz="3100" dirty="0">
                <a:ea typeface="Roboto Mono Medium"/>
              </a:rPr>
            </a:br>
            <a:r>
              <a:rPr lang="en-US" sz="3100" dirty="0">
                <a:ea typeface="Roboto Mono Medium"/>
              </a:rPr>
              <a:t>2011-2026</a:t>
            </a:r>
            <a:endParaRPr lang="en-US" sz="3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D4F7FC-B163-B41C-3297-5F70FAA649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763" y="3106168"/>
            <a:ext cx="8534400" cy="17526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800" dirty="0">
                <a:solidFill>
                  <a:srgbClr val="A32136"/>
                </a:solidFill>
                <a:ea typeface="Roboto Mono"/>
              </a:rPr>
              <a:t>01/21/2026</a:t>
            </a:r>
            <a:endParaRPr lang="en-US" sz="2800" dirty="0">
              <a:ea typeface="Roboto Mono"/>
            </a:endParaRPr>
          </a:p>
          <a:p>
            <a:r>
              <a:rPr lang="en-US" sz="2800" dirty="0">
                <a:ea typeface="Roboto Mono"/>
              </a:rPr>
              <a:t>Hydrometeorology and Remote Sensing Laboratory</a:t>
            </a:r>
          </a:p>
          <a:p>
            <a:r>
              <a:rPr lang="en-US" sz="2800" dirty="0">
                <a:ea typeface="Roboto Mono"/>
              </a:rPr>
              <a:t>University of Oklahoma</a:t>
            </a:r>
          </a:p>
          <a:p>
            <a:r>
              <a:rPr lang="en-US" sz="2800">
                <a:ea typeface="Roboto Mono"/>
              </a:rPr>
              <a:t>National Weather Center, Suite 4610</a:t>
            </a:r>
          </a:p>
          <a:p>
            <a:r>
              <a:rPr lang="en-US" sz="2800" dirty="0">
                <a:ea typeface="Roboto Mono"/>
              </a:rPr>
              <a:t>Website: </a:t>
            </a:r>
            <a:r>
              <a:rPr lang="en-US" sz="2800" dirty="0">
                <a:ea typeface="Roboto Mono"/>
                <a:hlinkClick r:id="rId3"/>
              </a:rPr>
              <a:t>https://hydro.ou.edu</a:t>
            </a:r>
            <a:r>
              <a:rPr lang="en-US" sz="2800" dirty="0">
                <a:ea typeface="Roboto Mono"/>
              </a:rPr>
              <a:t> 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61321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553DE-1878-BA16-20BF-2BDA9D753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/>
              <a:t>Table of content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B2B57-059D-FA3F-E30C-27F366F00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CREST model introduction</a:t>
            </a:r>
          </a:p>
          <a:p>
            <a:endParaRPr lang="en-US"/>
          </a:p>
          <a:p>
            <a:r>
              <a:rPr lang="en-US" dirty="0"/>
              <a:t>CREST model family and milestones</a:t>
            </a:r>
          </a:p>
          <a:p>
            <a:endParaRPr lang="en-US"/>
          </a:p>
          <a:p>
            <a:r>
              <a:rPr lang="en-US" dirty="0"/>
              <a:t>Education and capacity building</a:t>
            </a:r>
            <a:endParaRPr lang="en-US" dirty="0">
              <a:ea typeface="Calibri"/>
              <a:cs typeface="Calibri"/>
            </a:endParaRPr>
          </a:p>
          <a:p>
            <a:endParaRPr lang="en-US"/>
          </a:p>
          <a:p>
            <a:r>
              <a:rPr lang="en-US" dirty="0"/>
              <a:t>Summary and future direction</a:t>
            </a: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12128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4514-FEC1-C977-903D-61AC061DB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</a:t>
            </a:r>
            <a:r>
              <a:rPr lang="en-US" b="1"/>
              <a:t>C</a:t>
            </a:r>
            <a:r>
              <a:rPr lang="en-US"/>
              <a:t>oupled </a:t>
            </a:r>
            <a:r>
              <a:rPr lang="en-US" b="1"/>
              <a:t>R</a:t>
            </a:r>
            <a:r>
              <a:rPr lang="en-US"/>
              <a:t>outing and </a:t>
            </a:r>
            <a:r>
              <a:rPr lang="en-US" b="1"/>
              <a:t>E</a:t>
            </a:r>
            <a:r>
              <a:rPr lang="en-US"/>
              <a:t>xcess </a:t>
            </a:r>
            <a:r>
              <a:rPr lang="en-US" b="1" err="1"/>
              <a:t>ST</a:t>
            </a:r>
            <a:r>
              <a:rPr lang="en-US" err="1"/>
              <a:t>orage</a:t>
            </a:r>
            <a:r>
              <a:rPr lang="en-US"/>
              <a:t> (CREST) distributed hydrological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FF42F6-6C7F-2D6E-CBE2-3335DC8F45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A Distributed Hydrologic Model designed to take advantage of the 4-D remote sensing data, can be used at global, regional, or basin scales.</a:t>
            </a:r>
          </a:p>
          <a:p>
            <a:pPr lvl="1"/>
            <a:r>
              <a:rPr lang="en-US"/>
              <a:t>Three soil layers.</a:t>
            </a:r>
          </a:p>
          <a:p>
            <a:pPr lvl="1"/>
            <a:r>
              <a:rPr lang="en-US"/>
              <a:t>Distributed, fully coupled runoff generation and routing model</a:t>
            </a:r>
          </a:p>
          <a:p>
            <a:pPr lvl="1"/>
            <a:r>
              <a:rPr lang="en-US"/>
              <a:t>Simulates water and energy fluxes and storage on a regular grid</a:t>
            </a:r>
          </a:p>
          <a:p>
            <a:pPr lvl="1"/>
            <a:r>
              <a:rPr lang="en-US"/>
              <a:t>Cell-to-cell flow routing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0BDE03-2C30-96E5-3A16-13AE9EEED7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261242"/>
            <a:ext cx="5384800" cy="3026449"/>
          </a:xfrm>
        </p:spPr>
        <p:txBody>
          <a:bodyPr>
            <a:normAutofit lnSpcReduction="10000"/>
          </a:bodyPr>
          <a:lstStyle/>
          <a:p>
            <a:r>
              <a:rPr lang="en-US"/>
              <a:t>2 Forcings</a:t>
            </a:r>
          </a:p>
          <a:p>
            <a:pPr lvl="1"/>
            <a:r>
              <a:rPr lang="en-US"/>
              <a:t>Precipitation, PET</a:t>
            </a:r>
          </a:p>
          <a:p>
            <a:r>
              <a:rPr lang="en-US"/>
              <a:t>17 Parameters</a:t>
            </a:r>
          </a:p>
          <a:p>
            <a:pPr lvl="1"/>
            <a:r>
              <a:rPr lang="en-US"/>
              <a:t>Water balance, Water routing</a:t>
            </a:r>
          </a:p>
          <a:p>
            <a:r>
              <a:rPr lang="en-US"/>
              <a:t>9 Outputs</a:t>
            </a:r>
          </a:p>
          <a:p>
            <a:pPr lvl="1"/>
            <a:r>
              <a:rPr lang="en-US"/>
              <a:t>Streamflow, soil moisture, unit streamflow, runoff, etc.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B6EE0859-B18F-2206-09E6-33BC8808E6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89" t="44070" r="32613" b="29008"/>
          <a:stretch>
            <a:fillRect/>
          </a:stretch>
        </p:blipFill>
        <p:spPr bwMode="auto">
          <a:xfrm>
            <a:off x="5994400" y="4287691"/>
            <a:ext cx="3124200" cy="241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177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4BE10-91FD-AC4E-B57F-69020A9A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360" y="388868"/>
            <a:ext cx="11485880" cy="510039"/>
          </a:xfrm>
        </p:spPr>
        <p:txBody>
          <a:bodyPr>
            <a:normAutofit fontScale="90000"/>
          </a:bodyPr>
          <a:lstStyle/>
          <a:p>
            <a:r>
              <a:rPr lang="en-US"/>
              <a:t>CREST Family Model: Global users, publications and Citations over 2011-2021 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8A4D4C49-04BC-D448-AD18-4284DDA61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20" y="1452881"/>
            <a:ext cx="6030748" cy="4419599"/>
          </a:xfrm>
          <a:prstGeom prst="rect">
            <a:avLst/>
          </a:prstGeom>
        </p:spPr>
      </p:pic>
      <p:pic>
        <p:nvPicPr>
          <p:cNvPr id="3" name="Picture 2" descr="Chart, bar chart, histogram&#10;&#10;Description automatically generated">
            <a:extLst>
              <a:ext uri="{FF2B5EF4-FFF2-40B4-BE49-F238E27FC236}">
                <a16:creationId xmlns:a16="http://schemas.microsoft.com/office/drawing/2014/main" id="{C0B82F0D-CDC7-E2B6-90EA-8809C89FF8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728" b="4674"/>
          <a:stretch/>
        </p:blipFill>
        <p:spPr>
          <a:xfrm>
            <a:off x="6649720" y="1452881"/>
            <a:ext cx="5628086" cy="47612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65550C-25A4-EC61-5A08-06EB45C58089}"/>
              </a:ext>
            </a:extLst>
          </p:cNvPr>
          <p:cNvSpPr txBox="1"/>
          <p:nvPr/>
        </p:nvSpPr>
        <p:spPr>
          <a:xfrm>
            <a:off x="7510370" y="1634078"/>
            <a:ext cx="23190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charset="0"/>
                <a:cs typeface="+mn-cs"/>
              </a:rPr>
              <a:t># of publications: 100+</a:t>
            </a:r>
          </a:p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charset="0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E924B1-EC86-5E5F-7EE4-EEEBA4EA18B3}"/>
              </a:ext>
            </a:extLst>
          </p:cNvPr>
          <p:cNvSpPr txBox="1"/>
          <p:nvPr/>
        </p:nvSpPr>
        <p:spPr>
          <a:xfrm>
            <a:off x="7520940" y="3877928"/>
            <a:ext cx="6141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charset="0"/>
                <a:cs typeface="+mn-cs"/>
              </a:rPr>
              <a:t># of citations: 5,072</a:t>
            </a:r>
          </a:p>
        </p:txBody>
      </p:sp>
    </p:spTree>
    <p:extLst>
      <p:ext uri="{BB962C8B-B14F-4D97-AF65-F5344CB8AC3E}">
        <p14:creationId xmlns:p14="http://schemas.microsoft.com/office/powerpoint/2010/main" val="4263952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E270A-09D8-7572-690A-07D952D0D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8137"/>
            <a:ext cx="10972800" cy="680052"/>
          </a:xfrm>
        </p:spPr>
        <p:txBody>
          <a:bodyPr>
            <a:normAutofit fontScale="90000"/>
          </a:bodyPr>
          <a:lstStyle/>
          <a:p>
            <a:r>
              <a:rPr lang="en-US" dirty="0"/>
              <a:t>CREST Model family tree by 2026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47C1977-5C6C-FD43-F1E6-060A3692B1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347" y="607551"/>
            <a:ext cx="9825423" cy="624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232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BA8B8-2990-153E-5215-D68DB2E2F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dirty="0"/>
              <a:t>The Original Concept: Satellite-driven Global Hydrological Model  </a:t>
            </a:r>
            <a:endParaRPr lang="en-US" sz="280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BCC75E-9250-663C-295F-FDB46D8F17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1" y="1261242"/>
            <a:ext cx="5965985" cy="44143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 dirty="0">
                <a:ea typeface="+mn-lt"/>
                <a:cs typeface="+mn-lt"/>
              </a:rPr>
              <a:t>Hong, Y.</a:t>
            </a:r>
            <a:r>
              <a:rPr lang="en-US" sz="1800" dirty="0">
                <a:ea typeface="+mn-lt"/>
                <a:cs typeface="+mn-lt"/>
              </a:rPr>
              <a:t>, R. Adler, F. Hossain, S. Curtis, and G. Huffman, 2007: </a:t>
            </a:r>
            <a:r>
              <a:rPr lang="en-US" sz="1800" dirty="0">
                <a:ea typeface="+mn-lt"/>
                <a:cs typeface="+mn-lt"/>
                <a:hlinkClick r:id="rId2"/>
              </a:rPr>
              <a:t>A first approach to global runoff simulation using satellite rainfall estimation</a:t>
            </a:r>
            <a:r>
              <a:rPr lang="en-US" sz="1800" dirty="0">
                <a:ea typeface="+mn-lt"/>
                <a:cs typeface="+mn-lt"/>
              </a:rPr>
              <a:t>, </a:t>
            </a:r>
            <a:r>
              <a:rPr lang="en-US" sz="1800" i="1" dirty="0">
                <a:ea typeface="+mn-lt"/>
                <a:cs typeface="+mn-lt"/>
              </a:rPr>
              <a:t>Water Res. Research, </a:t>
            </a:r>
            <a:r>
              <a:rPr lang="en-US" sz="1800" b="1" dirty="0">
                <a:ea typeface="+mn-lt"/>
                <a:cs typeface="+mn-lt"/>
              </a:rPr>
              <a:t>43(8)</a:t>
            </a:r>
            <a:r>
              <a:rPr lang="en-US" sz="1800" dirty="0">
                <a:ea typeface="+mn-lt"/>
                <a:cs typeface="+mn-lt"/>
              </a:rPr>
              <a:t>. {230} </a:t>
            </a:r>
            <a:r>
              <a:rPr lang="en-US" sz="1800" i="1" dirty="0">
                <a:solidFill>
                  <a:srgbClr val="0070C0"/>
                </a:solidFill>
                <a:ea typeface="+mn-lt"/>
                <a:cs typeface="+mn-lt"/>
              </a:rPr>
              <a:t>The first satellite-driven global runoff real-time modeling system in supporting multi-continental hydrologic prediction</a:t>
            </a:r>
            <a:endParaRPr lang="en-US" sz="1800" dirty="0">
              <a:ea typeface="Calibri"/>
              <a:cs typeface="Calibri"/>
            </a:endParaRPr>
          </a:p>
          <a:p>
            <a:endParaRPr lang="en-US" sz="1800" dirty="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Hong, Y.</a:t>
            </a:r>
            <a:r>
              <a:rPr lang="en-US" sz="1800">
                <a:ea typeface="+mn-lt"/>
                <a:cs typeface="+mn-lt"/>
              </a:rPr>
              <a:t>, R.F. Adler, A. Negri, and G.J. Huffman, 2007: Flood and landslide applications of near real-time satellite rainfall estimation, </a:t>
            </a:r>
            <a:r>
              <a:rPr lang="en-US" sz="1800" i="1">
                <a:ea typeface="+mn-lt"/>
                <a:cs typeface="+mn-lt"/>
              </a:rPr>
              <a:t>Natural Hazards</a:t>
            </a:r>
            <a:r>
              <a:rPr lang="en-US" sz="1800">
                <a:ea typeface="+mn-lt"/>
                <a:cs typeface="+mn-lt"/>
              </a:rPr>
              <a:t>, </a:t>
            </a:r>
            <a:r>
              <a:rPr lang="en-US" sz="1800" b="1">
                <a:ea typeface="+mn-lt"/>
                <a:cs typeface="+mn-lt"/>
              </a:rPr>
              <a:t>43(2)</a:t>
            </a:r>
            <a:r>
              <a:rPr lang="en-US" sz="1800">
                <a:ea typeface="+mn-lt"/>
                <a:cs typeface="+mn-lt"/>
              </a:rPr>
              <a:t>, 510-521 {238}</a:t>
            </a:r>
            <a:endParaRPr lang="en-US" sz="1800" dirty="0">
              <a:ea typeface="Calibri"/>
              <a:cs typeface="Calibri"/>
            </a:endParaRPr>
          </a:p>
          <a:p>
            <a:endParaRPr lang="en-US" sz="1800" dirty="0">
              <a:ea typeface="Calibri"/>
              <a:cs typeface="Calibri"/>
            </a:endParaRPr>
          </a:p>
          <a:p>
            <a:endParaRPr lang="en-US" sz="1800" dirty="0">
              <a:ea typeface="Calibri"/>
              <a:cs typeface="Calibri"/>
            </a:endParaRPr>
          </a:p>
          <a:p>
            <a:endParaRPr lang="en-US" sz="1800" dirty="0">
              <a:ea typeface="Calibri"/>
              <a:cs typeface="Calibri"/>
            </a:endParaRPr>
          </a:p>
        </p:txBody>
      </p:sp>
      <p:pic>
        <p:nvPicPr>
          <p:cNvPr id="3" name="Picture 2" descr="A map of the world&#10;&#10;AI-generated content may be incorrect.">
            <a:extLst>
              <a:ext uri="{FF2B5EF4-FFF2-40B4-BE49-F238E27FC236}">
                <a16:creationId xmlns:a16="http://schemas.microsoft.com/office/drawing/2014/main" id="{B720FFEF-F305-ADA3-1452-A83CE1DE2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1117" y="1123627"/>
            <a:ext cx="4228598" cy="5508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58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06073C-7852-0506-6037-35DCF4DBF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1AD89-409E-3911-C1FB-353C3AC89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 Birth 2011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45C0C0-5312-4693-53CF-5827F125A4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1" y="959987"/>
            <a:ext cx="6744154" cy="47156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ea typeface="+mn-lt"/>
                <a:cs typeface="+mn-lt"/>
              </a:rPr>
              <a:t>Wang, J., </a:t>
            </a:r>
            <a:r>
              <a:rPr lang="en-US" sz="1800" b="1" dirty="0">
                <a:ea typeface="+mn-lt"/>
                <a:cs typeface="+mn-lt"/>
              </a:rPr>
              <a:t>Hong, Y.</a:t>
            </a:r>
            <a:r>
              <a:rPr lang="en-US" sz="1800" dirty="0">
                <a:ea typeface="+mn-lt"/>
                <a:cs typeface="+mn-lt"/>
              </a:rPr>
              <a:t>, Li, L., Gourley, J.J., Khan, S.I., Yilmaz, K.K., Adler, R.F., Policelli, F.S., Habib, S., </a:t>
            </a:r>
            <a:r>
              <a:rPr lang="en-US" sz="1800" err="1">
                <a:ea typeface="+mn-lt"/>
                <a:cs typeface="+mn-lt"/>
              </a:rPr>
              <a:t>Irwn</a:t>
            </a:r>
            <a:r>
              <a:rPr lang="en-US" sz="1800" dirty="0">
                <a:ea typeface="+mn-lt"/>
                <a:cs typeface="+mn-lt"/>
              </a:rPr>
              <a:t>, D., Limaye, A.S., Korme, T., Okello, L., 2011. The coupled routing and excess storage (</a:t>
            </a:r>
            <a:r>
              <a:rPr lang="en-US" sz="1800" dirty="0">
                <a:ea typeface="+mn-lt"/>
                <a:cs typeface="+mn-lt"/>
                <a:hlinkClick r:id="rId2"/>
              </a:rPr>
              <a:t>CREST</a:t>
            </a:r>
            <a:r>
              <a:rPr lang="en-US" sz="1800" dirty="0">
                <a:ea typeface="+mn-lt"/>
                <a:cs typeface="+mn-lt"/>
              </a:rPr>
              <a:t>) distributed hydrological model. Hydrological Sciences Journal 56, 84–98.  {299}</a:t>
            </a:r>
            <a:r>
              <a:rPr lang="en-US" sz="1800" i="1" dirty="0">
                <a:ea typeface="+mn-lt"/>
                <a:cs typeface="+mn-lt"/>
              </a:rPr>
              <a:t> </a:t>
            </a:r>
            <a:r>
              <a:rPr lang="en-US" sz="1800" i="1" dirty="0">
                <a:solidFill>
                  <a:srgbClr val="0070C0"/>
                </a:solidFill>
                <a:ea typeface="+mn-lt"/>
                <a:cs typeface="+mn-lt"/>
              </a:rPr>
              <a:t>Introduced the remote-sensing–native, coupled routing-storage distributed model that became the foundation of the CREST model family (CREST/EF5/CRES-</a:t>
            </a:r>
            <a:r>
              <a:rPr lang="en-US" sz="1800" i="1" err="1">
                <a:solidFill>
                  <a:srgbClr val="0070C0"/>
                </a:solidFill>
                <a:ea typeface="+mn-lt"/>
                <a:cs typeface="+mn-lt"/>
              </a:rPr>
              <a:t>iMAP</a:t>
            </a:r>
            <a:r>
              <a:rPr lang="en-US" sz="1800" i="1" dirty="0">
                <a:solidFill>
                  <a:srgbClr val="0070C0"/>
                </a:solidFill>
                <a:ea typeface="+mn-lt"/>
                <a:cs typeface="+mn-lt"/>
              </a:rPr>
              <a:t>/CREST-VEC/</a:t>
            </a:r>
            <a:r>
              <a:rPr lang="en-US" sz="1800" i="1" err="1">
                <a:solidFill>
                  <a:srgbClr val="0070C0"/>
                </a:solidFill>
                <a:ea typeface="+mn-lt"/>
                <a:cs typeface="+mn-lt"/>
              </a:rPr>
              <a:t>iCRESLIDE</a:t>
            </a:r>
            <a:r>
              <a:rPr lang="en-US" sz="1800" i="1" dirty="0">
                <a:solidFill>
                  <a:srgbClr val="0070C0"/>
                </a:solidFill>
                <a:ea typeface="+mn-lt"/>
                <a:cs typeface="+mn-lt"/>
              </a:rPr>
              <a:t>/</a:t>
            </a:r>
            <a:r>
              <a:rPr lang="en-US" sz="1800" i="1" err="1">
                <a:solidFill>
                  <a:srgbClr val="0070C0"/>
                </a:solidFill>
                <a:ea typeface="+mn-lt"/>
                <a:cs typeface="+mn-lt"/>
              </a:rPr>
              <a:t>iCRESTRIGRS</a:t>
            </a:r>
            <a:r>
              <a:rPr lang="en-US" sz="1800" i="1" dirty="0">
                <a:solidFill>
                  <a:srgbClr val="0070C0"/>
                </a:solidFill>
                <a:ea typeface="+mn-lt"/>
                <a:cs typeface="+mn-lt"/>
              </a:rPr>
              <a:t>) used worldwide</a:t>
            </a:r>
            <a:r>
              <a:rPr lang="en-US" sz="1800" i="1" dirty="0">
                <a:ea typeface="+mn-lt"/>
                <a:cs typeface="+mn-lt"/>
              </a:rPr>
              <a:t>.</a:t>
            </a:r>
            <a:endParaRPr lang="en-US" sz="1800" dirty="0">
              <a:ea typeface="Calibri"/>
              <a:cs typeface="Calibri"/>
            </a:endParaRPr>
          </a:p>
          <a:p>
            <a:endParaRPr lang="en-US" sz="1800" i="1" dirty="0">
              <a:ea typeface="Calibri"/>
              <a:cs typeface="Calibri"/>
            </a:endParaRPr>
          </a:p>
          <a:p>
            <a:r>
              <a:rPr lang="en-US" sz="2000" dirty="0">
                <a:ea typeface="Calibri"/>
                <a:cs typeface="Calibri"/>
              </a:rPr>
              <a:t>CREST v1.0 (2011)</a:t>
            </a:r>
          </a:p>
          <a:p>
            <a:pPr marL="0" indent="0">
              <a:buNone/>
            </a:pPr>
            <a:r>
              <a:rPr lang="en-US" sz="1800" dirty="0">
                <a:ea typeface="Calibri"/>
                <a:cs typeface="Calibri"/>
              </a:rPr>
              <a:t>1) distributed rainfall-runoff generation process and cell-to-cell routing, </a:t>
            </a:r>
          </a:p>
          <a:p>
            <a:pPr marL="0" indent="0">
              <a:buNone/>
            </a:pPr>
            <a:r>
              <a:rPr lang="en-US" sz="1800" dirty="0">
                <a:ea typeface="Calibri"/>
                <a:cs typeface="Calibri"/>
              </a:rPr>
              <a:t>2) coupled routing and runoff generation mechanisms,</a:t>
            </a:r>
          </a:p>
          <a:p>
            <a:pPr marL="0" indent="0">
              <a:buNone/>
            </a:pPr>
            <a:r>
              <a:rPr lang="en-US" sz="1800" dirty="0">
                <a:ea typeface="Calibri"/>
                <a:cs typeface="Calibri"/>
              </a:rPr>
              <a:t>3) sub-grid variability of soil moisture capacity</a:t>
            </a:r>
          </a:p>
          <a:p>
            <a:endParaRPr lang="en-US" sz="1600" i="1" dirty="0">
              <a:ea typeface="Calibri"/>
              <a:cs typeface="Calibri"/>
            </a:endParaRPr>
          </a:p>
          <a:p>
            <a:r>
              <a:rPr lang="en-US" sz="1800" dirty="0">
                <a:ea typeface="Calibri"/>
                <a:cs typeface="Calibri"/>
              </a:rPr>
              <a:t>Funding acknowledgment of NASA USAID and NOAA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E30DA77-FDCF-12D8-566F-416D4B1928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92525" y="959219"/>
            <a:ext cx="5294647" cy="4860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480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7D184E-873E-16A2-D69F-672E80A46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Widely used version CREST v2.0, 2013-2017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2BDA20-1E61-2091-E4A1-8C1877FBC4D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/>
              <a:t>(1) model implementation with options of either spatially uniform, semi-distributed, or distributed parameter values,</a:t>
            </a:r>
          </a:p>
          <a:p>
            <a:r>
              <a:rPr lang="en-US"/>
              <a:t>(2) including impervious area ratio parameter to emulate fast runoff generation, </a:t>
            </a:r>
          </a:p>
          <a:p>
            <a:r>
              <a:rPr lang="en-US"/>
              <a:t>(3) including a rainfall multiplier parameter to mitigate the impact of</a:t>
            </a:r>
          </a:p>
          <a:p>
            <a:r>
              <a:rPr lang="en-US"/>
              <a:t>rainfall bias on hydrologic predictions, </a:t>
            </a:r>
          </a:p>
          <a:p>
            <a:r>
              <a:rPr lang="en-US"/>
              <a:t>(4) automatic calibration using the SCE-UA algorithm </a:t>
            </a:r>
          </a:p>
          <a:p>
            <a:r>
              <a:rPr lang="en-US"/>
              <a:t>(5) parallel computing </a:t>
            </a:r>
          </a:p>
          <a:p>
            <a:r>
              <a:rPr lang="en-US"/>
              <a:t>(6)modular design framework and enhancement of the computation </a:t>
            </a:r>
            <a:r>
              <a:rPr lang="en-US" err="1"/>
              <a:t>adpability</a:t>
            </a:r>
            <a:r>
              <a:rPr lang="en-US"/>
              <a:t> using FORTRAN matrix operation to make the model more efficient</a:t>
            </a:r>
          </a:p>
          <a:p>
            <a:r>
              <a:rPr lang="en-US"/>
              <a:t>Xue, X., Hong, Y., Limaye, A.S., Gourley, J.J., Huffman, G.J., Khan, S.I., Dorji, C., Chen, S., 2013. Statistical and hydrological evaluation of TRMM-based Multi-satellite Precipitation Analysis over the </a:t>
            </a:r>
            <a:r>
              <a:rPr lang="en-US" err="1"/>
              <a:t>Wangchu</a:t>
            </a:r>
            <a:r>
              <a:rPr lang="en-US"/>
              <a:t> Basin of Bhutan: Are the latest satellite precipitation products 3B42V7 ready for use in ungauged basins? Journal of Hydrology 499, 91–99. https://doi.org/10.1016/j.jhydrol.2013.06.042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F9D79ED-2D6A-EF00-96B1-5D9F7BF37C8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311189"/>
            <a:ext cx="5384800" cy="231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268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2694D7F-4746-0195-05D0-9E0DBC4CABAE}"/>
              </a:ext>
            </a:extLst>
          </p:cNvPr>
          <p:cNvGrpSpPr/>
          <p:nvPr/>
        </p:nvGrpSpPr>
        <p:grpSpPr>
          <a:xfrm>
            <a:off x="5282623" y="1299427"/>
            <a:ext cx="6877935" cy="5209030"/>
            <a:chOff x="5282623" y="1319048"/>
            <a:chExt cx="6877935" cy="5209030"/>
          </a:xfrm>
        </p:grpSpPr>
        <p:sp>
          <p:nvSpPr>
            <p:cNvPr id="26" name="Rectangle 25"/>
            <p:cNvSpPr/>
            <p:nvPr/>
          </p:nvSpPr>
          <p:spPr>
            <a:xfrm>
              <a:off x="5282629" y="4349392"/>
              <a:ext cx="6841861" cy="2120772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555" tIns="34278" rIns="68555" bIns="34278" rtlCol="0" anchor="ctr"/>
            <a:lstStyle/>
            <a:p>
              <a:pPr algn="ctr" defTabSz="685800"/>
              <a:endParaRPr lang="en-US" sz="135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5" name="Text Box 50"/>
            <p:cNvSpPr txBox="1">
              <a:spLocks noChangeArrowheads="1"/>
            </p:cNvSpPr>
            <p:nvPr/>
          </p:nvSpPr>
          <p:spPr bwMode="auto">
            <a:xfrm>
              <a:off x="5282626" y="1319048"/>
              <a:ext cx="6858000" cy="103485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 w="57150">
              <a:noFill/>
              <a:miter lim="800000"/>
              <a:headEnd/>
              <a:tailEnd/>
            </a:ln>
          </p:spPr>
          <p:txBody>
            <a:bodyPr wrap="square" lIns="64713" tIns="32365" rIns="64713" bIns="32365">
              <a:prstTxWarp prst="textNoShape">
                <a:avLst/>
              </a:prstTxWarp>
              <a:spAutoFit/>
            </a:bodyPr>
            <a:lstStyle/>
            <a:p>
              <a:pPr algn="ctr" defTabSz="685800" eaLnBrk="0" hangingPunct="0">
                <a:defRPr/>
              </a:pPr>
              <a:r>
                <a:rPr lang="en-US" altLang="zh-CN" b="1" err="1">
                  <a:solidFill>
                    <a:srgbClr val="FF0000"/>
                  </a:solidFill>
                  <a:latin typeface="Helvetica"/>
                  <a:ea typeface="ＭＳ Ｐゴシック" charset="-128"/>
                  <a:cs typeface="ＭＳ Ｐゴシック" charset="-128"/>
                </a:rPr>
                <a:t>iCRESLIDE</a:t>
              </a:r>
              <a:r>
                <a:rPr lang="en-US" altLang="zh-CN" b="1">
                  <a:solidFill>
                    <a:srgbClr val="FF0000"/>
                  </a:solidFill>
                  <a:latin typeface="Helvetica"/>
                  <a:ea typeface="ＭＳ Ｐゴシック" charset="-128"/>
                  <a:cs typeface="ＭＳ Ｐゴシック" charset="-128"/>
                </a:rPr>
                <a:t>: USA National Flash Landslide System</a:t>
              </a:r>
              <a:endParaRPr lang="en-US" b="1">
                <a:solidFill>
                  <a:srgbClr val="FF0000"/>
                </a:solidFill>
                <a:latin typeface="Arial"/>
                <a:ea typeface="Arial" pitchFamily="-110" charset="0"/>
                <a:cs typeface="Arial"/>
                <a:sym typeface="Gill Sans" charset="0"/>
              </a:endParaRPr>
            </a:p>
            <a:p>
              <a:pPr algn="ctr" defTabSz="685800" eaLnBrk="0" hangingPunct="0">
                <a:defRPr/>
              </a:pPr>
              <a:r>
                <a:rPr lang="en-US" altLang="zh-CN" sz="1500" b="1">
                  <a:solidFill>
                    <a:prstClr val="white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NMQ</a:t>
              </a:r>
              <a:r>
                <a:rPr lang="zh-CN" altLang="en-US" sz="1500" b="1">
                  <a:solidFill>
                    <a:prstClr val="white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：</a:t>
              </a:r>
              <a:r>
                <a:rPr lang="en-US" altLang="zh-CN" sz="1500" b="1">
                  <a:solidFill>
                    <a:prstClr val="white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  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N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ational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M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osaic and Multi-Sensor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Q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PE (NMQ)</a:t>
              </a:r>
            </a:p>
            <a:p>
              <a:pPr algn="ctr" defTabSz="342119" eaLnBrk="0" hangingPunct="0"/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 </a:t>
              </a:r>
              <a:r>
                <a:rPr lang="en-US" altLang="zh-CN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FLASH</a:t>
              </a:r>
              <a:r>
                <a:rPr lang="zh-CN" alt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：</a:t>
              </a:r>
              <a:r>
                <a:rPr lang="en-US" altLang="zh-CN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  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F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looded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L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ocations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A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nd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S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imulated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H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ydrographs </a:t>
              </a:r>
            </a:p>
            <a:p>
              <a:pPr algn="ctr" defTabSz="342119" eaLnBrk="0" hangingPunct="0"/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LANDSLIDE:   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 </a:t>
              </a:r>
              <a:r>
                <a:rPr lang="en-US" sz="1500" b="1" u="sng" err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SL</a:t>
              </a:r>
              <a:r>
                <a:rPr lang="en-US" sz="1500" b="1" err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ope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-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I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nfiltration-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D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istributed </a:t>
              </a:r>
              <a:r>
                <a:rPr lang="en-US" sz="1500" b="1" u="sng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E</a:t>
              </a:r>
              <a:r>
                <a:rPr lang="en-US" sz="15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quilibrium Model</a:t>
              </a:r>
              <a:endParaRPr lang="en-US" sz="1350" b="1" i="1">
                <a:solidFill>
                  <a:srgbClr val="FFCC00"/>
                </a:solidFill>
                <a:latin typeface="Calibri"/>
                <a:ea typeface="Arial" pitchFamily="-110" charset="0"/>
                <a:cs typeface="Arial" pitchFamily="-110" charset="0"/>
                <a:sym typeface="Gill Sans" charset="0"/>
              </a:endParaRPr>
            </a:p>
          </p:txBody>
        </p:sp>
        <p:sp>
          <p:nvSpPr>
            <p:cNvPr id="6" name="Rectangle 3"/>
            <p:cNvSpPr>
              <a:spLocks noChangeArrowheads="1"/>
            </p:cNvSpPr>
            <p:nvPr/>
          </p:nvSpPr>
          <p:spPr bwMode="auto">
            <a:xfrm>
              <a:off x="5282628" y="2441505"/>
              <a:ext cx="2208639" cy="4051865"/>
            </a:xfrm>
            <a:prstGeom prst="rect">
              <a:avLst/>
            </a:prstGeom>
            <a:solidFill>
              <a:srgbClr val="310011"/>
            </a:solidFill>
            <a:ln w="9525">
              <a:noFill/>
              <a:miter lim="800000"/>
              <a:headEnd/>
              <a:tailEnd/>
            </a:ln>
          </p:spPr>
          <p:txBody>
            <a:bodyPr wrap="none" lIns="68423" tIns="34212" rIns="68423" bIns="34212" anchor="ctr">
              <a:prstTxWarp prst="textNoShape">
                <a:avLst/>
              </a:prstTxWarp>
            </a:bodyPr>
            <a:lstStyle/>
            <a:p>
              <a:pPr algn="ctr" defTabSz="342119"/>
              <a:endParaRPr lang="en-US" b="1">
                <a:solidFill>
                  <a:srgbClr val="000000"/>
                </a:solidFill>
                <a:latin typeface="Helvetica" pitchFamily="-110" charset="0"/>
                <a:ea typeface="Times New Roman" pitchFamily="-110" charset="0"/>
                <a:cs typeface="Times New Roman" pitchFamily="-110" charset="0"/>
                <a:sym typeface="Gill Sans" charset="0"/>
              </a:endParaRPr>
            </a:p>
          </p:txBody>
        </p:sp>
        <p:pic>
          <p:nvPicPr>
            <p:cNvPr id="10" name="Picture 9" descr="ar_flashflood_24hr_zoom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82623" y="4425534"/>
              <a:ext cx="2208639" cy="1744826"/>
            </a:xfrm>
            <a:prstGeom prst="rect">
              <a:avLst/>
            </a:prstGeom>
          </p:spPr>
        </p:pic>
        <p:sp>
          <p:nvSpPr>
            <p:cNvPr id="11" name="Text Box 6"/>
            <p:cNvSpPr txBox="1">
              <a:spLocks noChangeArrowheads="1"/>
            </p:cNvSpPr>
            <p:nvPr/>
          </p:nvSpPr>
          <p:spPr bwMode="auto">
            <a:xfrm>
              <a:off x="5282659" y="2396792"/>
              <a:ext cx="2208640" cy="415341"/>
            </a:xfrm>
            <a:prstGeom prst="rect">
              <a:avLst/>
            </a:prstGeom>
            <a:solidFill>
              <a:srgbClr val="800000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68423" tIns="34212" rIns="68423" bIns="34212" anchor="ctr">
              <a:prstTxWarp prst="textNoShape">
                <a:avLst/>
              </a:prstTxWarp>
              <a:spAutoFit/>
            </a:bodyPr>
            <a:lstStyle/>
            <a:p>
              <a:pPr algn="ctr" defTabSz="342119"/>
              <a:r>
                <a:rPr lang="en-US" sz="1125" b="1">
                  <a:solidFill>
                    <a:srgbClr val="FFFFFF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NMQ Radar Precipitation Observations </a:t>
              </a:r>
              <a:r>
                <a:rPr lang="en-US" sz="1125" b="1" i="1">
                  <a:solidFill>
                    <a:srgbClr val="FFFFFF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250 m/2.5 min</a:t>
              </a:r>
            </a:p>
          </p:txBody>
        </p:sp>
        <p:pic>
          <p:nvPicPr>
            <p:cNvPr id="9" name="Picture 8" descr="ar_flashflood_24hr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82627" y="2854721"/>
              <a:ext cx="2208635" cy="1529884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>
            <a:xfrm>
              <a:off x="6366240" y="3729382"/>
              <a:ext cx="110430" cy="107471"/>
            </a:xfrm>
            <a:prstGeom prst="rect">
              <a:avLst/>
            </a:prstGeom>
            <a:noFill/>
            <a:ln w="28575" cmpd="sng">
              <a:solidFill>
                <a:srgbClr val="FECD0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sp>
          <p:nvSpPr>
            <p:cNvPr id="25" name="Text Box 6"/>
            <p:cNvSpPr txBox="1">
              <a:spLocks noChangeArrowheads="1"/>
            </p:cNvSpPr>
            <p:nvPr/>
          </p:nvSpPr>
          <p:spPr bwMode="auto">
            <a:xfrm>
              <a:off x="7491294" y="2379619"/>
              <a:ext cx="2635251" cy="438424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square" lIns="68423" tIns="34212" rIns="68423" bIns="34212" anchor="ctr">
              <a:prstTxWarp prst="textNoShape">
                <a:avLst/>
              </a:prstTxWarp>
              <a:spAutoFit/>
            </a:bodyPr>
            <a:lstStyle/>
            <a:p>
              <a:pPr algn="ctr" defTabSz="342119"/>
              <a:r>
                <a:rPr lang="en-US" sz="1200" b="1">
                  <a:solidFill>
                    <a:srgbClr val="FFFFFF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FLASH Distributed CREST Hydrologic Models</a:t>
              </a:r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5282629" y="3727547"/>
              <a:ext cx="2208633" cy="707427"/>
            </a:xfrm>
            <a:prstGeom prst="triangle">
              <a:avLst>
                <a:gd name="adj" fmla="val 51563"/>
              </a:avLst>
            </a:prstGeom>
            <a:solidFill>
              <a:srgbClr val="FFFF00">
                <a:alpha val="25000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5300064" y="6181987"/>
              <a:ext cx="1925286" cy="346091"/>
            </a:xfrm>
            <a:prstGeom prst="rect">
              <a:avLst/>
            </a:prstGeom>
          </p:spPr>
          <p:txBody>
            <a:bodyPr wrap="square" lIns="68423" tIns="34212" rIns="68423" bIns="34212">
              <a:spAutoFit/>
            </a:bodyPr>
            <a:lstStyle/>
            <a:p>
              <a:pPr algn="ctr" defTabSz="342119"/>
              <a:r>
                <a:rPr lang="en-US" sz="900" b="1">
                  <a:solidFill>
                    <a:srgbClr val="FFFFFF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10-11 June 2010, Albert Pike </a:t>
              </a:r>
              <a:r>
                <a:rPr lang="en-US" sz="900" b="1" err="1">
                  <a:solidFill>
                    <a:srgbClr val="FFFFFF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Rec</a:t>
              </a:r>
              <a:r>
                <a:rPr lang="en-US" sz="900" b="1">
                  <a:solidFill>
                    <a:srgbClr val="FFFFFF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 Area, Arkansas</a:t>
              </a: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747611" y="5082106"/>
              <a:ext cx="833846" cy="276841"/>
            </a:xfrm>
            <a:prstGeom prst="rect">
              <a:avLst/>
            </a:prstGeom>
          </p:spPr>
          <p:txBody>
            <a:bodyPr wrap="square" lIns="68423" tIns="34212" rIns="68423" bIns="34212">
              <a:spAutoFit/>
            </a:bodyPr>
            <a:lstStyle/>
            <a:p>
              <a:pPr algn="ctr" defTabSz="342119"/>
              <a:r>
                <a:rPr lang="en-US" sz="1350">
                  <a:solidFill>
                    <a:prstClr val="black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250 mm</a:t>
              </a: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122466" y="4991891"/>
              <a:ext cx="426724" cy="276841"/>
            </a:xfrm>
            <a:prstGeom prst="rect">
              <a:avLst/>
            </a:prstGeom>
          </p:spPr>
          <p:txBody>
            <a:bodyPr wrap="square" lIns="68423" tIns="34212" rIns="68423" bIns="34212">
              <a:spAutoFit/>
            </a:bodyPr>
            <a:lstStyle/>
            <a:p>
              <a:pPr algn="ctr" defTabSz="342119"/>
              <a:r>
                <a:rPr lang="en-US" sz="1350" b="1">
                  <a:solidFill>
                    <a:srgbClr val="0D0D0D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200</a:t>
              </a: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152908" y="4714892"/>
              <a:ext cx="426724" cy="276841"/>
            </a:xfrm>
            <a:prstGeom prst="rect">
              <a:avLst/>
            </a:prstGeom>
          </p:spPr>
          <p:txBody>
            <a:bodyPr wrap="square" lIns="68423" tIns="34212" rIns="68423" bIns="34212">
              <a:spAutoFit/>
            </a:bodyPr>
            <a:lstStyle/>
            <a:p>
              <a:pPr algn="ctr" defTabSz="342119"/>
              <a:r>
                <a:rPr lang="en-US" sz="1350" b="1">
                  <a:solidFill>
                    <a:srgbClr val="0D0D0D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150</a:t>
              </a:r>
            </a:p>
          </p:txBody>
        </p:sp>
        <p:cxnSp>
          <p:nvCxnSpPr>
            <p:cNvPr id="34" name="Straight Arrow Connector 33"/>
            <p:cNvCxnSpPr>
              <a:cxnSpLocks/>
            </p:cNvCxnSpPr>
            <p:nvPr/>
          </p:nvCxnSpPr>
          <p:spPr>
            <a:xfrm rot="10800000">
              <a:off x="6688353" y="5227975"/>
              <a:ext cx="139226" cy="119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/>
            <p:cNvCxnSpPr>
              <a:cxnSpLocks/>
            </p:cNvCxnSpPr>
            <p:nvPr/>
          </p:nvCxnSpPr>
          <p:spPr>
            <a:xfrm rot="16200000" flipV="1">
              <a:off x="6820044" y="5047891"/>
              <a:ext cx="148896" cy="8704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35" name="Picture 34" descr="hydro1k_dem3a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497077" y="2843493"/>
              <a:ext cx="2504822" cy="1505898"/>
            </a:xfrm>
            <a:prstGeom prst="rect">
              <a:avLst/>
            </a:prstGeom>
          </p:spPr>
        </p:pic>
        <p:sp>
          <p:nvSpPr>
            <p:cNvPr id="48" name="Chevron 47"/>
            <p:cNvSpPr/>
            <p:nvPr/>
          </p:nvSpPr>
          <p:spPr>
            <a:xfrm>
              <a:off x="7246777" y="3221919"/>
              <a:ext cx="552160" cy="930236"/>
            </a:xfrm>
            <a:prstGeom prst="chevron">
              <a:avLst>
                <a:gd name="adj" fmla="val 53750"/>
              </a:avLst>
            </a:prstGeom>
            <a:solidFill>
              <a:srgbClr val="FECD0A"/>
            </a:solidFill>
            <a:ln w="12700" cmpd="sng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black"/>
                </a:solidFill>
                <a:latin typeface="Calibri"/>
                <a:sym typeface="Gill Sans" charset="0"/>
              </a:endParaRPr>
            </a:p>
          </p:txBody>
        </p:sp>
        <p:sp>
          <p:nvSpPr>
            <p:cNvPr id="36" name="Isosceles Triangle 35"/>
            <p:cNvSpPr/>
            <p:nvPr/>
          </p:nvSpPr>
          <p:spPr>
            <a:xfrm>
              <a:off x="7913588" y="3803200"/>
              <a:ext cx="2025643" cy="670296"/>
            </a:xfrm>
            <a:prstGeom prst="triangle">
              <a:avLst>
                <a:gd name="adj" fmla="val 47064"/>
              </a:avLst>
            </a:prstGeom>
            <a:solidFill>
              <a:srgbClr val="FF6600">
                <a:alpha val="25000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sp>
          <p:nvSpPr>
            <p:cNvPr id="38" name="Rectangle 37"/>
            <p:cNvSpPr/>
            <p:nvPr/>
          </p:nvSpPr>
          <p:spPr>
            <a:xfrm>
              <a:off x="8794941" y="3836853"/>
              <a:ext cx="110430" cy="107471"/>
            </a:xfrm>
            <a:prstGeom prst="rect">
              <a:avLst/>
            </a:prstGeom>
            <a:noFill/>
            <a:ln w="28575" cmpd="sng">
              <a:solidFill>
                <a:srgbClr val="FF6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pic>
          <p:nvPicPr>
            <p:cNvPr id="52" name="Picture 51" descr="AR_Zoom_Annotated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913588" y="4547792"/>
              <a:ext cx="2025643" cy="1922373"/>
            </a:xfrm>
            <a:prstGeom prst="rect">
              <a:avLst/>
            </a:prstGeom>
          </p:spPr>
        </p:pic>
        <p:sp>
          <p:nvSpPr>
            <p:cNvPr id="55" name="TextBox 54"/>
            <p:cNvSpPr txBox="1"/>
            <p:nvPr/>
          </p:nvSpPr>
          <p:spPr>
            <a:xfrm>
              <a:off x="7903779" y="4502518"/>
              <a:ext cx="2052882" cy="265300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  <p:txBody>
            <a:bodyPr wrap="square" lIns="68423" tIns="34212" rIns="68423" bIns="34212" rtlCol="0">
              <a:spAutoFit/>
            </a:bodyPr>
            <a:lstStyle/>
            <a:p>
              <a:pPr algn="ctr" defTabSz="342119"/>
              <a:r>
                <a:rPr lang="en-US" sz="1275">
                  <a:solidFill>
                    <a:prstClr val="black"/>
                  </a:solidFill>
                  <a:latin typeface="Calibri"/>
                  <a:ea typeface="ヒラギノ角ゴ ProN W3" charset="0"/>
                  <a:cs typeface="ヒラギノ角ゴ ProN W3" charset="0"/>
                  <a:sym typeface="Gill Sans" charset="0"/>
                </a:rPr>
                <a:t>Simulated surface water flow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880538" y="4467728"/>
              <a:ext cx="2081941" cy="1967567"/>
            </a:xfrm>
            <a:prstGeom prst="rect">
              <a:avLst/>
            </a:prstGeom>
            <a:noFill/>
            <a:ln w="76200" cmpd="sng">
              <a:solidFill>
                <a:srgbClr val="FF6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7491295" y="5795103"/>
              <a:ext cx="683836" cy="623090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lIns="68423" tIns="34212" rIns="68423" bIns="34212" rtlCol="0">
              <a:spAutoFit/>
            </a:bodyPr>
            <a:lstStyle/>
            <a:p>
              <a:pPr defTabSz="342119"/>
              <a:r>
                <a:rPr lang="en-US" sz="1200" b="1">
                  <a:solidFill>
                    <a:prstClr val="white"/>
                  </a:solidFill>
                  <a:latin typeface="Calibri"/>
                  <a:ea typeface="ヒラギノ角ゴ ProN W3" charset="0"/>
                  <a:cs typeface="ヒラギノ角ゴ ProN W3" charset="0"/>
                  <a:sym typeface="Gill Sans" charset="0"/>
                </a:rPr>
                <a:t>20 fatalities</a:t>
              </a:r>
            </a:p>
          </p:txBody>
        </p:sp>
        <p:cxnSp>
          <p:nvCxnSpPr>
            <p:cNvPr id="58" name="Straight Arrow Connector 57"/>
            <p:cNvCxnSpPr>
              <a:cxnSpLocks/>
            </p:cNvCxnSpPr>
            <p:nvPr/>
          </p:nvCxnSpPr>
          <p:spPr>
            <a:xfrm flipV="1">
              <a:off x="7762175" y="5497353"/>
              <a:ext cx="581806" cy="39598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/>
            <p:cNvSpPr/>
            <p:nvPr/>
          </p:nvSpPr>
          <p:spPr>
            <a:xfrm>
              <a:off x="5282623" y="4437158"/>
              <a:ext cx="2208644" cy="1744826"/>
            </a:xfrm>
            <a:prstGeom prst="rect">
              <a:avLst/>
            </a:prstGeom>
            <a:noFill/>
            <a:ln w="76200" cmpd="sng">
              <a:solidFill>
                <a:srgbClr val="FECD0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sp>
          <p:nvSpPr>
            <p:cNvPr id="33" name="Text Box 6"/>
            <p:cNvSpPr txBox="1">
              <a:spLocks noChangeArrowheads="1"/>
            </p:cNvSpPr>
            <p:nvPr/>
          </p:nvSpPr>
          <p:spPr bwMode="auto">
            <a:xfrm>
              <a:off x="10007712" y="2381616"/>
              <a:ext cx="2138727" cy="438424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square" lIns="68423" tIns="34212" rIns="68423" bIns="34212" anchor="ctr">
              <a:prstTxWarp prst="textNoShape">
                <a:avLst/>
              </a:prstTxWarp>
              <a:spAutoFit/>
            </a:bodyPr>
            <a:lstStyle/>
            <a:p>
              <a:pPr algn="ctr" defTabSz="342119"/>
              <a:r>
                <a:rPr lang="en-US" sz="12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LANDSLIDE </a:t>
              </a:r>
            </a:p>
            <a:p>
              <a:pPr algn="ctr" defTabSz="342119"/>
              <a:r>
                <a:rPr lang="en-US" sz="1200" b="1">
                  <a:solidFill>
                    <a:srgbClr val="FFFFFF"/>
                  </a:solidFill>
                  <a:latin typeface="Arial"/>
                  <a:ea typeface="Arial" pitchFamily="-110" charset="0"/>
                  <a:cs typeface="Arial"/>
                  <a:sym typeface="Gill Sans" charset="0"/>
                </a:rPr>
                <a:t>Landslide Hotspot </a:t>
              </a:r>
              <a:r>
                <a:rPr lang="en-US" sz="1200" b="1">
                  <a:solidFill>
                    <a:srgbClr val="FFFFFF"/>
                  </a:solidFill>
                  <a:latin typeface="Helvetica" pitchFamily="-110" charset="0"/>
                  <a:ea typeface="Times New Roman" pitchFamily="-110" charset="0"/>
                  <a:cs typeface="Times New Roman" pitchFamily="-110" charset="0"/>
                  <a:sym typeface="Gill Sans" charset="0"/>
                </a:rPr>
                <a:t>Models</a:t>
              </a:r>
            </a:p>
          </p:txBody>
        </p:sp>
        <p:grpSp>
          <p:nvGrpSpPr>
            <p:cNvPr id="43" name="Group 42"/>
            <p:cNvGrpSpPr/>
            <p:nvPr/>
          </p:nvGrpSpPr>
          <p:grpSpPr>
            <a:xfrm>
              <a:off x="10061276" y="4750411"/>
              <a:ext cx="2099282" cy="1731317"/>
              <a:chOff x="6458878" y="2145004"/>
              <a:chExt cx="4474458" cy="2592618"/>
            </a:xfrm>
          </p:grpSpPr>
          <p:pic>
            <p:nvPicPr>
              <p:cNvPr id="44" name="Picture 3" descr="3Dboth.jpg"/>
              <p:cNvPicPr>
                <a:picLocks noChangeAspect="1" noChangeArrowheads="1"/>
              </p:cNvPicPr>
              <p:nvPr/>
            </p:nvPicPr>
            <p:blipFill>
              <a:blip r:embed="rId7"/>
              <a:srcRect t="16914" r="-941" b="-1944"/>
              <a:stretch>
                <a:fillRect/>
              </a:stretch>
            </p:blipFill>
            <p:spPr bwMode="auto">
              <a:xfrm>
                <a:off x="6458878" y="2145004"/>
                <a:ext cx="4419600" cy="25926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5" name="TextBox 44"/>
              <p:cNvSpPr txBox="1"/>
              <p:nvPr/>
            </p:nvSpPr>
            <p:spPr>
              <a:xfrm>
                <a:off x="8133750" y="3614712"/>
                <a:ext cx="2799586" cy="6913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5800"/>
                <a:r>
                  <a:rPr lang="en-US" sz="1200">
                    <a:solidFill>
                      <a:srgbClr val="FF0000"/>
                    </a:solidFill>
                    <a:ea typeface="ＭＳ Ｐゴシック" charset="0"/>
                    <a:cs typeface="Arial" charset="0"/>
                  </a:rPr>
                  <a:t>Red: Observations</a:t>
                </a:r>
              </a:p>
              <a:p>
                <a:pPr defTabSz="685800"/>
                <a:r>
                  <a:rPr lang="en-US" sz="1200">
                    <a:solidFill>
                      <a:srgbClr val="FD9B99"/>
                    </a:solidFill>
                    <a:ea typeface="ＭＳ Ｐゴシック" charset="0"/>
                    <a:cs typeface="Arial" charset="0"/>
                  </a:rPr>
                  <a:t>Pink: Predictions</a:t>
                </a:r>
              </a:p>
            </p:txBody>
          </p:sp>
        </p:grpSp>
        <p:pic>
          <p:nvPicPr>
            <p:cNvPr id="1026" name="Picture 2" descr="nathazmap.com- natural hazard mapping - landslide hazard map - united states"/>
            <p:cNvPicPr>
              <a:picLocks noChangeAspect="1" noChangeArrowheads="1"/>
            </p:cNvPicPr>
            <p:nvPr/>
          </p:nvPicPr>
          <p:blipFill rotWithShape="1">
            <a:blip r:embed="rId8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93" t="6468" r="4214" b="5824"/>
            <a:stretch/>
          </p:blipFill>
          <p:spPr bwMode="auto">
            <a:xfrm>
              <a:off x="10007718" y="2845910"/>
              <a:ext cx="2132915" cy="150348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Box 45"/>
            <p:cNvSpPr txBox="1"/>
            <p:nvPr/>
          </p:nvSpPr>
          <p:spPr>
            <a:xfrm>
              <a:off x="10067082" y="4473497"/>
              <a:ext cx="2057400" cy="276841"/>
            </a:xfrm>
            <a:prstGeom prst="rect">
              <a:avLst/>
            </a:prstGeom>
            <a:solidFill>
              <a:schemeClr val="bg1"/>
            </a:solidFill>
            <a:effectLst/>
          </p:spPr>
          <p:txBody>
            <a:bodyPr wrap="square" lIns="68423" tIns="34212" rIns="68423" bIns="34212" rtlCol="0">
              <a:spAutoFit/>
            </a:bodyPr>
            <a:lstStyle/>
            <a:p>
              <a:pPr algn="ctr" defTabSz="342119"/>
              <a:r>
                <a:rPr lang="en-US" sz="1350">
                  <a:solidFill>
                    <a:prstClr val="black"/>
                  </a:solidFill>
                  <a:latin typeface="Calibri"/>
                  <a:ea typeface="ヒラギノ角ゴ ProN W3" charset="0"/>
                  <a:cs typeface="ヒラギノ角ゴ ProN W3" charset="0"/>
                  <a:sym typeface="Gill Sans" charset="0"/>
                </a:rPr>
                <a:t>Landslide prediction</a:t>
              </a:r>
            </a:p>
          </p:txBody>
        </p:sp>
        <p:sp>
          <p:nvSpPr>
            <p:cNvPr id="66" name="Chevron 65"/>
            <p:cNvSpPr/>
            <p:nvPr/>
          </p:nvSpPr>
          <p:spPr>
            <a:xfrm>
              <a:off x="9615309" y="3269391"/>
              <a:ext cx="552160" cy="930236"/>
            </a:xfrm>
            <a:prstGeom prst="chevron">
              <a:avLst>
                <a:gd name="adj" fmla="val 53750"/>
              </a:avLst>
            </a:prstGeom>
            <a:solidFill>
              <a:srgbClr val="FECD0A"/>
            </a:solidFill>
            <a:ln w="12700" cmpd="sng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black"/>
                </a:solidFill>
                <a:latin typeface="Calibri"/>
                <a:sym typeface="Gill Sans" charset="0"/>
              </a:endParaRPr>
            </a:p>
          </p:txBody>
        </p:sp>
        <p:sp>
          <p:nvSpPr>
            <p:cNvPr id="41" name="Rectangle 40"/>
            <p:cNvSpPr/>
            <p:nvPr/>
          </p:nvSpPr>
          <p:spPr>
            <a:xfrm>
              <a:off x="10043842" y="4451964"/>
              <a:ext cx="2058694" cy="1967567"/>
            </a:xfrm>
            <a:prstGeom prst="rect">
              <a:avLst/>
            </a:prstGeom>
            <a:noFill/>
            <a:ln w="76200" cmpd="sng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cxnSp>
          <p:nvCxnSpPr>
            <p:cNvPr id="39" name="Straight Connector 38"/>
            <p:cNvCxnSpPr>
              <a:cxnSpLocks/>
            </p:cNvCxnSpPr>
            <p:nvPr/>
          </p:nvCxnSpPr>
          <p:spPr>
            <a:xfrm>
              <a:off x="8898216" y="3841773"/>
              <a:ext cx="1041008" cy="631724"/>
            </a:xfrm>
            <a:prstGeom prst="line">
              <a:avLst/>
            </a:prstGeom>
            <a:ln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>
              <a:cxnSpLocks/>
            </p:cNvCxnSpPr>
            <p:nvPr/>
          </p:nvCxnSpPr>
          <p:spPr>
            <a:xfrm flipH="1">
              <a:off x="7913582" y="3832266"/>
              <a:ext cx="881360" cy="635467"/>
            </a:xfrm>
            <a:prstGeom prst="line">
              <a:avLst/>
            </a:prstGeom>
            <a:ln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ectangle 46"/>
            <p:cNvSpPr/>
            <p:nvPr/>
          </p:nvSpPr>
          <p:spPr>
            <a:xfrm>
              <a:off x="10628193" y="3490187"/>
              <a:ext cx="110430" cy="107471"/>
            </a:xfrm>
            <a:prstGeom prst="rect">
              <a:avLst/>
            </a:prstGeom>
            <a:noFill/>
            <a:ln w="28575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  <p:cxnSp>
          <p:nvCxnSpPr>
            <p:cNvPr id="53" name="Straight Connector 52"/>
            <p:cNvCxnSpPr>
              <a:cxnSpLocks/>
            </p:cNvCxnSpPr>
            <p:nvPr/>
          </p:nvCxnSpPr>
          <p:spPr>
            <a:xfrm>
              <a:off x="10738630" y="3490180"/>
              <a:ext cx="1363906" cy="946979"/>
            </a:xfrm>
            <a:prstGeom prst="line">
              <a:avLst/>
            </a:prstGeom>
            <a:ln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>
              <a:cxnSpLocks/>
            </p:cNvCxnSpPr>
            <p:nvPr/>
          </p:nvCxnSpPr>
          <p:spPr>
            <a:xfrm flipH="1">
              <a:off x="10043835" y="3490180"/>
              <a:ext cx="584358" cy="961782"/>
            </a:xfrm>
            <a:prstGeom prst="line">
              <a:avLst/>
            </a:prstGeom>
            <a:ln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cxnSpLocks/>
            </p:cNvCxnSpPr>
            <p:nvPr/>
          </p:nvCxnSpPr>
          <p:spPr>
            <a:xfrm rot="10800000" flipV="1">
              <a:off x="5282663" y="3734772"/>
              <a:ext cx="1083613" cy="714011"/>
            </a:xfrm>
            <a:prstGeom prst="line">
              <a:avLst/>
            </a:prstGeom>
            <a:ln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>
              <a:cxnSpLocks/>
            </p:cNvCxnSpPr>
            <p:nvPr/>
          </p:nvCxnSpPr>
          <p:spPr>
            <a:xfrm>
              <a:off x="6480543" y="3734772"/>
              <a:ext cx="1010725" cy="714011"/>
            </a:xfrm>
            <a:prstGeom prst="line">
              <a:avLst/>
            </a:prstGeom>
            <a:ln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Isosceles Triangle 59"/>
            <p:cNvSpPr/>
            <p:nvPr/>
          </p:nvSpPr>
          <p:spPr>
            <a:xfrm>
              <a:off x="10065944" y="3490186"/>
              <a:ext cx="2036593" cy="935354"/>
            </a:xfrm>
            <a:prstGeom prst="triangle">
              <a:avLst>
                <a:gd name="adj" fmla="val 29852"/>
              </a:avLst>
            </a:prstGeom>
            <a:solidFill>
              <a:srgbClr val="FF6600">
                <a:alpha val="25000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68423" tIns="34212" rIns="68423" bIns="34212" rtlCol="0" anchor="ctr"/>
            <a:lstStyle/>
            <a:p>
              <a:pPr algn="ctr" defTabSz="342119"/>
              <a:endParaRPr lang="en-US" sz="1350">
                <a:solidFill>
                  <a:prstClr val="white"/>
                </a:solidFill>
                <a:latin typeface="Calibri"/>
                <a:sym typeface="Gill Sans" charset="0"/>
              </a:endParaRPr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30DC6016-BDE7-8B29-4B28-8BFCF5C28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>
                <a:solidFill>
                  <a:srgbClr val="A01104"/>
                </a:solidFill>
              </a:rPr>
              <a:t>Coupled Flood and Landslide Hazard modeling: </a:t>
            </a:r>
            <a:br>
              <a:rPr lang="en-US" sz="2800" dirty="0">
                <a:solidFill>
                  <a:srgbClr val="A01104"/>
                </a:solidFill>
              </a:rPr>
            </a:br>
            <a:r>
              <a:rPr lang="en-US" sz="2800" dirty="0" err="1">
                <a:solidFill>
                  <a:srgbClr val="A01104"/>
                </a:solidFill>
              </a:rPr>
              <a:t>iCRESLIDE</a:t>
            </a:r>
            <a:r>
              <a:rPr lang="en-US" sz="2800" dirty="0">
                <a:solidFill>
                  <a:srgbClr val="A01104"/>
                </a:solidFill>
              </a:rPr>
              <a:t> = CREST + SLIDE,  2016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AE8CB56-FF2A-AC7C-5A0E-D41B9F790E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261242"/>
            <a:ext cx="4483502" cy="4414345"/>
          </a:xfrm>
        </p:spPr>
        <p:txBody>
          <a:bodyPr>
            <a:normAutofit fontScale="55000" lnSpcReduction="20000"/>
          </a:bodyPr>
          <a:lstStyle/>
          <a:p>
            <a:r>
              <a:rPr lang="en-US"/>
              <a:t>Coupled the CREST model with the SLIDE model, which computes slope stability as a factor of safety. </a:t>
            </a:r>
          </a:p>
          <a:p>
            <a:r>
              <a:rPr lang="en-US"/>
              <a:t>The relatively more accurate subsurface hydrologic variables from CREST were fed to the SLIDE model in an integrated way. </a:t>
            </a:r>
          </a:p>
          <a:p>
            <a:endParaRPr lang="en-US"/>
          </a:p>
          <a:p>
            <a:r>
              <a:rPr lang="en-US"/>
              <a:t>He, X., Hong, Y., Vergara, H., Zhang, K., </a:t>
            </a:r>
            <a:r>
              <a:rPr lang="en-US" err="1"/>
              <a:t>Kirstetter</a:t>
            </a:r>
            <a:r>
              <a:rPr lang="en-US"/>
              <a:t>, P.-E., Gourley, J.J., Zhang, Y., Qiao, G., Liu, C., 2016. Development of a coupled hydrological-geotechnical framework for rainfall-induced landslides prediction. Journal of Hydrology 543, 395–405. </a:t>
            </a:r>
            <a:r>
              <a:rPr lang="en-US">
                <a:hlinkClick r:id="rId9"/>
              </a:rPr>
              <a:t>https://doi.org/10.1016/j.jhydrol.2016.10.016</a:t>
            </a:r>
            <a:endParaRPr lang="en-US"/>
          </a:p>
          <a:p>
            <a:r>
              <a:rPr lang="en-US"/>
              <a:t>Zhang, K., Xue, X., Hong, Y., Gourley, J.J., Lu, N., Wan, Z., Hong, Z., Wooten, R., 2016. </a:t>
            </a:r>
            <a:r>
              <a:rPr lang="en-US" err="1"/>
              <a:t>iCRESTRIGRS</a:t>
            </a:r>
            <a:r>
              <a:rPr lang="en-US"/>
              <a:t>: a coupled modeling system for cascading flood–landslide disaster forecasting. </a:t>
            </a:r>
            <a:r>
              <a:rPr lang="en-US" err="1"/>
              <a:t>Hydrol</a:t>
            </a:r>
            <a:r>
              <a:rPr lang="en-US"/>
              <a:t>. Earth Syst. Sci. 20, 5035–5048. </a:t>
            </a:r>
            <a:r>
              <a:rPr lang="en-US">
                <a:hlinkClick r:id="rId10"/>
              </a:rPr>
              <a:t>https://doi.org/10.5194/hess-20-5035-2016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797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8E283-FC69-0A9D-1CA7-F6A9614BE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NOAA/NSSL Operational Flash Flood model EF5, 2017-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C636A-FF3B-7F1C-7360-CD36A128A5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/>
              <a:t>Ensemble framework for flash flood forecasting (EF5)</a:t>
            </a:r>
          </a:p>
          <a:p>
            <a:r>
              <a:rPr lang="en-US"/>
              <a:t>Incorporate multiple models for water balance and runoff routing to provide ensemble results</a:t>
            </a:r>
          </a:p>
          <a:p>
            <a:r>
              <a:rPr lang="en-US"/>
              <a:t>Operate in real-time to serve NWS for facilitating flood warning in the USA.</a:t>
            </a:r>
          </a:p>
          <a:p>
            <a:endParaRPr lang="en-US"/>
          </a:p>
          <a:p>
            <a:r>
              <a:rPr lang="en-US"/>
              <a:t>Vergara, H., </a:t>
            </a:r>
            <a:r>
              <a:rPr lang="en-US" err="1"/>
              <a:t>Kirstetter</a:t>
            </a:r>
            <a:r>
              <a:rPr lang="en-US"/>
              <a:t>, P.-E., Gourley, J.J., Flamig, Z.L., Hong, Y., Arthur, A., Kolar, R., 2016. Estimating a-priori kinematic wave model parameters based on regionalization for flash flood forecasting in the Conterminous United States. Journal of Hydrology 541, 421–433. </a:t>
            </a:r>
            <a:r>
              <a:rPr lang="en-US">
                <a:hlinkClick r:id="rId3"/>
              </a:rPr>
              <a:t>https://doi.org/10.1016/j.jhydrol.2016.06.011</a:t>
            </a:r>
            <a:endParaRPr lang="en-US"/>
          </a:p>
          <a:p>
            <a:r>
              <a:rPr lang="en-US"/>
              <a:t>Clark, R.A., Flamig, Z.L., Vergara, H., Hong, Y., Gourley, J.J., Mandl, D.J., Frye, S., Handy, M., Patterson, M., 2017. Hydrological Modeling and Capacity Building in the Republic of Namibia. Bulletin of the American Meteorological Society 98, 1697–1715. </a:t>
            </a:r>
            <a:r>
              <a:rPr lang="en-US">
                <a:hlinkClick r:id="rId4"/>
              </a:rPr>
              <a:t>https://doi.org/10.1175/BAMS-D-15-00130.1</a:t>
            </a:r>
            <a:endParaRPr lang="en-US"/>
          </a:p>
          <a:p>
            <a:r>
              <a:rPr lang="en-US"/>
              <a:t>Gourley, J.J., Flamig, Z.L., Vergara, H., </a:t>
            </a:r>
            <a:r>
              <a:rPr lang="en-US" err="1"/>
              <a:t>Kirstetter</a:t>
            </a:r>
            <a:r>
              <a:rPr lang="en-US"/>
              <a:t>, P.-E., Clark, R.A., Argyle, E., Arthur, A., </a:t>
            </a:r>
            <a:r>
              <a:rPr lang="en-US" err="1"/>
              <a:t>Martinaitis</a:t>
            </a:r>
            <a:r>
              <a:rPr lang="en-US"/>
              <a:t>, S., </a:t>
            </a:r>
            <a:r>
              <a:rPr lang="en-US" err="1"/>
              <a:t>Terti</a:t>
            </a:r>
            <a:r>
              <a:rPr lang="en-US"/>
              <a:t>, G., </a:t>
            </a:r>
            <a:r>
              <a:rPr lang="en-US" err="1"/>
              <a:t>Erlingis</a:t>
            </a:r>
            <a:r>
              <a:rPr lang="en-US"/>
              <a:t>, J.M., Hong, Y., Howard, K.W., 2017. The FLASH Project: Improving the Tools for Flash Flood Monitoring and Prediction across the United States. Bulletin of the American Meteorological Society 98, 361–372. </a:t>
            </a:r>
            <a:r>
              <a:rPr lang="en-US">
                <a:hlinkClick r:id="rId5"/>
              </a:rPr>
              <a:t>https://doi.org/10.1175/BAMS-D-15-00247.1</a:t>
            </a:r>
            <a:endParaRPr lang="en-US"/>
          </a:p>
          <a:p>
            <a:r>
              <a:rPr lang="en-US"/>
              <a:t>Flamig, Z.L., Vergara, H., Gourley, J.J., 2020. The Ensemble Framework For Flash Flood Forecasting (EF5) v1.2: Description and Case Study (preprint). Hydrology. </a:t>
            </a:r>
            <a:r>
              <a:rPr lang="en-US">
                <a:hlinkClick r:id="rId6"/>
              </a:rPr>
              <a:t>https://doi.org/10.5194/gmd-2020-46</a:t>
            </a:r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E625CF6C-36C8-9A14-A133-31015A1890D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23930" y="1260475"/>
            <a:ext cx="4532140" cy="44148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F5545B-42AF-27FE-130A-1529F50B325D}"/>
              </a:ext>
            </a:extLst>
          </p:cNvPr>
          <p:cNvSpPr txBox="1"/>
          <p:nvPr/>
        </p:nvSpPr>
        <p:spPr>
          <a:xfrm>
            <a:off x="4238046" y="5675313"/>
            <a:ext cx="720312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altLang="zh-CN" dirty="0"/>
              <a:t>Operational web viewer: </a:t>
            </a:r>
            <a:r>
              <a:rPr lang="en-US" altLang="zh-CN" dirty="0">
                <a:hlinkClick r:id="rId8"/>
              </a:rPr>
              <a:t>https://mrms.nssl.noaa.gov/qvs/product_viewer/</a:t>
            </a:r>
            <a:r>
              <a:rPr lang="en-US" altLang="zh-CN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31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37C67-D6B1-E163-F097-B3F9152BC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F2038-3AD9-6837-EAFD-57D96F2AD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2D flood inundation modeling CREST-</a:t>
            </a:r>
            <a:r>
              <a:rPr lang="en-US" dirty="0" err="1"/>
              <a:t>iMAP</a:t>
            </a:r>
            <a:r>
              <a:rPr lang="en-US" dirty="0"/>
              <a:t>, 2021-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09510A-7A84-D070-FE85-9315A552B6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261242"/>
            <a:ext cx="5384800" cy="5127785"/>
          </a:xfrm>
        </p:spPr>
        <p:txBody>
          <a:bodyPr>
            <a:normAutofit fontScale="47500" lnSpcReduction="20000"/>
          </a:bodyPr>
          <a:lstStyle/>
          <a:p>
            <a:r>
              <a:rPr lang="en-US" altLang="zh-CN"/>
              <a:t>CREST – inundation MApping and Prediction</a:t>
            </a:r>
          </a:p>
          <a:p>
            <a:r>
              <a:rPr lang="en-US"/>
              <a:t>Coupled the CREST v2.1 with 2D Hydraulic Model using finite volume method to solve shallow water equation.</a:t>
            </a:r>
          </a:p>
          <a:p>
            <a:r>
              <a:rPr lang="en-US"/>
              <a:t>The model produce comprehensive outputs for a flooding event: streamflow (1D), flood extent (2D), flood dept (2D), surface water speed and direction (2D), etc.</a:t>
            </a:r>
          </a:p>
          <a:p>
            <a:r>
              <a:rPr lang="en-US"/>
              <a:t>Chen, M., Li, Z., Gao, S., Luo, X., Wing, O.E.J., Shen, X., Gourley, J.J., Kolar, R.L., Hong, Y., 2021. A comprehensive flood inundation mapping for Hurricane Harvey using an integrated hydrological and hydraulic model. Journal of Hydrometeorology. </a:t>
            </a:r>
            <a:r>
              <a:rPr lang="en-US">
                <a:hlinkClick r:id="rId2"/>
              </a:rPr>
              <a:t>https://doi.org/10.1175/JHM-D-20-0218.1</a:t>
            </a:r>
            <a:endParaRPr lang="en-US"/>
          </a:p>
          <a:p>
            <a:r>
              <a:rPr lang="en-US"/>
              <a:t>Li, Z., Chen, M., Gao, S., Luo, X., Gourley, J.J., </a:t>
            </a:r>
            <a:r>
              <a:rPr lang="en-US" err="1"/>
              <a:t>Kirstetter</a:t>
            </a:r>
            <a:r>
              <a:rPr lang="en-US"/>
              <a:t>, P., Yang, T., Kolar, R., McGovern, A., Wen, Y., Rao, B., Yami, T., Hong, Y., 2021. CREST-iMAP v1.0: A fully coupled hydrologic-hydraulic modeling framework dedicated to flood inundation mapping and prediction. Environmental Modelling &amp; Software 141, 105051. </a:t>
            </a:r>
            <a:r>
              <a:rPr lang="en-US">
                <a:hlinkClick r:id="rId3"/>
              </a:rPr>
              <a:t>https://doi.org/10.1016/j.envsoft.2021.105051</a:t>
            </a:r>
            <a:endParaRPr lang="en-US"/>
          </a:p>
          <a:p>
            <a:r>
              <a:rPr lang="en-US"/>
              <a:t>Chen, M., Li, Z., Gao, S., Xue, M., Gourley, J.J., Kolar, R.L., Hong, Y., 2022. A flood predictability study for Hurricane Harvey with the CREST-iMAP model using high-resolution quantitative precipitation forecasts and U-Net deep learning precipitation nowcasts. Journal of Hydrology 612, 128168. </a:t>
            </a:r>
            <a:r>
              <a:rPr lang="en-US">
                <a:hlinkClick r:id="rId4"/>
              </a:rPr>
              <a:t>https://doi.org/10.1016/j.jhydrol.2022.128168</a:t>
            </a:r>
            <a:endParaRPr lang="en-US"/>
          </a:p>
          <a:p>
            <a:r>
              <a:rPr lang="en-US"/>
              <a:t>Li, Z., Chen, M., Gao, S., Wen, Y., Gourley, J.J., Yang, T., Kolar, R., Hong, Y., 2022. Can re-infiltration process be ignored for flood inundation mapping and prediction during extreme storms? A case study in Texas Gulf Coast region. Environmental Modelling &amp; Software 155, 105450. </a:t>
            </a:r>
            <a:r>
              <a:rPr lang="en-US">
                <a:hlinkClick r:id="rId5"/>
              </a:rPr>
              <a:t>https://doi.org/10.1016/j.envsoft.2022.105450</a:t>
            </a:r>
            <a:endParaRPr lang="en-US"/>
          </a:p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77B075-D047-63E6-AEED-1BA7B63A98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6"/>
          <a:stretch>
            <a:fillRect/>
          </a:stretch>
        </p:blipFill>
        <p:spPr>
          <a:xfrm>
            <a:off x="609600" y="1953419"/>
            <a:ext cx="5384800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998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0382D-F45F-C345-B9C4-FF629076A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34086"/>
            <a:ext cx="10972800" cy="680052"/>
          </a:xfrm>
        </p:spPr>
        <p:txBody>
          <a:bodyPr>
            <a:normAutofit fontScale="90000"/>
          </a:bodyPr>
          <a:lstStyle/>
          <a:p>
            <a:r>
              <a:rPr lang="en-US" dirty="0"/>
              <a:t>Vector-based model and large-scale CREST-VEC </a:t>
            </a:r>
            <a:r>
              <a:rPr lang="en-US"/>
              <a:t>simulation</a:t>
            </a:r>
            <a:br>
              <a:rPr lang="en-US" dirty="0">
                <a:ea typeface="Calibri"/>
                <a:cs typeface="Calibri"/>
              </a:rPr>
            </a:br>
            <a:r>
              <a:rPr lang="en-US"/>
              <a:t>2022-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A41DE-CE40-ED9F-0D16-ABBA451A68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261241"/>
            <a:ext cx="5384800" cy="4876619"/>
          </a:xfrm>
        </p:spPr>
        <p:txBody>
          <a:bodyPr>
            <a:normAutofit fontScale="55000" lnSpcReduction="20000"/>
          </a:bodyPr>
          <a:lstStyle/>
          <a:p>
            <a:r>
              <a:rPr lang="en-US"/>
              <a:t>CREST model with a vector-based routing scheme: CREST-VEC</a:t>
            </a:r>
          </a:p>
          <a:p>
            <a:r>
              <a:rPr lang="en-US"/>
              <a:t>Coupled the CREST v2.1 with </a:t>
            </a:r>
            <a:r>
              <a:rPr lang="en-US" err="1"/>
              <a:t>MizuRoute</a:t>
            </a:r>
            <a:r>
              <a:rPr lang="en-US"/>
              <a:t> water routing model</a:t>
            </a:r>
          </a:p>
          <a:p>
            <a:r>
              <a:rPr lang="en-US"/>
              <a:t>Include a vector-based lake module, surface and subsurface runoff routings</a:t>
            </a:r>
          </a:p>
          <a:p>
            <a:r>
              <a:rPr lang="en-US"/>
              <a:t>Highly computational efficient and suitable for large-scale simulations (CONUS, Li et al.,2023)</a:t>
            </a:r>
          </a:p>
          <a:p>
            <a:r>
              <a:rPr lang="en-US"/>
              <a:t>Li, Z., Gao, S., Chen, M., Gourley, J., Mizukami, N., Hong, Y., 2022. CREST-VEC: a framework towards more accurate and realistic flood simulation across scales. </a:t>
            </a:r>
            <a:r>
              <a:rPr lang="en-US" err="1"/>
              <a:t>Geosci</a:t>
            </a:r>
            <a:r>
              <a:rPr lang="en-US"/>
              <a:t>. Model Dev. 15, 6181–6196. </a:t>
            </a:r>
            <a:r>
              <a:rPr lang="en-US">
                <a:hlinkClick r:id="rId3"/>
              </a:rPr>
              <a:t>https://doi.org/10.5194/gmd-15-6181-2022</a:t>
            </a:r>
            <a:endParaRPr lang="en-US"/>
          </a:p>
          <a:p>
            <a:r>
              <a:rPr lang="en-US"/>
              <a:t>Li, Z., Gao, S., Chen, M., Gourley, J.J., Hong, Y., 2022. Spatiotemporal Characteristics of US Floods: Current Status and Forecast Under a Future Warmer Climate. Earth’s Future 10, e2022EF002700. </a:t>
            </a:r>
            <a:r>
              <a:rPr lang="en-US">
                <a:hlinkClick r:id="rId4"/>
              </a:rPr>
              <a:t>https://doi.org/10.1029/2022EF002700</a:t>
            </a:r>
            <a:endParaRPr lang="en-US"/>
          </a:p>
          <a:p>
            <a:r>
              <a:rPr lang="en-US"/>
              <a:t>Li, Z., Gao, S., Chen, M., Gourley, J.J., Liu, C., </a:t>
            </a:r>
            <a:r>
              <a:rPr lang="en-US" err="1"/>
              <a:t>Prein</a:t>
            </a:r>
            <a:r>
              <a:rPr lang="en-US"/>
              <a:t>, A.F., Hong, Y., 2022. The conterminous United States are projected to become more prone to flash floods in a high-end emissions scenario. Commun Earth Environ 3, 86. </a:t>
            </a:r>
            <a:r>
              <a:rPr lang="en-US">
                <a:hlinkClick r:id="rId5"/>
              </a:rPr>
              <a:t>https://doi.org/10.1038/s43247-022-00409-6</a:t>
            </a:r>
            <a:endParaRPr lang="en-US"/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2B30255F-76A1-EBA0-FC36-0180FD3114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7602" y="1137037"/>
            <a:ext cx="5677297" cy="2732116"/>
          </a:xfrm>
          <a:prstGeom prst="rect">
            <a:avLst/>
          </a:prstGeom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78AD7911-E6D0-D597-B4B6-3EC0E865ED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5963366" y="3606359"/>
            <a:ext cx="2944633" cy="3251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090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902B3-FFF6-F441-9826-326459972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68005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Recent developments, 2023, 2025</a:t>
            </a:r>
          </a:p>
        </p:txBody>
      </p:sp>
      <p:pic>
        <p:nvPicPr>
          <p:cNvPr id="7" name="Picture 6" descr="A black and white image of a cylinder&#10;&#10;Description automatically generated">
            <a:extLst>
              <a:ext uri="{FF2B5EF4-FFF2-40B4-BE49-F238E27FC236}">
                <a16:creationId xmlns:a16="http://schemas.microsoft.com/office/drawing/2014/main" id="{78F794BF-1165-34A0-05D7-0DCB0B664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267379"/>
            <a:ext cx="5384800" cy="4402071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884290-7976-99D3-C7F1-709DBDC9F9EE}"/>
              </a:ext>
            </a:extLst>
          </p:cNvPr>
          <p:cNvSpPr txBox="1"/>
          <p:nvPr/>
        </p:nvSpPr>
        <p:spPr>
          <a:xfrm>
            <a:off x="6197600" y="1261242"/>
            <a:ext cx="5384800" cy="441434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indent="-342900">
              <a:spcBef>
                <a:spcPct val="20000"/>
              </a:spcBef>
              <a:buFont typeface="Arial"/>
              <a:buChar char="•"/>
            </a:pPr>
            <a:r>
              <a:rPr lang="en-US" sz="2800" kern="1200"/>
              <a:t>CREST V3.0 added a groundwater module</a:t>
            </a:r>
          </a:p>
          <a:p>
            <a:pPr marL="342900" indent="-342900">
              <a:spcBef>
                <a:spcPct val="20000"/>
              </a:spcBef>
              <a:buFont typeface="Arial"/>
              <a:buChar char="•"/>
            </a:pPr>
            <a:r>
              <a:rPr lang="en-US" sz="2800"/>
              <a:t>CREST V4.3 added a lake module and elevation-based temperature resampling</a:t>
            </a:r>
          </a:p>
          <a:p>
            <a:pPr marL="342900" indent="-342900">
              <a:spcBef>
                <a:spcPct val="20000"/>
              </a:spcBef>
              <a:buFont typeface="Arial"/>
              <a:buChar char="•"/>
            </a:pPr>
            <a:endParaRPr lang="en-US" sz="2800"/>
          </a:p>
          <a:p>
            <a:pPr marL="342900" indent="-342900">
              <a:spcBef>
                <a:spcPct val="20000"/>
              </a:spcBef>
              <a:buFont typeface="Arial"/>
              <a:buChar char="•"/>
            </a:pPr>
            <a:r>
              <a:rPr lang="en-US" sz="2800"/>
              <a:t>Chen, M., Li, Z., Vergara, H.J., Gourley, J.J., Xue, M., Hong, Y., Hu, X.-M., Mayol Novoa, H., Martin, E.R., McPherson, R.A., Gao, S., Vitaliano Perez, A., Yanqui Morales, I., 2023. Conus-wide model calibration and validation for CRESTv3.0 – An improved Coupled Routing and Excess STorage distributed hydrological model. Journal of Hydrology 626, 130333. </a:t>
            </a:r>
            <a:r>
              <a:rPr lang="en-US" sz="2800">
                <a:hlinkClick r:id="rId3"/>
              </a:rPr>
              <a:t>https://doi.org/10.1016/j.jhydrol.2023.130333</a:t>
            </a:r>
            <a:endParaRPr lang="en-US" sz="2800"/>
          </a:p>
          <a:p>
            <a:pPr marL="342900" indent="-342900">
              <a:spcBef>
                <a:spcPct val="20000"/>
              </a:spcBef>
              <a:buFont typeface="Arial"/>
              <a:buChar char="•"/>
            </a:pPr>
            <a:endParaRPr lang="en-US" sz="2800" kern="1200"/>
          </a:p>
        </p:txBody>
      </p:sp>
    </p:spTree>
    <p:extLst>
      <p:ext uri="{BB962C8B-B14F-4D97-AF65-F5344CB8AC3E}">
        <p14:creationId xmlns:p14="http://schemas.microsoft.com/office/powerpoint/2010/main" val="3452669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B36F4-75E4-4717-9250-2B5012F4A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CREST-AI: AI agent for hydrological model, 2025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7DA65A-248B-9FBA-0CE5-E2A1F19E4E6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Leverage the advances of the LLMs, to automate the CREST model operations.</a:t>
            </a:r>
          </a:p>
          <a:p>
            <a:r>
              <a:rPr lang="en-US" dirty="0"/>
              <a:t>Users can interact with multi-version CREST model using plain languages.</a:t>
            </a:r>
          </a:p>
          <a:p>
            <a:r>
              <a:rPr lang="en-US" dirty="0"/>
              <a:t>AI calibration: has higher efficiency for users to achieve accurate CREST simulation, in-situ data is required.</a:t>
            </a:r>
          </a:p>
          <a:p>
            <a:endParaRPr lang="en-US" dirty="0"/>
          </a:p>
          <a:p>
            <a:r>
              <a:rPr lang="en-US" dirty="0"/>
              <a:t>Yan, S., Li, Z., Zhu, S., Wen, Y., Zhang, M., Chen, M., Cao, J., Hong, Y., 2025. AQUAH: Automatic Quantification and Unified Agent in Hydrology. </a:t>
            </a:r>
            <a:r>
              <a:rPr lang="en-US" dirty="0">
                <a:hlinkClick r:id="rId5"/>
              </a:rPr>
              <a:t>https://doi.org/10.48550/ARXIV.2508.02936</a:t>
            </a:r>
            <a:endParaRPr lang="en-US" dirty="0"/>
          </a:p>
          <a:p>
            <a:r>
              <a:rPr lang="en-US" dirty="0" err="1"/>
              <a:t>Songkun</a:t>
            </a:r>
            <a:r>
              <a:rPr lang="en-US" dirty="0"/>
              <a:t> Yan, Mengye Chen, Li, Z., Yixin Wen, Siyu Zhu, </a:t>
            </a:r>
            <a:r>
              <a:rPr lang="en-US" dirty="0" err="1"/>
              <a:t>Mofan</a:t>
            </a:r>
            <a:r>
              <a:rPr lang="en-US" dirty="0"/>
              <a:t> Zhang, et al. (2026). AI Agent for Hydrologic Modeling: Definition, Development and Application. </a:t>
            </a:r>
            <a:r>
              <a:rPr lang="en-US" dirty="0">
                <a:hlinkClick r:id="rId6"/>
              </a:rPr>
              <a:t>https://doi.org/10.13140/RG.2.2.34824.48643</a:t>
            </a:r>
            <a:endParaRPr lang="en-US" dirty="0"/>
          </a:p>
        </p:txBody>
      </p:sp>
      <p:pic>
        <p:nvPicPr>
          <p:cNvPr id="10" name="AQUAH_Demo_V2">
            <a:hlinkClick r:id="" action="ppaction://media"/>
            <a:extLst>
              <a:ext uri="{FF2B5EF4-FFF2-40B4-BE49-F238E27FC236}">
                <a16:creationId xmlns:a16="http://schemas.microsoft.com/office/drawing/2014/main" id="{81A95DF8-11F2-39FA-2F9D-C484D533DE50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97600" y="1859602"/>
            <a:ext cx="5384800" cy="3216584"/>
          </a:xfrm>
        </p:spPr>
      </p:pic>
    </p:spTree>
    <p:extLst>
      <p:ext uri="{BB962C8B-B14F-4D97-AF65-F5344CB8AC3E}">
        <p14:creationId xmlns:p14="http://schemas.microsoft.com/office/powerpoint/2010/main" val="1485046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13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F06A5-00DE-B97A-1804-296E0CF91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Education and capacity buildings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494E8C7-1253-9F82-B0CB-9AFEEE3AC95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490857" y="1448594"/>
            <a:ext cx="3091542" cy="2318657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CA16A5-EB89-C727-6DA6-2E8D7F0F09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8374" y="4033942"/>
            <a:ext cx="3775419" cy="2831565"/>
          </a:xfrm>
          <a:prstGeom prst="rect">
            <a:avLst/>
          </a:prstGeom>
        </p:spPr>
      </p:pic>
      <p:pic>
        <p:nvPicPr>
          <p:cNvPr id="5" name="Picture 9" descr="http://hydro.ou.edu/Pictures/kenya1.jpg">
            <a:extLst>
              <a:ext uri="{FF2B5EF4-FFF2-40B4-BE49-F238E27FC236}">
                <a16:creationId xmlns:a16="http://schemas.microsoft.com/office/drawing/2014/main" id="{F4B49170-4467-7082-BB6D-B55D2EE33CE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5609132" y="2199349"/>
            <a:ext cx="3703437" cy="2777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2D51AF2-AB89-74B2-FD61-0325D19127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90857" y="3909252"/>
            <a:ext cx="3245224" cy="24339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8499A8-F691-5CA9-D275-289AD84AE1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509" y="1617936"/>
            <a:ext cx="3221341" cy="241600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32C587E-9DAB-1A86-4A90-EF019B7282F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29521"/>
          <a:stretch>
            <a:fillRect/>
          </a:stretch>
        </p:blipFill>
        <p:spPr>
          <a:xfrm>
            <a:off x="455919" y="4995663"/>
            <a:ext cx="3728678" cy="175196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74B0A30-06D6-5FB0-6BCD-5F0619CA372C}"/>
              </a:ext>
            </a:extLst>
          </p:cNvPr>
          <p:cNvSpPr txBox="1"/>
          <p:nvPr/>
        </p:nvSpPr>
        <p:spPr>
          <a:xfrm>
            <a:off x="267315" y="833106"/>
            <a:ext cx="106116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230188">
              <a:buFont typeface="Arial" panose="020B0604020202020204" pitchFamily="34" charset="0"/>
              <a:buChar char="•"/>
            </a:pPr>
            <a:r>
              <a:rPr lang="en-US" sz="1400" dirty="0"/>
              <a:t>We transfer the technology and knowledge to build local capacity through workshops and training in Norman, Oklahoma, and anywhere in the world. Over the past 15 years, 30+ workshops have been held, with 1,000+ trainees participating in the training.</a:t>
            </a:r>
          </a:p>
          <a:p>
            <a:r>
              <a:rPr lang="en-US" sz="1400" dirty="0"/>
              <a:t>Africa: Kenya, Uganda</a:t>
            </a:r>
          </a:p>
          <a:p>
            <a:r>
              <a:rPr lang="en-US" sz="1400" dirty="0"/>
              <a:t>Asia: Pakistan, Nepal, China</a:t>
            </a:r>
          </a:p>
          <a:p>
            <a:r>
              <a:rPr lang="en-US" sz="1400" dirty="0"/>
              <a:t>Central and South America: Panama, </a:t>
            </a:r>
          </a:p>
          <a:p>
            <a:r>
              <a:rPr lang="en-US" sz="1400" dirty="0"/>
              <a:t>Colombia, Peru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CREST model was adapted by the Eastern African</a:t>
            </a:r>
          </a:p>
          <a:p>
            <a:r>
              <a:rPr lang="en-US" sz="1400" dirty="0"/>
              <a:t>Hydrological service serving Ethiopia, Uganda, Kenya,</a:t>
            </a:r>
          </a:p>
          <a:p>
            <a:r>
              <a:rPr lang="en-US" sz="1400" dirty="0"/>
              <a:t>Somalia, Rwanda, Tanzania, and Burundi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50F6FD1-40C4-8146-F0F4-6876723F01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899" y="3084819"/>
            <a:ext cx="2910113" cy="218258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7B43B3A-F352-C1AB-4F83-715507B04FE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39003" y="2976060"/>
            <a:ext cx="3055125" cy="2291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077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C493-FD79-6B6B-9015-CB16A8B6E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Summary and future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A3431-A2B6-BAD2-69AD-08AD5317AD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Since 2011, the CREST model has been successfully applied in research, hazard warning, and emergency response sectors.</a:t>
            </a:r>
          </a:p>
          <a:p>
            <a:r>
              <a:rPr lang="en-US" dirty="0"/>
              <a:t>The CREST model is efficient, powerful, and can produce comprehensive results for hydrological simulation and flood detection.</a:t>
            </a:r>
          </a:p>
          <a:p>
            <a:r>
              <a:rPr lang="en-US" dirty="0"/>
              <a:t>Years of development of the CREST model family enable various applications and solve real-world hydrological problems.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EAF5A6-AC5A-B62A-65AD-D67E76C956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Future development</a:t>
            </a:r>
          </a:p>
          <a:p>
            <a:pPr lvl="1"/>
            <a:r>
              <a:rPr lang="en-US" dirty="0"/>
              <a:t>AI integration</a:t>
            </a:r>
          </a:p>
          <a:p>
            <a:pPr lvl="2"/>
            <a:r>
              <a:rPr lang="en-US" altLang="zh-CN" dirty="0"/>
              <a:t>CREST-AI: ML-powered hydrological model</a:t>
            </a:r>
          </a:p>
          <a:p>
            <a:pPr lvl="2"/>
            <a:r>
              <a:rPr lang="en-US" dirty="0"/>
              <a:t>CREST AI agent: LLM-supported hydrological model</a:t>
            </a:r>
          </a:p>
          <a:p>
            <a:pPr lvl="1"/>
            <a:r>
              <a:rPr lang="en-US" dirty="0"/>
              <a:t>Water resource management</a:t>
            </a:r>
          </a:p>
          <a:p>
            <a:pPr lvl="2"/>
            <a:r>
              <a:rPr lang="en-US" dirty="0"/>
              <a:t>For arid regions</a:t>
            </a:r>
          </a:p>
          <a:p>
            <a:pPr lvl="1"/>
            <a:r>
              <a:rPr lang="en-US" dirty="0"/>
              <a:t>Global flood detection</a:t>
            </a:r>
          </a:p>
          <a:p>
            <a:pPr lvl="2"/>
            <a:r>
              <a:rPr lang="en-US" dirty="0"/>
              <a:t>International collaboration</a:t>
            </a:r>
          </a:p>
          <a:p>
            <a:pPr lvl="1"/>
            <a:r>
              <a:rPr lang="en-US" dirty="0"/>
              <a:t>Future flood project</a:t>
            </a:r>
          </a:p>
          <a:p>
            <a:pPr lvl="2"/>
            <a:r>
              <a:rPr lang="en-US" dirty="0"/>
              <a:t>WRF + CREST coupling</a:t>
            </a:r>
          </a:p>
        </p:txBody>
      </p:sp>
    </p:spTree>
    <p:extLst>
      <p:ext uri="{BB962C8B-B14F-4D97-AF65-F5344CB8AC3E}">
        <p14:creationId xmlns:p14="http://schemas.microsoft.com/office/powerpoint/2010/main" val="8890974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ED2A2-913D-42C9-4516-FA9B05C38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Key Publications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83B3FA-E0F3-C881-F3B2-C9213FA839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261242"/>
            <a:ext cx="5384800" cy="5401951"/>
          </a:xfrm>
        </p:spPr>
        <p:txBody>
          <a:bodyPr>
            <a:normAutofit fontScale="3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Xue X., Y. Hong, A. S. Limaye, et al. (2013), Statistical and hydrological evaluation of TRMM-based Multi-satellite Precipitation Analysis over the </a:t>
            </a:r>
            <a:r>
              <a:rPr lang="en-US" dirty="0" err="1"/>
              <a:t>Wangchu</a:t>
            </a:r>
            <a:r>
              <a:rPr lang="en-US" dirty="0"/>
              <a:t> Basin of Bhutan: Are the latest satellite precipitation products 3B42V7 ready for use in ungauged basins? Journal of Hydrology, 499(0): 91-99. </a:t>
            </a:r>
            <a:r>
              <a:rPr lang="en-US" dirty="0" err="1"/>
              <a:t>doi</a:t>
            </a:r>
            <a:r>
              <a:rPr lang="en-US" dirty="0"/>
              <a:t>: 10.1016/j.jhydrol.2013.06.042. (Introduction of CREST v2.0)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Wang. J., Y. Hong, L. Li, J.J. Gourley, K. Yilmaz, S. I. Khan, F.S. Policelli, R.F. Adler, S. Habib, D. </a:t>
            </a:r>
            <a:r>
              <a:rPr lang="en-US" dirty="0" err="1"/>
              <a:t>Irwn</a:t>
            </a:r>
            <a:r>
              <a:rPr lang="en-US" dirty="0"/>
              <a:t>, S.A. Limaye, T. </a:t>
            </a:r>
            <a:r>
              <a:rPr lang="en-US" dirty="0" err="1"/>
              <a:t>Korme</a:t>
            </a:r>
            <a:r>
              <a:rPr lang="en-US" dirty="0"/>
              <a:t>, and L. Okello, 2011: The Coupled Routing and Excess </a:t>
            </a:r>
            <a:r>
              <a:rPr lang="en-US" dirty="0" err="1"/>
              <a:t>STorage</a:t>
            </a:r>
            <a:r>
              <a:rPr lang="en-US" dirty="0"/>
              <a:t> (CREST) distributed hydrological model. </a:t>
            </a:r>
            <a:r>
              <a:rPr lang="en-US" dirty="0" err="1"/>
              <a:t>Hydrol</a:t>
            </a:r>
            <a:r>
              <a:rPr lang="en-US" dirty="0"/>
              <a:t>. Sciences Journal, 56, 84-98. (Detailed Description of CREST v1.x)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Zhang, Y., Y. Hong, et al., 2014: Hydrometeorological Analysis and Remote Sensing of Extremes: Was the July 2012 Beijing Flood Event Detectable and Predictable by Global Satellite Observing and Global Weather Modeling Systems?, Journal of Hydrometeorology, </a:t>
            </a:r>
            <a:r>
              <a:rPr lang="en-US" dirty="0" err="1"/>
              <a:t>doi</a:t>
            </a:r>
            <a:r>
              <a:rPr lang="en-US" dirty="0"/>
              <a:t>: 10.1175/JHM-D-14-0048.1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Khan, S. I., P. Adhikari, Y. Hong, H. Vergara, T. Grout, R. F. Adler, F. Policelli, D. Irwin, T. </a:t>
            </a:r>
            <a:r>
              <a:rPr lang="en-US" dirty="0" err="1"/>
              <a:t>Korme</a:t>
            </a:r>
            <a:r>
              <a:rPr lang="en-US" dirty="0"/>
              <a:t>, and L. Okello, 2011: Observed and simulated </a:t>
            </a:r>
            <a:r>
              <a:rPr lang="en-US" dirty="0" err="1"/>
              <a:t>hydroclimatology</a:t>
            </a:r>
            <a:r>
              <a:rPr lang="en-US" dirty="0"/>
              <a:t> using distributed hydrologic model from in-situ and multi-satellite remote sensing datasets in Lake Victoria region in East Africa, </a:t>
            </a:r>
            <a:r>
              <a:rPr lang="en-US" dirty="0" err="1"/>
              <a:t>Hydrol</a:t>
            </a:r>
            <a:r>
              <a:rPr lang="en-US" dirty="0"/>
              <a:t>. Earth Syst. Sci. Discuss., 7, 4785-4816, </a:t>
            </a:r>
            <a:r>
              <a:rPr lang="en-US" dirty="0" err="1"/>
              <a:t>doi</a:t>
            </a:r>
            <a:r>
              <a:rPr lang="en-US" dirty="0"/>
              <a:t>: 10.5194/hessd-7-4785.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Khan, S. I., Y. Hong, H. J. Vergara, et al. (2012), Microwave Satellite Data for Hydrologic Modeling in Ungauged Basins, Geoscience and Remote Sensing Letters, IEEE, 9(4), 663-667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Khan, S. I., Y. Hong, J. Wang, K.K. Yilmaz, J.J. Gourley, R.F. Adler, G.R. </a:t>
            </a:r>
            <a:r>
              <a:rPr lang="en-US" dirty="0" err="1"/>
              <a:t>Brakenridge</a:t>
            </a:r>
            <a:r>
              <a:rPr lang="en-US" dirty="0"/>
              <a:t>, F. Policelli, S. Habib, and D. Irwin, 2011: Satellite Remote Sensing and Hydrologic Modeling for Flood Inundation Mapping in Lake Victoria Basin: Implications for Hydrologic Prediction in Ungauged Basins, IEEE Transactions on Geosciences and Remote Sensing, 49(1), 85-95, Jan. 2011, </a:t>
            </a:r>
            <a:r>
              <a:rPr lang="en-US" dirty="0" err="1"/>
              <a:t>doi</a:t>
            </a:r>
            <a:r>
              <a:rPr lang="en-US" dirty="0"/>
              <a:t>: 10.1109/TGRS.2010.2057513.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Shen, X., Hong, Y., Zhang, K., Hao, Z., and Wang, D. (2014) “CREST v2. 1 Refined by a Distributed Linear Reservoir Routing Scheme.” Proc., AGU Fall Meeting, H33G-0918.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Chen, M., Li, Z., Gao, S., Luo, X., Wing, O.E.J., Shen, X., Gourley, J.J., Kolar, R.L., Hong, Y., 2021. A comprehensive flood inundation mapping for Hurricane Harvey using an integrated hydrological and hydraulic model. Journal of Hydrometeorology. </a:t>
            </a:r>
            <a:r>
              <a:rPr lang="en-US" dirty="0" err="1"/>
              <a:t>doi</a:t>
            </a:r>
            <a:r>
              <a:rPr lang="en-US" dirty="0"/>
              <a:t>: 10.1175/JHM-D-20-0218.1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Chen, M., Li, Z., Gao, S., Xue, M., Gourley, J.J., Kolar, R.L., Hong, Y., 2022. A flood predictability study for Hurricane Harvey with the CREST-</a:t>
            </a:r>
            <a:r>
              <a:rPr lang="en-US" dirty="0" err="1"/>
              <a:t>iMAP</a:t>
            </a:r>
            <a:r>
              <a:rPr lang="en-US" dirty="0"/>
              <a:t> model using high-resolution quantitative precipitation forecasts and U-Net deep learning precipitation nowcasts. Journal of Hydrology 612, 128168. </a:t>
            </a:r>
            <a:r>
              <a:rPr lang="en-US" dirty="0" err="1"/>
              <a:t>doi</a:t>
            </a:r>
            <a:r>
              <a:rPr lang="en-US" dirty="0"/>
              <a:t>: 10.1016/j.jhydrol.2022.128168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Chen, M., Li, Z., Vergara, H.J., Gourley, J.J., Xue, M., Hong, Y., Hu, X.-M., Mayol Novoa, H., Martin, E.R., McPherson, R.A., Gao, S., Vitaliano Perez, A., Yanqui Morales, I., 2023. Conus-wide model calibration and validation for CRESTv3.0 – An improved Coupled Routing and Excess </a:t>
            </a:r>
            <a:r>
              <a:rPr lang="en-US" dirty="0" err="1"/>
              <a:t>STorage</a:t>
            </a:r>
            <a:r>
              <a:rPr lang="en-US" dirty="0"/>
              <a:t> distributed hydrological model. Journal of Hydrology 626, 130333. </a:t>
            </a:r>
            <a:r>
              <a:rPr lang="en-US" dirty="0" err="1"/>
              <a:t>doi</a:t>
            </a:r>
            <a:r>
              <a:rPr lang="en-US" dirty="0"/>
              <a:t>: 10.1016/j.jhydrol.2023.130333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Xue, X., Zhang, K., Hong, Y., Gourley, J.J., Kellogg, W., McPherson, R.A., Wan, Z., Austin, B.N., 2016. New multisite cascading calibration approach for hydrological models: case study in the Red River Basin using the VIC model. Journal of Hydrologic Engineering 21. </a:t>
            </a:r>
            <a:r>
              <a:rPr lang="en-US" dirty="0">
                <a:hlinkClick r:id="rId3"/>
              </a:rPr>
              <a:t>https://doi.org/10.1061/(ASCE)HE.1943-5584.0001282</a:t>
            </a:r>
            <a:r>
              <a:rPr lang="en-US" dirty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3BBBB5-C839-C7D0-9C0D-16573B5886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261242"/>
            <a:ext cx="5384800" cy="5505318"/>
          </a:xfrm>
        </p:spPr>
        <p:txBody>
          <a:bodyPr>
            <a:normAutofit fontScale="32500" lnSpcReduction="20000"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en-US" dirty="0"/>
              <a:t>Clark, R.A., </a:t>
            </a:r>
            <a:r>
              <a:rPr lang="en-US" dirty="0" err="1"/>
              <a:t>Flamig</a:t>
            </a:r>
            <a:r>
              <a:rPr lang="en-US" dirty="0"/>
              <a:t>, Z.L., Vergara, H., Hong, Y., Gourley, J.J., Mandl, D.J., Frye, S., Handy, M., Patterson, M., 2017. Hydrological Modeling and Capacity Building in the Republic of Namibia. Bulletin of the American Meteorological Society 98, 1697–1715. </a:t>
            </a:r>
            <a:r>
              <a:rPr lang="en-US" dirty="0" err="1"/>
              <a:t>doi</a:t>
            </a:r>
            <a:r>
              <a:rPr lang="en-US" dirty="0"/>
              <a:t>: </a:t>
            </a:r>
            <a:r>
              <a:rPr lang="en-US" dirty="0">
                <a:hlinkClick r:id="rId4"/>
              </a:rPr>
              <a:t>10.1175/BAMS-D-15-00130.1</a:t>
            </a:r>
            <a:endParaRPr lang="en-US" dirty="0"/>
          </a:p>
          <a:p>
            <a:pPr marL="514350" indent="-514350">
              <a:buFont typeface="+mj-lt"/>
              <a:buAutoNum type="arabicPeriod" startAt="12"/>
            </a:pPr>
            <a:r>
              <a:rPr lang="en-US" dirty="0" err="1"/>
              <a:t>Flamig</a:t>
            </a:r>
            <a:r>
              <a:rPr lang="en-US" dirty="0"/>
              <a:t>, Z.L., Vergara, H., Gourley, J.J., 2020. The Ensemble Framework For Flash Flood Forecasting (EF5) v1.2: Description and Case Study (preprint). Hydrology. </a:t>
            </a:r>
            <a:r>
              <a:rPr lang="en-US" dirty="0" err="1"/>
              <a:t>doi</a:t>
            </a:r>
            <a:r>
              <a:rPr lang="en-US" dirty="0"/>
              <a:t>: </a:t>
            </a:r>
            <a:r>
              <a:rPr lang="en-US" dirty="0">
                <a:hlinkClick r:id="rId5"/>
              </a:rPr>
              <a:t>10.5194/gmd-2020-46</a:t>
            </a:r>
            <a:endParaRPr lang="en-US" dirty="0"/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Gourley, J.J., </a:t>
            </a:r>
            <a:r>
              <a:rPr lang="en-US" dirty="0" err="1"/>
              <a:t>Flamig</a:t>
            </a:r>
            <a:r>
              <a:rPr lang="en-US" dirty="0"/>
              <a:t>, Z.L., Vergara, H., </a:t>
            </a:r>
            <a:r>
              <a:rPr lang="en-US" dirty="0" err="1"/>
              <a:t>Kirstetter</a:t>
            </a:r>
            <a:r>
              <a:rPr lang="en-US" dirty="0"/>
              <a:t>, P.-E., Clark, R.A., Argyle, E., Arthur, A., </a:t>
            </a:r>
            <a:r>
              <a:rPr lang="en-US" dirty="0" err="1"/>
              <a:t>Martinaitis</a:t>
            </a:r>
            <a:r>
              <a:rPr lang="en-US" dirty="0"/>
              <a:t>, S., </a:t>
            </a:r>
            <a:r>
              <a:rPr lang="en-US" dirty="0" err="1"/>
              <a:t>Terti</a:t>
            </a:r>
            <a:r>
              <a:rPr lang="en-US" dirty="0"/>
              <a:t>, G., </a:t>
            </a:r>
            <a:r>
              <a:rPr lang="en-US" dirty="0" err="1"/>
              <a:t>Erlingis</a:t>
            </a:r>
            <a:r>
              <a:rPr lang="en-US" dirty="0"/>
              <a:t>, J.M., Hong, Y., Howard, K.W., 2017. The FLASH Project: Improving the Tools for Flash Flood Monitoring and Prediction across the United States. Bulletin of the American Meteorological Society 98, 361–372. </a:t>
            </a:r>
            <a:r>
              <a:rPr lang="en-US" dirty="0" err="1"/>
              <a:t>doi</a:t>
            </a:r>
            <a:r>
              <a:rPr lang="en-US" dirty="0"/>
              <a:t>: </a:t>
            </a:r>
            <a:r>
              <a:rPr lang="en-US" dirty="0">
                <a:hlinkClick r:id="rId6"/>
              </a:rPr>
              <a:t>10.1175/BAMS-D-15-00247.1</a:t>
            </a:r>
            <a:endParaRPr lang="en-US" dirty="0"/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Li, Z., Chen, M., Gao, S., Luo, X., Gourley, J.J., </a:t>
            </a:r>
            <a:r>
              <a:rPr lang="en-US" dirty="0" err="1"/>
              <a:t>Kirstetter</a:t>
            </a:r>
            <a:r>
              <a:rPr lang="en-US" dirty="0"/>
              <a:t>, P., Yang, T., Kolar, R., McGovern, A., Wen, Y., Rao, B., Yami, T., Hong, Y., 2021. CREST-</a:t>
            </a:r>
            <a:r>
              <a:rPr lang="en-US" dirty="0" err="1"/>
              <a:t>iMAP</a:t>
            </a:r>
            <a:r>
              <a:rPr lang="en-US" dirty="0"/>
              <a:t> v1.0: A fully coupled hydrologic-hydraulic modeling framework dedicated to flood inundation mapping and prediction. Environmental Modelling &amp; Software 141, 105051. </a:t>
            </a:r>
            <a:r>
              <a:rPr lang="en-US" dirty="0" err="1"/>
              <a:t>doi</a:t>
            </a:r>
            <a:r>
              <a:rPr lang="en-US" dirty="0"/>
              <a:t>: </a:t>
            </a:r>
            <a:r>
              <a:rPr lang="en-US" dirty="0">
                <a:hlinkClick r:id="rId7"/>
              </a:rPr>
              <a:t>10.1016/j.envsoft.2021.105051</a:t>
            </a:r>
            <a:endParaRPr lang="en-US" dirty="0"/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Li, Z., Gao, S., Chen, M., Gourley, J., Mizukami, N., Hong, Y., 2022a. CREST-VEC: a framework towards more accurate and realistic flood simulation across scales. </a:t>
            </a:r>
            <a:r>
              <a:rPr lang="en-US" dirty="0" err="1"/>
              <a:t>Geosci</a:t>
            </a:r>
            <a:r>
              <a:rPr lang="en-US" dirty="0"/>
              <a:t>. Model Dev. 15, 6181–6196. </a:t>
            </a:r>
            <a:r>
              <a:rPr lang="en-US" dirty="0" err="1"/>
              <a:t>doi</a:t>
            </a:r>
            <a:r>
              <a:rPr lang="en-US" dirty="0"/>
              <a:t>: </a:t>
            </a:r>
            <a:r>
              <a:rPr lang="en-US" dirty="0">
                <a:hlinkClick r:id="rId8"/>
              </a:rPr>
              <a:t>10.5194/gmd-15-6181-2022</a:t>
            </a:r>
            <a:endParaRPr lang="en-US" dirty="0"/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Li, Z., Gao, S., Chen, M., Gourley, J.J., Hong, Y., 2022b. Spatiotemporal Characteristics of US Floods: Current Status and Forecast Under a Future Warmer Climate. Earth’s Future 10, e2022EF002700. </a:t>
            </a:r>
            <a:r>
              <a:rPr lang="en-US" dirty="0" err="1"/>
              <a:t>doi</a:t>
            </a:r>
            <a:r>
              <a:rPr lang="en-US" dirty="0"/>
              <a:t>: </a:t>
            </a:r>
            <a:r>
              <a:rPr lang="en-US" dirty="0">
                <a:hlinkClick r:id="rId9"/>
              </a:rPr>
              <a:t>10.1029/2022EF002700</a:t>
            </a:r>
            <a:endParaRPr lang="en-US" dirty="0"/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Li, Z., Gao, S., Chen, M., Gourley, J.J., Liu, C., </a:t>
            </a:r>
            <a:r>
              <a:rPr lang="en-US" dirty="0" err="1"/>
              <a:t>Prein</a:t>
            </a:r>
            <a:r>
              <a:rPr lang="en-US" dirty="0"/>
              <a:t>, A.F., Hong, Y., 2022c. The conterminous United States are projected to become more prone to flash floods in a high-end emissions scenario. Commun Earth Environ 3, 86. </a:t>
            </a:r>
            <a:r>
              <a:rPr lang="en-US" dirty="0">
                <a:hlinkClick r:id="rId10"/>
              </a:rPr>
              <a:t>https://doi.org/10.1038/s43247-022-00409-6</a:t>
            </a:r>
            <a:endParaRPr lang="en-US" dirty="0"/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Li, Z., Chen, M., Gao, S., Wen, Y., Gourley, J. J., Yang, T., Kolar, R., Hong, Y., 2022. Can re-infiltration process be ignored for flood inundation mapping and prediction during extreme storms? A case study in Texas Gulf Coast region. Environmental Modelling &amp; Software, 155, 105450.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Shen, X., Hong, Y., Zhang, K., Hao, Z., 2017. Refining a Distributed Linear Reservoir Routing Method to Improve Performance of the CREST Model. J. </a:t>
            </a:r>
            <a:r>
              <a:rPr lang="en-US" dirty="0" err="1"/>
              <a:t>Hydrol</a:t>
            </a:r>
            <a:r>
              <a:rPr lang="en-US" dirty="0"/>
              <a:t>. Eng. 22, 04016061. </a:t>
            </a:r>
            <a:r>
              <a:rPr lang="en-US" dirty="0">
                <a:hlinkClick r:id="rId11"/>
              </a:rPr>
              <a:t>https://doi.org/10.1061/(ASCE)HE.1943-5584.0001442</a:t>
            </a:r>
            <a:r>
              <a:rPr lang="en-US" dirty="0"/>
              <a:t> (Description of CREST v2.1)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Vergara, H., </a:t>
            </a:r>
            <a:r>
              <a:rPr lang="en-US" dirty="0" err="1"/>
              <a:t>Kirstetter</a:t>
            </a:r>
            <a:r>
              <a:rPr lang="en-US" dirty="0"/>
              <a:t>, P.-E., Gourley, J.J., </a:t>
            </a:r>
            <a:r>
              <a:rPr lang="en-US" dirty="0" err="1"/>
              <a:t>Flamig</a:t>
            </a:r>
            <a:r>
              <a:rPr lang="en-US" dirty="0"/>
              <a:t>, Z.L., Hong, Y., Arthur, A., Kolar, R., 2016. Estimating a-priori kinematic wave model parameters based on regionalization for flash flood forecasting in the Conterminous United States. Journal of Hydrology 541, 421–433. </a:t>
            </a:r>
            <a:r>
              <a:rPr lang="en-US" dirty="0">
                <a:hlinkClick r:id="rId12"/>
              </a:rPr>
              <a:t>https://doi.org/10.1016/j.jhydrol.2016.06.011</a:t>
            </a:r>
            <a:r>
              <a:rPr lang="en-US" dirty="0"/>
              <a:t>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Wang, J., Hong, Y., Li, L., Gourley, J.J., Khan, S.I., Yilmaz, K.K., Adler, R.F., Policelli, F.S., Habib, S., </a:t>
            </a:r>
            <a:r>
              <a:rPr lang="en-US" dirty="0" err="1"/>
              <a:t>Irwn</a:t>
            </a:r>
            <a:r>
              <a:rPr lang="en-US" dirty="0"/>
              <a:t>, D., Limaye, A.S., </a:t>
            </a:r>
            <a:r>
              <a:rPr lang="en-US" dirty="0" err="1"/>
              <a:t>Korme</a:t>
            </a:r>
            <a:r>
              <a:rPr lang="en-US" dirty="0"/>
              <a:t>, T., Okello, L., 2011. The coupled routing and excess storage (CREST) distributed hydrological model. Hydrological Sciences Journal 56, 84–98. </a:t>
            </a:r>
            <a:r>
              <a:rPr lang="en-US" dirty="0">
                <a:hlinkClick r:id="rId13"/>
              </a:rPr>
              <a:t>https://doi.org/10.1080/02626667.2010.543087</a:t>
            </a:r>
            <a:r>
              <a:rPr lang="en-US" dirty="0"/>
              <a:t>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en-US" dirty="0"/>
              <a:t>Yan, S., Li, Z., Zhu, S., Wen, Y., Zhang, M., Chen, M., Cao, J., Hong, Y., 2025. AQUAH: Automatic Quantification and Unified Agent in Hydrology.</a:t>
            </a:r>
            <a:r>
              <a:rPr lang="en-US" dirty="0">
                <a:hlinkClick r:id="rId14"/>
              </a:rPr>
              <a:t> https://doi.org/10.48550/ARXIV.2508.02936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7866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D982690-51E0-BF7E-0744-2C4543EC71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69949022-DE95-2383-CC63-EA3D3727E3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763" y="1562631"/>
            <a:ext cx="8534400" cy="2015455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dirty="0">
                <a:ea typeface="Roboto Mono"/>
              </a:rPr>
              <a:t>Any inquiry or questions, please email: </a:t>
            </a:r>
          </a:p>
          <a:p>
            <a:r>
              <a:rPr lang="en-US" altLang="zh-CN" dirty="0">
                <a:ea typeface="Roboto Mono"/>
              </a:rPr>
              <a:t>hydros@ou.edu</a:t>
            </a:r>
            <a:endParaRPr lang="en-US" dirty="0"/>
          </a:p>
          <a:p>
            <a:endParaRPr lang="en-US" dirty="0">
              <a:ea typeface="Roboto Mono"/>
            </a:endParaRPr>
          </a:p>
          <a:p>
            <a:r>
              <a:rPr lang="en-US" dirty="0">
                <a:ea typeface="Roboto Mono"/>
              </a:rPr>
              <a:t>Address: </a:t>
            </a:r>
            <a:r>
              <a:rPr lang="en-US" dirty="0" err="1">
                <a:ea typeface="Roboto Mono"/>
              </a:rPr>
              <a:t>HyDROS</a:t>
            </a:r>
            <a:r>
              <a:rPr lang="en-US" dirty="0">
                <a:ea typeface="Roboto Mono"/>
              </a:rPr>
              <a:t> Lab</a:t>
            </a:r>
          </a:p>
          <a:p>
            <a:r>
              <a:rPr lang="en-US" dirty="0">
                <a:ea typeface="Roboto Mono"/>
              </a:rPr>
              <a:t>                National Weather Center</a:t>
            </a:r>
          </a:p>
          <a:p>
            <a:r>
              <a:rPr lang="en-US" dirty="0">
                <a:ea typeface="Roboto Mono"/>
              </a:rPr>
              <a:t>                120 David L. Boren Blvd., Suite 4610</a:t>
            </a:r>
            <a:endParaRPr lang="en-US" dirty="0"/>
          </a:p>
          <a:p>
            <a:r>
              <a:rPr lang="en-US" dirty="0">
                <a:ea typeface="Roboto Mono"/>
              </a:rPr>
              <a:t>                Norman, OK 73072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925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3925</Words>
  <Application>Microsoft Office PowerPoint</Application>
  <PresentationFormat>Widescreen</PresentationFormat>
  <Paragraphs>172</Paragraphs>
  <Slides>18</Slides>
  <Notes>10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The Coupled Routing and Excess STorage (CREST) distributed hydrological model Family: Development and Application  2011-2026</vt:lpstr>
      <vt:lpstr>Table of content</vt:lpstr>
      <vt:lpstr>The Coupled Routing and Excess STorage (CREST) distributed hydrological model</vt:lpstr>
      <vt:lpstr>CREST Family Model: Global users, publications and Citations over 2011-2021 </vt:lpstr>
      <vt:lpstr>CREST Model family tree by 2026</vt:lpstr>
      <vt:lpstr>The Original Concept: Satellite-driven Global Hydrological Model  </vt:lpstr>
      <vt:lpstr>The Birth 2011</vt:lpstr>
      <vt:lpstr>Widely used version CREST v2.0, 2013-2017</vt:lpstr>
      <vt:lpstr>Coupled Flood and Landslide Hazard modeling:  iCRESLIDE = CREST + SLIDE,  2016 </vt:lpstr>
      <vt:lpstr>NOAA/NSSL Operational Flash Flood model EF5, 2017-</vt:lpstr>
      <vt:lpstr>2D flood inundation modeling CREST-iMAP, 2021-</vt:lpstr>
      <vt:lpstr>Vector-based model and large-scale CREST-VEC simulation 2022-</vt:lpstr>
      <vt:lpstr>Recent developments, 2023, 2025</vt:lpstr>
      <vt:lpstr>CREST-AI: AI agent for hydrological model, 2025</vt:lpstr>
      <vt:lpstr>Education and capacity buildings</vt:lpstr>
      <vt:lpstr>Summary and future development</vt:lpstr>
      <vt:lpstr>Key Publications</vt:lpstr>
      <vt:lpstr>Thank you!</vt:lpstr>
    </vt:vector>
  </TitlesOfParts>
  <Company>University of Oklahoma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Simin Pulat</dc:creator>
  <cp:lastModifiedBy>Chen, Mengye</cp:lastModifiedBy>
  <cp:revision>179</cp:revision>
  <dcterms:created xsi:type="dcterms:W3CDTF">2015-01-14T19:18:41Z</dcterms:created>
  <dcterms:modified xsi:type="dcterms:W3CDTF">2026-02-05T21:45:31Z</dcterms:modified>
</cp:coreProperties>
</file>