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9" r:id="rId24"/>
    <p:sldId id="278" r:id="rId25"/>
    <p:sldId id="280" r:id="rId26"/>
    <p:sldId id="281" r:id="rId27"/>
    <p:sldId id="282" r:id="rId28"/>
    <p:sldId id="283" r:id="rId29"/>
    <p:sldId id="285" r:id="rId30"/>
    <p:sldId id="284" r:id="rId31"/>
    <p:sldId id="286" r:id="rId32"/>
    <p:sldId id="287" r:id="rId33"/>
    <p:sldId id="288" r:id="rId34"/>
    <p:sldId id="295" r:id="rId35"/>
    <p:sldId id="289" r:id="rId36"/>
    <p:sldId id="290" r:id="rId37"/>
    <p:sldId id="291" r:id="rId38"/>
    <p:sldId id="292" r:id="rId39"/>
    <p:sldId id="293" r:id="rId40"/>
    <p:sldId id="294" r:id="rId41"/>
    <p:sldId id="296" r:id="rId42"/>
    <p:sldId id="297" r:id="rId43"/>
    <p:sldId id="298" r:id="rId44"/>
    <p:sldId id="299" r:id="rId45"/>
    <p:sldId id="300" r:id="rId46"/>
    <p:sldId id="301" r:id="rId47"/>
    <p:sldId id="302" r:id="rId48"/>
    <p:sldId id="303" r:id="rId49"/>
    <p:sldId id="304" r:id="rId50"/>
    <p:sldId id="30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24DEAE-4C2D-DA4E-8D12-6505C180E82D}" v="7" dt="2021-01-14T20:51:41.7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571"/>
    <p:restoredTop sz="94694"/>
  </p:normalViewPr>
  <p:slideViewPr>
    <p:cSldViewPr snapToGrid="0">
      <p:cViewPr varScale="1">
        <p:scale>
          <a:sx n="121" d="100"/>
          <a:sy n="121" d="100"/>
        </p:scale>
        <p:origin x="296"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9CE42F-5D72-8842-B226-87C43D9FC0CF}" type="datetimeFigureOut">
              <a:rPr lang="en-US" smtClean="0"/>
              <a:t>11/5/23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BAEC18-0ED8-C84A-81D3-82DB5E37164E}" type="slidenum">
              <a:rPr lang="en-US" smtClean="0"/>
              <a:t>‹#›</a:t>
            </a:fld>
            <a:endParaRPr lang="en-US"/>
          </a:p>
        </p:txBody>
      </p:sp>
    </p:spTree>
    <p:extLst>
      <p:ext uri="{BB962C8B-B14F-4D97-AF65-F5344CB8AC3E}">
        <p14:creationId xmlns:p14="http://schemas.microsoft.com/office/powerpoint/2010/main" val="1208745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7D23D9-AF5C-624C-8359-74AE9A21C17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7962035-D8C5-8141-8021-CFBC2FD11C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31C456-7216-B145-A915-15488E1C34F1}"/>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5" name="Footer Placeholder 4">
            <a:extLst>
              <a:ext uri="{FF2B5EF4-FFF2-40B4-BE49-F238E27FC236}">
                <a16:creationId xmlns:a16="http://schemas.microsoft.com/office/drawing/2014/main" id="{F6E24037-102B-4440-B55E-77E98B0252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1224C3-42F4-D145-8D39-B2437376D791}"/>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28490669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B550B-BC1D-644E-A97C-E812B5A97C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6B65298-F9A4-5549-B0F1-E154361249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F489E3-1B91-F84D-9A76-61285D5E0D84}"/>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5" name="Footer Placeholder 4">
            <a:extLst>
              <a:ext uri="{FF2B5EF4-FFF2-40B4-BE49-F238E27FC236}">
                <a16:creationId xmlns:a16="http://schemas.microsoft.com/office/drawing/2014/main" id="{0B3A18A3-2AD9-4745-ACC2-BB6B35D344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08CC25-74B2-C043-93AF-18AC060C9671}"/>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32621975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CE909F2-0035-0E48-AB6C-4253C72DB8D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0ACF18-F046-7E45-98C1-EDFB28C520D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A673BE-8078-8543-BA73-61D201CFCF6A}"/>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5" name="Footer Placeholder 4">
            <a:extLst>
              <a:ext uri="{FF2B5EF4-FFF2-40B4-BE49-F238E27FC236}">
                <a16:creationId xmlns:a16="http://schemas.microsoft.com/office/drawing/2014/main" id="{6A2E897C-9E99-A248-9DC1-34641DFF88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7D8F10-E797-1A4C-9137-74BBB482C8B4}"/>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19963874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C451D2-05FE-BB46-B0BA-2B7338DDD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4F86EE-C119-414B-96D6-EE8E0ED5EEF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2FD4BF1-C4D4-4542-B95A-DD7DDB3812C0}"/>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5" name="Footer Placeholder 4">
            <a:extLst>
              <a:ext uri="{FF2B5EF4-FFF2-40B4-BE49-F238E27FC236}">
                <a16:creationId xmlns:a16="http://schemas.microsoft.com/office/drawing/2014/main" id="{620D5127-1B51-2E47-9FE8-3293A833CA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9477FA0-C681-174D-B4DC-7B4318D79757}"/>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3315880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A39D3-317C-4A4E-A98C-D96006A05CC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740689-2963-FB41-981A-A4C721B706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D8DE36F-6783-7047-922F-4D1E1CA8F2F4}"/>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5" name="Footer Placeholder 4">
            <a:extLst>
              <a:ext uri="{FF2B5EF4-FFF2-40B4-BE49-F238E27FC236}">
                <a16:creationId xmlns:a16="http://schemas.microsoft.com/office/drawing/2014/main" id="{E50964C8-FC69-7A4A-A69B-516E08EA926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E3AB82-AFFD-D443-A702-F00DF86A71E6}"/>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15555425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3DB160-5156-6C40-88F5-175E4BBAEC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EB9A6A6-E073-2342-990C-4E1136205E0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63F496-1657-9A49-BBB6-4523F6719E4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12CB061-05A9-594E-8316-02AF30B138DB}"/>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6" name="Footer Placeholder 5">
            <a:extLst>
              <a:ext uri="{FF2B5EF4-FFF2-40B4-BE49-F238E27FC236}">
                <a16:creationId xmlns:a16="http://schemas.microsoft.com/office/drawing/2014/main" id="{22245C7D-BF32-D045-AD28-EC322EC7EF9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614A412-6B6E-AC4C-AE29-AD7E936BC760}"/>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2561057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F3676-4628-D447-B337-A84D638E65E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1D5BDF-3024-7249-9813-D25A7A11037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B2E434-52DC-584F-85FA-4D0EECBBC7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6C5CD6C-F4BB-064C-921E-0051213ED0C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F10D8D3-29A2-D04B-97E9-24A06D5B467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8606695-D17E-A544-944F-F6555169907A}"/>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8" name="Footer Placeholder 7">
            <a:extLst>
              <a:ext uri="{FF2B5EF4-FFF2-40B4-BE49-F238E27FC236}">
                <a16:creationId xmlns:a16="http://schemas.microsoft.com/office/drawing/2014/main" id="{0DE4F611-7B10-CF46-A5DC-0E8DEA9473D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669C601-7910-0E4C-B94F-2DE68030BA5F}"/>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29395245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049117-00F4-8B41-8E6B-35C3B32DAF2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8C1C81D-695B-FC44-AC72-6B6256A6E432}"/>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4" name="Footer Placeholder 3">
            <a:extLst>
              <a:ext uri="{FF2B5EF4-FFF2-40B4-BE49-F238E27FC236}">
                <a16:creationId xmlns:a16="http://schemas.microsoft.com/office/drawing/2014/main" id="{A869EFF6-8FC1-294C-B055-287BDA8763B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5A3EA8A-63F9-9C46-8707-E50182E6A8A6}"/>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4107728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737593-9460-1044-A6A1-B62EFAE49417}"/>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3" name="Footer Placeholder 2">
            <a:extLst>
              <a:ext uri="{FF2B5EF4-FFF2-40B4-BE49-F238E27FC236}">
                <a16:creationId xmlns:a16="http://schemas.microsoft.com/office/drawing/2014/main" id="{F992AEA0-7812-2147-B7E1-F1D348AA709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02F85BD-3324-7448-A340-7224B5D933E0}"/>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40454166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4929FE-0B66-084F-8480-1163FB9CC2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131896E-C09F-2343-9732-11137635431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57DF2D0-D7F5-E747-B6FF-E945E682D2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ED2705-9355-2F4F-99CE-D6920BB5B6BB}"/>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6" name="Footer Placeholder 5">
            <a:extLst>
              <a:ext uri="{FF2B5EF4-FFF2-40B4-BE49-F238E27FC236}">
                <a16:creationId xmlns:a16="http://schemas.microsoft.com/office/drawing/2014/main" id="{829C8902-2B86-4242-9E33-B3F7F92AB1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890217-8F19-7749-9FD4-FF4D94ED4301}"/>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36924252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F6F95-287A-9E42-A42E-B7F27693AE2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895D2EB-FEBF-6642-B32E-3583ABFED8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91313AC-DB1E-E442-9A9D-3EB59F0E06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90CD707-9448-B943-B182-D0F9ACFECE15}"/>
              </a:ext>
            </a:extLst>
          </p:cNvPr>
          <p:cNvSpPr>
            <a:spLocks noGrp="1"/>
          </p:cNvSpPr>
          <p:nvPr>
            <p:ph type="dt" sz="half" idx="10"/>
          </p:nvPr>
        </p:nvSpPr>
        <p:spPr/>
        <p:txBody>
          <a:bodyPr/>
          <a:lstStyle/>
          <a:p>
            <a:fld id="{C6F67906-13FA-3C4D-AD4C-501F24D93D02}" type="datetimeFigureOut">
              <a:rPr lang="en-US" smtClean="0"/>
              <a:t>11/5/23</a:t>
            </a:fld>
            <a:endParaRPr lang="en-US"/>
          </a:p>
        </p:txBody>
      </p:sp>
      <p:sp>
        <p:nvSpPr>
          <p:cNvPr id="6" name="Footer Placeholder 5">
            <a:extLst>
              <a:ext uri="{FF2B5EF4-FFF2-40B4-BE49-F238E27FC236}">
                <a16:creationId xmlns:a16="http://schemas.microsoft.com/office/drawing/2014/main" id="{AACCC8E8-3951-1740-9B08-184B3E15BDB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C55D3D-D176-EC41-BADE-BB3A074FDE8C}"/>
              </a:ext>
            </a:extLst>
          </p:cNvPr>
          <p:cNvSpPr>
            <a:spLocks noGrp="1"/>
          </p:cNvSpPr>
          <p:nvPr>
            <p:ph type="sldNum" sz="quarter" idx="12"/>
          </p:nvPr>
        </p:nvSpPr>
        <p:spPr/>
        <p:txBody>
          <a:bodyPr/>
          <a:lstStyle/>
          <a:p>
            <a:fld id="{4585D3BE-E28D-C14B-BE28-1B96E9F4BEFA}" type="slidenum">
              <a:rPr lang="en-US" smtClean="0"/>
              <a:t>‹#›</a:t>
            </a:fld>
            <a:endParaRPr lang="en-US"/>
          </a:p>
        </p:txBody>
      </p:sp>
    </p:spTree>
    <p:extLst>
      <p:ext uri="{BB962C8B-B14F-4D97-AF65-F5344CB8AC3E}">
        <p14:creationId xmlns:p14="http://schemas.microsoft.com/office/powerpoint/2010/main" val="14817676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5856AA-A441-DE4D-A1FA-B2E0218640A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0831F6-AE3C-9044-93B9-41245B6C30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F224D09-80E6-E741-9721-A4242AE0BE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F67906-13FA-3C4D-AD4C-501F24D93D02}" type="datetimeFigureOut">
              <a:rPr lang="en-US" smtClean="0"/>
              <a:t>11/5/23</a:t>
            </a:fld>
            <a:endParaRPr lang="en-US"/>
          </a:p>
        </p:txBody>
      </p:sp>
      <p:sp>
        <p:nvSpPr>
          <p:cNvPr id="5" name="Footer Placeholder 4">
            <a:extLst>
              <a:ext uri="{FF2B5EF4-FFF2-40B4-BE49-F238E27FC236}">
                <a16:creationId xmlns:a16="http://schemas.microsoft.com/office/drawing/2014/main" id="{6BD575D4-3AB8-8F4F-A6CB-A07EFEDA07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6EC0FCC-2A40-F142-AFA3-63C4307691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585D3BE-E28D-C14B-BE28-1B96E9F4BEFA}" type="slidenum">
              <a:rPr lang="en-US" smtClean="0"/>
              <a:t>‹#›</a:t>
            </a:fld>
            <a:endParaRPr lang="en-US"/>
          </a:p>
        </p:txBody>
      </p:sp>
    </p:spTree>
    <p:extLst>
      <p:ext uri="{BB962C8B-B14F-4D97-AF65-F5344CB8AC3E}">
        <p14:creationId xmlns:p14="http://schemas.microsoft.com/office/powerpoint/2010/main" val="1310423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png"/><Relationship Id="rId4" Type="http://schemas.openxmlformats.org/officeDocument/2006/relationships/hyperlink" Target="http://www.disabled-world.com/artman/publish/article_0060.shtml" TargetMode="Externa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3.m4a"/><Relationship Id="rId1" Type="http://schemas.microsoft.com/office/2007/relationships/media" Target="../media/media23.m4a"/><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png"/><Relationship Id="rId4" Type="http://schemas.openxmlformats.org/officeDocument/2006/relationships/hyperlink" Target="http://www.bls.gov/emp/ep_chart_001.htm" TargetMode="Externa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8.m4a"/><Relationship Id="rId1" Type="http://schemas.microsoft.com/office/2007/relationships/media" Target="../media/media28.m4a"/><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9.m4a"/><Relationship Id="rId1" Type="http://schemas.microsoft.com/office/2007/relationships/media" Target="../media/media29.m4a"/><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4.m4a"/><Relationship Id="rId1" Type="http://schemas.microsoft.com/office/2007/relationships/media" Target="../media/media34.m4a"/><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1.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6.m4a"/><Relationship Id="rId1" Type="http://schemas.microsoft.com/office/2007/relationships/media" Target="../media/media36.m4a"/><Relationship Id="rId4" Type="http://schemas.openxmlformats.org/officeDocument/2006/relationships/image" Target="../media/image1.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1.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1.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1.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1.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1.png"/></Relationships>
</file>

<file path=ppt/slides/_rels/slide4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4.m4a"/><Relationship Id="rId1" Type="http://schemas.microsoft.com/office/2007/relationships/media" Target="../media/media44.m4a"/><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5.m4a"/><Relationship Id="rId1" Type="http://schemas.microsoft.com/office/2007/relationships/media" Target="../media/media45.m4a"/><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6.m4a"/><Relationship Id="rId1" Type="http://schemas.microsoft.com/office/2007/relationships/media" Target="../media/media46.m4a"/><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7.m4a"/><Relationship Id="rId1" Type="http://schemas.microsoft.com/office/2007/relationships/media" Target="../media/media47.m4a"/><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8.m4a"/><Relationship Id="rId1" Type="http://schemas.microsoft.com/office/2007/relationships/media" Target="../media/media48.m4a"/><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49.m4a"/><Relationship Id="rId1" Type="http://schemas.microsoft.com/office/2007/relationships/media" Target="../media/media49.m4a"/><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0.m4a"/><Relationship Id="rId1" Type="http://schemas.microsoft.com/office/2007/relationships/media" Target="../media/media50.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3785652"/>
          </a:xfrm>
          <a:prstGeom prst="rect">
            <a:avLst/>
          </a:prstGeom>
        </p:spPr>
        <p:txBody>
          <a:bodyPr wrap="square">
            <a:spAutoFit/>
          </a:bodyPr>
          <a:lstStyle/>
          <a:p>
            <a:pPr algn="ctr"/>
            <a:r>
              <a:rPr lang="en-US" sz="9600" b="1">
                <a:solidFill>
                  <a:srgbClr val="2A1A00"/>
                </a:solidFill>
                <a:latin typeface="Corbel" panose="020B0503020204020204" pitchFamily="34" charset="0"/>
              </a:rPr>
              <a:t>Transition</a:t>
            </a:r>
            <a:br>
              <a:rPr lang="en-US">
                <a:latin typeface="Impact"/>
              </a:rPr>
            </a:br>
            <a:r>
              <a:rPr lang="en-US" sz="7200">
                <a:solidFill>
                  <a:srgbClr val="2A1A00"/>
                </a:solidFill>
                <a:latin typeface="Impact" panose="020B0806030902050204" pitchFamily="34" charset="0"/>
              </a:rPr>
              <a:t>BELL RINGERS:</a:t>
            </a:r>
            <a:br>
              <a:rPr lang="en-US" sz="7200">
                <a:latin typeface="Impact" panose="020B0806030902050204" pitchFamily="34" charset="0"/>
              </a:rPr>
            </a:br>
            <a:r>
              <a:rPr lang="en-US" sz="7200">
                <a:solidFill>
                  <a:srgbClr val="2A1A00"/>
                </a:solidFill>
                <a:latin typeface="Corbel"/>
              </a:rPr>
              <a:t>Skills for Everyday</a:t>
            </a:r>
            <a:endParaRPr lang="en-US" sz="7200"/>
          </a:p>
        </p:txBody>
      </p:sp>
      <p:sp>
        <p:nvSpPr>
          <p:cNvPr id="4" name="TextBox 3">
            <a:extLst>
              <a:ext uri="{FF2B5EF4-FFF2-40B4-BE49-F238E27FC236}">
                <a16:creationId xmlns:a16="http://schemas.microsoft.com/office/drawing/2014/main" id="{2A764193-FED6-A44C-A60F-D2145B5D2627}"/>
              </a:ext>
            </a:extLst>
          </p:cNvPr>
          <p:cNvSpPr txBox="1"/>
          <p:nvPr/>
        </p:nvSpPr>
        <p:spPr>
          <a:xfrm>
            <a:off x="718457" y="4040483"/>
            <a:ext cx="10825843" cy="1938992"/>
          </a:xfrm>
          <a:prstGeom prst="rect">
            <a:avLst/>
          </a:prstGeom>
          <a:noFill/>
        </p:spPr>
        <p:txBody>
          <a:bodyPr wrap="square" rtlCol="0">
            <a:spAutoFit/>
          </a:bodyPr>
          <a:lstStyle/>
          <a:p>
            <a:pPr algn="ctr"/>
            <a:r>
              <a:rPr lang="en-US" sz="2000">
                <a:latin typeface="Corbel" panose="020B0503020204020204" pitchFamily="34" charset="0"/>
              </a:rPr>
              <a:t>By: Moore Public Schools</a:t>
            </a:r>
          </a:p>
          <a:p>
            <a:pPr algn="ctr"/>
            <a:r>
              <a:rPr lang="en-US" sz="2000">
                <a:latin typeface="Corbel" panose="020B0503020204020204" pitchFamily="34" charset="0"/>
              </a:rPr>
              <a:t>Transition Team </a:t>
            </a:r>
          </a:p>
          <a:p>
            <a:pPr algn="ctr"/>
            <a:r>
              <a:rPr lang="en-US" sz="2000">
                <a:latin typeface="Corbel" panose="020B0503020204020204" pitchFamily="34" charset="0"/>
              </a:rPr>
              <a:t>&amp; </a:t>
            </a:r>
          </a:p>
          <a:p>
            <a:pPr algn="ctr"/>
            <a:r>
              <a:rPr lang="en-US" sz="2000">
                <a:latin typeface="Corbel" panose="020B0503020204020204" pitchFamily="34" charset="0"/>
              </a:rPr>
              <a:t>Mindy Lingo, Ph.D., BCBA</a:t>
            </a:r>
          </a:p>
          <a:p>
            <a:pPr algn="ctr"/>
            <a:r>
              <a:rPr lang="en-US" sz="2000">
                <a:latin typeface="Corbel" panose="020B0503020204020204" pitchFamily="34" charset="0"/>
              </a:rPr>
              <a:t>Zarrow Center Assistant Director</a:t>
            </a:r>
          </a:p>
          <a:p>
            <a:pPr algn="ctr"/>
            <a:r>
              <a:rPr lang="en-US" sz="2000">
                <a:latin typeface="Corbel" panose="020B0503020204020204" pitchFamily="34" charset="0"/>
              </a:rPr>
              <a:t>Of Postsecondary Education</a:t>
            </a:r>
          </a:p>
        </p:txBody>
      </p:sp>
      <p:pic>
        <p:nvPicPr>
          <p:cNvPr id="5" name="Trans Bell 1" descr="Trans Bell 1">
            <a:hlinkClick r:id="" action="ppaction://media"/>
            <a:extLst>
              <a:ext uri="{FF2B5EF4-FFF2-40B4-BE49-F238E27FC236}">
                <a16:creationId xmlns:a16="http://schemas.microsoft.com/office/drawing/2014/main" id="{FC2986B9-6089-B844-8A24-A5E6E9BC08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8457" y="472125"/>
            <a:ext cx="812800" cy="812800"/>
          </a:xfrm>
          <a:prstGeom prst="rect">
            <a:avLst/>
          </a:prstGeom>
        </p:spPr>
      </p:pic>
    </p:spTree>
    <p:extLst>
      <p:ext uri="{BB962C8B-B14F-4D97-AF65-F5344CB8AC3E}">
        <p14:creationId xmlns:p14="http://schemas.microsoft.com/office/powerpoint/2010/main" val="2876058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583746" y="2140085"/>
            <a:ext cx="11024507" cy="3785652"/>
          </a:xfrm>
          <a:prstGeom prst="rect">
            <a:avLst/>
          </a:prstGeom>
          <a:noFill/>
        </p:spPr>
        <p:txBody>
          <a:bodyPr wrap="square" rtlCol="0">
            <a:spAutoFit/>
          </a:bodyPr>
          <a:lstStyle/>
          <a:p>
            <a:pPr algn="ctr"/>
            <a:r>
              <a:rPr lang="en-US" sz="4800">
                <a:latin typeface="Corbel" panose="020B0503020204020204" pitchFamily="34" charset="0"/>
              </a:rPr>
              <a:t>If someone besides yourself had to write one paragraph to describe you, what would you want them to say about your personality and accomplishments? (This can be true or fictional)</a:t>
            </a:r>
          </a:p>
        </p:txBody>
      </p:sp>
      <p:pic>
        <p:nvPicPr>
          <p:cNvPr id="4" name="Transition Bell 10" descr="Transition Bell 10">
            <a:hlinkClick r:id="" action="ppaction://media"/>
            <a:extLst>
              <a:ext uri="{FF2B5EF4-FFF2-40B4-BE49-F238E27FC236}">
                <a16:creationId xmlns:a16="http://schemas.microsoft.com/office/drawing/2014/main" id="{96A71407-EB76-FB48-A375-4A27DEF1B0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992" y="448595"/>
            <a:ext cx="812800" cy="812800"/>
          </a:xfrm>
          <a:prstGeom prst="rect">
            <a:avLst/>
          </a:prstGeom>
        </p:spPr>
      </p:pic>
    </p:spTree>
    <p:extLst>
      <p:ext uri="{BB962C8B-B14F-4D97-AF65-F5344CB8AC3E}">
        <p14:creationId xmlns:p14="http://schemas.microsoft.com/office/powerpoint/2010/main" val="1307297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6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573752" y="1573694"/>
            <a:ext cx="11223171" cy="4524315"/>
          </a:xfrm>
          <a:prstGeom prst="rect">
            <a:avLst/>
          </a:prstGeom>
          <a:noFill/>
        </p:spPr>
        <p:txBody>
          <a:bodyPr wrap="square" rtlCol="0">
            <a:spAutoFit/>
          </a:bodyPr>
          <a:lstStyle/>
          <a:p>
            <a:pPr marL="914400" indent="-914400">
              <a:buAutoNum type="arabicPeriod"/>
            </a:pPr>
            <a:r>
              <a:rPr lang="en-US" sz="3200">
                <a:latin typeface="Corbel" panose="020B0503020204020204" pitchFamily="34" charset="0"/>
              </a:rPr>
              <a:t>List 3 things you are good at when you are at school.</a:t>
            </a:r>
          </a:p>
          <a:p>
            <a:pPr marL="914400" indent="-914400">
              <a:buAutoNum type="arabicPeriod"/>
            </a:pPr>
            <a:endParaRPr lang="en-US" sz="3200">
              <a:latin typeface="Corbel" panose="020B0503020204020204" pitchFamily="34" charset="0"/>
            </a:endParaRPr>
          </a:p>
          <a:p>
            <a:pPr marL="914400" indent="-914400">
              <a:buAutoNum type="arabicPeriod"/>
            </a:pPr>
            <a:r>
              <a:rPr lang="en-US" sz="3200">
                <a:latin typeface="Corbel" panose="020B0503020204020204" pitchFamily="34" charset="0"/>
              </a:rPr>
              <a:t>List 3 things you need help with when you are at school.</a:t>
            </a:r>
          </a:p>
          <a:p>
            <a:pPr marL="914400" indent="-914400">
              <a:buAutoNum type="arabicPeriod"/>
            </a:pPr>
            <a:endParaRPr lang="en-US" sz="3200">
              <a:latin typeface="Corbel" panose="020B0503020204020204" pitchFamily="34" charset="0"/>
            </a:endParaRPr>
          </a:p>
          <a:p>
            <a:pPr marL="914400" indent="-914400">
              <a:buAutoNum type="arabicPeriod"/>
            </a:pPr>
            <a:r>
              <a:rPr lang="en-US" sz="3200">
                <a:latin typeface="Corbel" panose="020B0503020204020204" pitchFamily="34" charset="0"/>
              </a:rPr>
              <a:t>List 3 things you are good at when you are somewhere other than school.</a:t>
            </a:r>
          </a:p>
          <a:p>
            <a:pPr marL="914400" indent="-914400">
              <a:buAutoNum type="arabicPeriod"/>
            </a:pPr>
            <a:endParaRPr lang="en-US" sz="3200">
              <a:latin typeface="Corbel" panose="020B0503020204020204" pitchFamily="34" charset="0"/>
            </a:endParaRPr>
          </a:p>
          <a:p>
            <a:pPr marL="914400" indent="-914400">
              <a:buAutoNum type="arabicPeriod"/>
            </a:pPr>
            <a:r>
              <a:rPr lang="en-US" sz="3200">
                <a:latin typeface="Corbel" panose="020B0503020204020204" pitchFamily="34" charset="0"/>
              </a:rPr>
              <a:t>List 3 things you need help with when you are somewhere other than school. </a:t>
            </a:r>
          </a:p>
        </p:txBody>
      </p:sp>
      <p:pic>
        <p:nvPicPr>
          <p:cNvPr id="4" name="Transition Bell 11" descr="Transition Bell 11">
            <a:hlinkClick r:id="" action="ppaction://media"/>
            <a:extLst>
              <a:ext uri="{FF2B5EF4-FFF2-40B4-BE49-F238E27FC236}">
                <a16:creationId xmlns:a16="http://schemas.microsoft.com/office/drawing/2014/main" id="{F298FB11-B7D1-324F-BABC-33D12372DE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0880" y="331030"/>
            <a:ext cx="632138" cy="632138"/>
          </a:xfrm>
          <a:prstGeom prst="rect">
            <a:avLst/>
          </a:prstGeom>
        </p:spPr>
      </p:pic>
    </p:spTree>
    <p:extLst>
      <p:ext uri="{BB962C8B-B14F-4D97-AF65-F5344CB8AC3E}">
        <p14:creationId xmlns:p14="http://schemas.microsoft.com/office/powerpoint/2010/main" val="33188960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2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664029" y="2293973"/>
            <a:ext cx="11223171" cy="3477875"/>
          </a:xfrm>
          <a:prstGeom prst="rect">
            <a:avLst/>
          </a:prstGeom>
          <a:noFill/>
        </p:spPr>
        <p:txBody>
          <a:bodyPr wrap="square" rtlCol="0">
            <a:spAutoFit/>
          </a:bodyPr>
          <a:lstStyle/>
          <a:p>
            <a:pPr algn="ctr"/>
            <a:r>
              <a:rPr lang="en-US" sz="4400">
                <a:latin typeface="Corbel" panose="020B0503020204020204" pitchFamily="34" charset="0"/>
              </a:rPr>
              <a:t>Brainstorm ways you can include your parents, friends, family, and school staff to help you improve on your areas of need at school. You can make a list, a web, an outline, or any other brainstorming methods that work best for you.</a:t>
            </a:r>
          </a:p>
        </p:txBody>
      </p:sp>
      <p:pic>
        <p:nvPicPr>
          <p:cNvPr id="4" name="Transition Bell 12" descr="Transition Bell 12">
            <a:hlinkClick r:id="" action="ppaction://media"/>
            <a:extLst>
              <a:ext uri="{FF2B5EF4-FFF2-40B4-BE49-F238E27FC236}">
                <a16:creationId xmlns:a16="http://schemas.microsoft.com/office/drawing/2014/main" id="{A878EF54-85FF-D743-BAD8-387DD1B742E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07872" y="621023"/>
            <a:ext cx="812800" cy="812800"/>
          </a:xfrm>
          <a:prstGeom prst="rect">
            <a:avLst/>
          </a:prstGeom>
        </p:spPr>
      </p:pic>
    </p:spTree>
    <p:extLst>
      <p:ext uri="{BB962C8B-B14F-4D97-AF65-F5344CB8AC3E}">
        <p14:creationId xmlns:p14="http://schemas.microsoft.com/office/powerpoint/2010/main" val="3794778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11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5" y="1855061"/>
            <a:ext cx="11223171" cy="3785652"/>
          </a:xfrm>
          <a:prstGeom prst="rect">
            <a:avLst/>
          </a:prstGeom>
          <a:noFill/>
        </p:spPr>
        <p:txBody>
          <a:bodyPr wrap="square" rtlCol="0">
            <a:spAutoFit/>
          </a:bodyPr>
          <a:lstStyle/>
          <a:p>
            <a:pPr algn="ctr"/>
            <a:r>
              <a:rPr lang="en-US" sz="6000">
                <a:latin typeface="Corbel" panose="020B0503020204020204" pitchFamily="34" charset="0"/>
              </a:rPr>
              <a:t>What is your biggest fear about life after high school? What are 3 things you can do to avoid this situation from happening?</a:t>
            </a:r>
          </a:p>
        </p:txBody>
      </p:sp>
      <p:pic>
        <p:nvPicPr>
          <p:cNvPr id="4" name="Transition Bell 13" descr="Transition Bell 13">
            <a:hlinkClick r:id="" action="ppaction://media"/>
            <a:extLst>
              <a:ext uri="{FF2B5EF4-FFF2-40B4-BE49-F238E27FC236}">
                <a16:creationId xmlns:a16="http://schemas.microsoft.com/office/drawing/2014/main" id="{BF39B477-30FE-814E-9B53-9F67B76CDF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536" y="478712"/>
            <a:ext cx="812800" cy="812800"/>
          </a:xfrm>
          <a:prstGeom prst="rect">
            <a:avLst/>
          </a:prstGeom>
        </p:spPr>
      </p:pic>
    </p:spTree>
    <p:extLst>
      <p:ext uri="{BB962C8B-B14F-4D97-AF65-F5344CB8AC3E}">
        <p14:creationId xmlns:p14="http://schemas.microsoft.com/office/powerpoint/2010/main" val="404222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1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170995"/>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574222" y="1349356"/>
            <a:ext cx="11223171" cy="3785652"/>
          </a:xfrm>
          <a:prstGeom prst="rect">
            <a:avLst/>
          </a:prstGeom>
          <a:noFill/>
        </p:spPr>
        <p:txBody>
          <a:bodyPr wrap="square" rtlCol="0">
            <a:spAutoFit/>
          </a:bodyPr>
          <a:lstStyle/>
          <a:p>
            <a:pPr algn="ctr"/>
            <a:r>
              <a:rPr lang="en-US" sz="4800">
                <a:latin typeface="Corbel" panose="020B0503020204020204" pitchFamily="34" charset="0"/>
              </a:rPr>
              <a:t>Do you think most people have some form of a disability that impacts their daily living?</a:t>
            </a:r>
          </a:p>
          <a:p>
            <a:pPr algn="ctr"/>
            <a:r>
              <a:rPr lang="en-US" sz="4800">
                <a:latin typeface="Corbel" panose="020B0503020204020204" pitchFamily="34" charset="0"/>
              </a:rPr>
              <a:t>List as many people as possible you know that have a disability (this can include famous people).</a:t>
            </a:r>
          </a:p>
        </p:txBody>
      </p:sp>
      <p:sp>
        <p:nvSpPr>
          <p:cNvPr id="4" name="TextBox 3">
            <a:extLst>
              <a:ext uri="{FF2B5EF4-FFF2-40B4-BE49-F238E27FC236}">
                <a16:creationId xmlns:a16="http://schemas.microsoft.com/office/drawing/2014/main" id="{3DD5A7FD-74D9-2043-B2A6-815F4607F5EB}"/>
              </a:ext>
            </a:extLst>
          </p:cNvPr>
          <p:cNvSpPr txBox="1"/>
          <p:nvPr/>
        </p:nvSpPr>
        <p:spPr>
          <a:xfrm>
            <a:off x="484414" y="5508644"/>
            <a:ext cx="9540119" cy="369332"/>
          </a:xfrm>
          <a:prstGeom prst="rect">
            <a:avLst/>
          </a:prstGeom>
          <a:noFill/>
        </p:spPr>
        <p:txBody>
          <a:bodyPr wrap="square" rtlCol="0">
            <a:spAutoFit/>
          </a:bodyPr>
          <a:lstStyle/>
          <a:p>
            <a:r>
              <a:rPr lang="en-US">
                <a:hlinkClick r:id="rId4"/>
              </a:rPr>
              <a:t>http://www.disabled-world.com/artman/publish/article_0060.shtml</a:t>
            </a:r>
            <a:endParaRPr lang="en-US"/>
          </a:p>
        </p:txBody>
      </p:sp>
      <p:pic>
        <p:nvPicPr>
          <p:cNvPr id="6" name="Transition Bell 14" descr="Transition Bell 14">
            <a:hlinkClick r:id="" action="ppaction://media"/>
            <a:extLst>
              <a:ext uri="{FF2B5EF4-FFF2-40B4-BE49-F238E27FC236}">
                <a16:creationId xmlns:a16="http://schemas.microsoft.com/office/drawing/2014/main" id="{D6BAC9BC-E584-A849-844E-FBCDD3017AB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4222" y="270070"/>
            <a:ext cx="812800" cy="812800"/>
          </a:xfrm>
          <a:prstGeom prst="rect">
            <a:avLst/>
          </a:prstGeom>
        </p:spPr>
      </p:pic>
    </p:spTree>
    <p:extLst>
      <p:ext uri="{BB962C8B-B14F-4D97-AF65-F5344CB8AC3E}">
        <p14:creationId xmlns:p14="http://schemas.microsoft.com/office/powerpoint/2010/main" val="3098790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51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7"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294806" y="2321004"/>
            <a:ext cx="11223171" cy="3416320"/>
          </a:xfrm>
          <a:prstGeom prst="rect">
            <a:avLst/>
          </a:prstGeom>
          <a:noFill/>
        </p:spPr>
        <p:txBody>
          <a:bodyPr wrap="square" rtlCol="0">
            <a:spAutoFit/>
          </a:bodyPr>
          <a:lstStyle/>
          <a:p>
            <a:pPr marL="685800" indent="-685800">
              <a:buFontTx/>
              <a:buChar char="-"/>
            </a:pPr>
            <a:r>
              <a:rPr lang="en-US" sz="5400">
                <a:latin typeface="Corbel" panose="020B0503020204020204" pitchFamily="34" charset="0"/>
              </a:rPr>
              <a:t>Describe what the term “disability” means to you.</a:t>
            </a:r>
          </a:p>
          <a:p>
            <a:pPr marL="685800" indent="-685800">
              <a:buFontTx/>
              <a:buChar char="-"/>
            </a:pPr>
            <a:endParaRPr lang="en-US" sz="5400">
              <a:latin typeface="Corbel" panose="020B0503020204020204" pitchFamily="34" charset="0"/>
            </a:endParaRPr>
          </a:p>
          <a:p>
            <a:pPr marL="685800" indent="-685800">
              <a:buFontTx/>
              <a:buChar char="-"/>
            </a:pPr>
            <a:r>
              <a:rPr lang="en-US" sz="5400">
                <a:latin typeface="Corbel" panose="020B0503020204020204" pitchFamily="34" charset="0"/>
              </a:rPr>
              <a:t>Describe your disability.</a:t>
            </a:r>
          </a:p>
        </p:txBody>
      </p:sp>
      <p:pic>
        <p:nvPicPr>
          <p:cNvPr id="4" name="Transition Bell 15" descr="Transition Bell 15">
            <a:hlinkClick r:id="" action="ppaction://media"/>
            <a:extLst>
              <a:ext uri="{FF2B5EF4-FFF2-40B4-BE49-F238E27FC236}">
                <a16:creationId xmlns:a16="http://schemas.microsoft.com/office/drawing/2014/main" id="{2C18FEA5-ABA6-7D42-84C0-FC96B1B882A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90880" y="307876"/>
            <a:ext cx="812800" cy="812800"/>
          </a:xfrm>
          <a:prstGeom prst="rect">
            <a:avLst/>
          </a:prstGeom>
        </p:spPr>
      </p:pic>
    </p:spTree>
    <p:extLst>
      <p:ext uri="{BB962C8B-B14F-4D97-AF65-F5344CB8AC3E}">
        <p14:creationId xmlns:p14="http://schemas.microsoft.com/office/powerpoint/2010/main" val="2584309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7"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4" y="1905506"/>
            <a:ext cx="11223171" cy="4247317"/>
          </a:xfrm>
          <a:prstGeom prst="rect">
            <a:avLst/>
          </a:prstGeom>
          <a:noFill/>
        </p:spPr>
        <p:txBody>
          <a:bodyPr wrap="square" rtlCol="0">
            <a:spAutoFit/>
          </a:bodyPr>
          <a:lstStyle/>
          <a:p>
            <a:pPr marL="685800" indent="-685800">
              <a:buFontTx/>
              <a:buChar char="-"/>
            </a:pPr>
            <a:r>
              <a:rPr lang="en-US" sz="5400">
                <a:latin typeface="Corbel" panose="020B0503020204020204" pitchFamily="34" charset="0"/>
              </a:rPr>
              <a:t>How does your disability impact you in school?</a:t>
            </a:r>
          </a:p>
          <a:p>
            <a:pPr marL="685800" indent="-685800">
              <a:buFontTx/>
              <a:buChar char="-"/>
            </a:pPr>
            <a:endParaRPr lang="en-US" sz="5400">
              <a:latin typeface="Corbel" panose="020B0503020204020204" pitchFamily="34" charset="0"/>
            </a:endParaRPr>
          </a:p>
          <a:p>
            <a:pPr marL="685800" indent="-685800">
              <a:buFontTx/>
              <a:buChar char="-"/>
            </a:pPr>
            <a:r>
              <a:rPr lang="en-US" sz="5400">
                <a:latin typeface="Corbel" panose="020B0503020204020204" pitchFamily="34" charset="0"/>
              </a:rPr>
              <a:t>What things help you to overcome your disability?</a:t>
            </a:r>
          </a:p>
        </p:txBody>
      </p:sp>
      <p:pic>
        <p:nvPicPr>
          <p:cNvPr id="4" name="Transition Bell 16" descr="Transition Bell 16">
            <a:hlinkClick r:id="" action="ppaction://media"/>
            <a:extLst>
              <a:ext uri="{FF2B5EF4-FFF2-40B4-BE49-F238E27FC236}">
                <a16:creationId xmlns:a16="http://schemas.microsoft.com/office/drawing/2014/main" id="{AD7B7EA4-8BDE-334E-9887-DB5B7C9C511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264" y="448595"/>
            <a:ext cx="812800" cy="812800"/>
          </a:xfrm>
          <a:prstGeom prst="rect">
            <a:avLst/>
          </a:prstGeom>
        </p:spPr>
      </p:pic>
    </p:spTree>
    <p:extLst>
      <p:ext uri="{BB962C8B-B14F-4D97-AF65-F5344CB8AC3E}">
        <p14:creationId xmlns:p14="http://schemas.microsoft.com/office/powerpoint/2010/main" val="66344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7"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4" y="1905506"/>
            <a:ext cx="11223171" cy="3139321"/>
          </a:xfrm>
          <a:prstGeom prst="rect">
            <a:avLst/>
          </a:prstGeom>
          <a:noFill/>
        </p:spPr>
        <p:txBody>
          <a:bodyPr wrap="square" rtlCol="0">
            <a:spAutoFit/>
          </a:bodyPr>
          <a:lstStyle/>
          <a:p>
            <a:pPr algn="ctr"/>
            <a:r>
              <a:rPr lang="en-US" sz="4800">
                <a:latin typeface="Corbel" panose="020B0503020204020204" pitchFamily="34" charset="0"/>
              </a:rPr>
              <a:t>What are the current accommodations or modifications </a:t>
            </a:r>
            <a:r>
              <a:rPr lang="en-US" sz="4800" b="1" u="sng">
                <a:latin typeface="Corbel" panose="020B0503020204020204" pitchFamily="34" charset="0"/>
              </a:rPr>
              <a:t>you</a:t>
            </a:r>
            <a:r>
              <a:rPr lang="en-US" sz="4800">
                <a:latin typeface="Corbel" panose="020B0503020204020204" pitchFamily="34" charset="0"/>
              </a:rPr>
              <a:t> are allowed on assignments and testing?</a:t>
            </a:r>
          </a:p>
          <a:p>
            <a:endParaRPr lang="en-US" sz="5400">
              <a:latin typeface="Corbel" panose="020B0503020204020204" pitchFamily="34" charset="0"/>
            </a:endParaRPr>
          </a:p>
        </p:txBody>
      </p:sp>
      <p:sp>
        <p:nvSpPr>
          <p:cNvPr id="4" name="TextBox 3">
            <a:extLst>
              <a:ext uri="{FF2B5EF4-FFF2-40B4-BE49-F238E27FC236}">
                <a16:creationId xmlns:a16="http://schemas.microsoft.com/office/drawing/2014/main" id="{CF23A78C-7BD8-2843-BFF3-8C3505CD9456}"/>
              </a:ext>
            </a:extLst>
          </p:cNvPr>
          <p:cNvSpPr txBox="1"/>
          <p:nvPr/>
        </p:nvSpPr>
        <p:spPr>
          <a:xfrm>
            <a:off x="484414" y="4538133"/>
            <a:ext cx="11223171" cy="1754326"/>
          </a:xfrm>
          <a:prstGeom prst="rect">
            <a:avLst/>
          </a:prstGeom>
          <a:noFill/>
        </p:spPr>
        <p:txBody>
          <a:bodyPr wrap="square" rtlCol="0">
            <a:spAutoFit/>
          </a:bodyPr>
          <a:lstStyle/>
          <a:p>
            <a:pPr algn="ctr"/>
            <a:r>
              <a:rPr lang="en-US" sz="3600">
                <a:latin typeface="Corbel" panose="020B0503020204020204" pitchFamily="34" charset="0"/>
              </a:rPr>
              <a:t>Are there other accommodations/modifications that you are not currently receiving that you feel would benefit you? If so, explain. </a:t>
            </a:r>
          </a:p>
        </p:txBody>
      </p:sp>
      <p:pic>
        <p:nvPicPr>
          <p:cNvPr id="6" name="Transition Bell 17" descr="Transition Bell 17">
            <a:hlinkClick r:id="" action="ppaction://media"/>
            <a:extLst>
              <a:ext uri="{FF2B5EF4-FFF2-40B4-BE49-F238E27FC236}">
                <a16:creationId xmlns:a16="http://schemas.microsoft.com/office/drawing/2014/main" id="{35D4488A-54C9-534A-A147-7BB9F01EB8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78688" y="309019"/>
            <a:ext cx="812800" cy="812800"/>
          </a:xfrm>
          <a:prstGeom prst="rect">
            <a:avLst/>
          </a:prstGeom>
        </p:spPr>
      </p:pic>
    </p:spTree>
    <p:extLst>
      <p:ext uri="{BB962C8B-B14F-4D97-AF65-F5344CB8AC3E}">
        <p14:creationId xmlns:p14="http://schemas.microsoft.com/office/powerpoint/2010/main" val="2438575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37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7"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2" y="1779400"/>
            <a:ext cx="11223171" cy="2893100"/>
          </a:xfrm>
          <a:prstGeom prst="rect">
            <a:avLst/>
          </a:prstGeom>
          <a:noFill/>
        </p:spPr>
        <p:txBody>
          <a:bodyPr wrap="square" rtlCol="0">
            <a:spAutoFit/>
          </a:bodyPr>
          <a:lstStyle/>
          <a:p>
            <a:pPr algn="ctr"/>
            <a:r>
              <a:rPr lang="en-US" sz="4800">
                <a:latin typeface="Corbel" panose="020B0503020204020204" pitchFamily="34" charset="0"/>
              </a:rPr>
              <a:t>Scenario- </a:t>
            </a:r>
            <a:r>
              <a:rPr lang="en-US" sz="4000" i="1">
                <a:latin typeface="Corbel" panose="020B0503020204020204" pitchFamily="34" charset="0"/>
              </a:rPr>
              <a:t>Your IEP calls for the teachers to provide you with a copy of the class notes. Your history teacher has never provided you with a copy of notes.</a:t>
            </a:r>
          </a:p>
          <a:p>
            <a:endParaRPr lang="en-US" sz="5400">
              <a:latin typeface="Corbel" panose="020B0503020204020204" pitchFamily="34" charset="0"/>
            </a:endParaRPr>
          </a:p>
        </p:txBody>
      </p:sp>
      <p:sp>
        <p:nvSpPr>
          <p:cNvPr id="4" name="TextBox 3">
            <a:extLst>
              <a:ext uri="{FF2B5EF4-FFF2-40B4-BE49-F238E27FC236}">
                <a16:creationId xmlns:a16="http://schemas.microsoft.com/office/drawing/2014/main" id="{CF23A78C-7BD8-2843-BFF3-8C3505CD9456}"/>
              </a:ext>
            </a:extLst>
          </p:cNvPr>
          <p:cNvSpPr txBox="1"/>
          <p:nvPr/>
        </p:nvSpPr>
        <p:spPr>
          <a:xfrm>
            <a:off x="484412" y="4815304"/>
            <a:ext cx="11223171" cy="1569660"/>
          </a:xfrm>
          <a:prstGeom prst="rect">
            <a:avLst/>
          </a:prstGeom>
          <a:noFill/>
        </p:spPr>
        <p:txBody>
          <a:bodyPr wrap="square" rtlCol="0">
            <a:spAutoFit/>
          </a:bodyPr>
          <a:lstStyle/>
          <a:p>
            <a:pPr algn="ctr"/>
            <a:r>
              <a:rPr lang="en-US" sz="4800">
                <a:latin typeface="Corbel" panose="020B0503020204020204" pitchFamily="34" charset="0"/>
              </a:rPr>
              <a:t>How should you appropriately deal with this situation?</a:t>
            </a:r>
          </a:p>
        </p:txBody>
      </p:sp>
      <p:pic>
        <p:nvPicPr>
          <p:cNvPr id="6" name="Transition Bell 18" descr="Transition Bell 18">
            <a:hlinkClick r:id="" action="ppaction://media"/>
            <a:extLst>
              <a:ext uri="{FF2B5EF4-FFF2-40B4-BE49-F238E27FC236}">
                <a16:creationId xmlns:a16="http://schemas.microsoft.com/office/drawing/2014/main" id="{140FBEF1-1D0E-0043-95B0-D9721188C8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72220" y="448595"/>
            <a:ext cx="812800" cy="812800"/>
          </a:xfrm>
          <a:prstGeom prst="rect">
            <a:avLst/>
          </a:prstGeom>
        </p:spPr>
      </p:pic>
    </p:spTree>
    <p:extLst>
      <p:ext uri="{BB962C8B-B14F-4D97-AF65-F5344CB8AC3E}">
        <p14:creationId xmlns:p14="http://schemas.microsoft.com/office/powerpoint/2010/main" val="178332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2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328802"/>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2" y="1512789"/>
            <a:ext cx="11223171" cy="1323439"/>
          </a:xfrm>
          <a:prstGeom prst="rect">
            <a:avLst/>
          </a:prstGeom>
          <a:noFill/>
        </p:spPr>
        <p:txBody>
          <a:bodyPr wrap="square" rtlCol="0">
            <a:spAutoFit/>
          </a:bodyPr>
          <a:lstStyle/>
          <a:p>
            <a:r>
              <a:rPr lang="en-US" sz="4000">
                <a:latin typeface="Corbel" panose="020B0503020204020204" pitchFamily="34" charset="0"/>
              </a:rPr>
              <a:t>Does it embarrass you to have a disability? Explain why or why not?</a:t>
            </a:r>
          </a:p>
        </p:txBody>
      </p:sp>
      <p:sp>
        <p:nvSpPr>
          <p:cNvPr id="4" name="TextBox 3">
            <a:extLst>
              <a:ext uri="{FF2B5EF4-FFF2-40B4-BE49-F238E27FC236}">
                <a16:creationId xmlns:a16="http://schemas.microsoft.com/office/drawing/2014/main" id="{CF23A78C-7BD8-2843-BFF3-8C3505CD9456}"/>
              </a:ext>
            </a:extLst>
          </p:cNvPr>
          <p:cNvSpPr txBox="1"/>
          <p:nvPr/>
        </p:nvSpPr>
        <p:spPr>
          <a:xfrm>
            <a:off x="484412" y="4815304"/>
            <a:ext cx="11223171" cy="1323439"/>
          </a:xfrm>
          <a:prstGeom prst="rect">
            <a:avLst/>
          </a:prstGeom>
          <a:noFill/>
        </p:spPr>
        <p:txBody>
          <a:bodyPr wrap="square" rtlCol="0">
            <a:spAutoFit/>
          </a:bodyPr>
          <a:lstStyle/>
          <a:p>
            <a:r>
              <a:rPr lang="en-US" sz="4000">
                <a:latin typeface="Corbel" panose="020B0503020204020204" pitchFamily="34" charset="0"/>
              </a:rPr>
              <a:t>What can you do to allow yourself to deal with or overcome the embarrassment?</a:t>
            </a:r>
          </a:p>
        </p:txBody>
      </p:sp>
      <p:sp>
        <p:nvSpPr>
          <p:cNvPr id="6" name="TextBox 5">
            <a:extLst>
              <a:ext uri="{FF2B5EF4-FFF2-40B4-BE49-F238E27FC236}">
                <a16:creationId xmlns:a16="http://schemas.microsoft.com/office/drawing/2014/main" id="{85F20D72-01A1-3447-B4B5-F0AC7ED79978}"/>
              </a:ext>
            </a:extLst>
          </p:cNvPr>
          <p:cNvSpPr txBox="1"/>
          <p:nvPr/>
        </p:nvSpPr>
        <p:spPr>
          <a:xfrm>
            <a:off x="547005" y="3157237"/>
            <a:ext cx="11097983" cy="1600438"/>
          </a:xfrm>
          <a:prstGeom prst="rect">
            <a:avLst/>
          </a:prstGeom>
          <a:noFill/>
        </p:spPr>
        <p:txBody>
          <a:bodyPr wrap="square" rtlCol="0">
            <a:spAutoFit/>
          </a:bodyPr>
          <a:lstStyle/>
          <a:p>
            <a:r>
              <a:rPr lang="en-US" sz="4000">
                <a:latin typeface="Corbel" panose="020B0503020204020204" pitchFamily="34" charset="0"/>
              </a:rPr>
              <a:t>Do you think everyone with disabilities are embarrassed?</a:t>
            </a:r>
          </a:p>
          <a:p>
            <a:endParaRPr lang="en-US"/>
          </a:p>
        </p:txBody>
      </p:sp>
      <p:pic>
        <p:nvPicPr>
          <p:cNvPr id="7" name="Transition Bell 19" descr="Transition Bell 19">
            <a:hlinkClick r:id="" action="ppaction://media"/>
            <a:extLst>
              <a:ext uri="{FF2B5EF4-FFF2-40B4-BE49-F238E27FC236}">
                <a16:creationId xmlns:a16="http://schemas.microsoft.com/office/drawing/2014/main" id="{8BD1C23E-D848-2D40-8053-69788BCFC1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47005" y="448595"/>
            <a:ext cx="812800" cy="812800"/>
          </a:xfrm>
          <a:prstGeom prst="rect">
            <a:avLst/>
          </a:prstGeom>
        </p:spPr>
      </p:pic>
    </p:spTree>
    <p:extLst>
      <p:ext uri="{BB962C8B-B14F-4D97-AF65-F5344CB8AC3E}">
        <p14:creationId xmlns:p14="http://schemas.microsoft.com/office/powerpoint/2010/main" val="392500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92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4" name="TextBox 3">
            <a:extLst>
              <a:ext uri="{FF2B5EF4-FFF2-40B4-BE49-F238E27FC236}">
                <a16:creationId xmlns:a16="http://schemas.microsoft.com/office/drawing/2014/main" id="{2A764193-FED6-A44C-A60F-D2145B5D2627}"/>
              </a:ext>
            </a:extLst>
          </p:cNvPr>
          <p:cNvSpPr txBox="1"/>
          <p:nvPr/>
        </p:nvSpPr>
        <p:spPr>
          <a:xfrm>
            <a:off x="683078" y="2274837"/>
            <a:ext cx="10825843" cy="2308324"/>
          </a:xfrm>
          <a:prstGeom prst="rect">
            <a:avLst/>
          </a:prstGeom>
          <a:noFill/>
        </p:spPr>
        <p:txBody>
          <a:bodyPr wrap="square" rtlCol="0">
            <a:spAutoFit/>
          </a:bodyPr>
          <a:lstStyle/>
          <a:p>
            <a:pPr algn="ctr"/>
            <a:r>
              <a:rPr lang="en-US" sz="7200">
                <a:latin typeface="Corbel" panose="020B0503020204020204" pitchFamily="34" charset="0"/>
              </a:rPr>
              <a:t>In your own words, what do you think self-awareness is?</a:t>
            </a:r>
          </a:p>
        </p:txBody>
      </p:sp>
      <p:pic>
        <p:nvPicPr>
          <p:cNvPr id="5" name="Transition Bell 2" descr="Transition Bell 2">
            <a:hlinkClick r:id="" action="ppaction://media"/>
            <a:extLst>
              <a:ext uri="{FF2B5EF4-FFF2-40B4-BE49-F238E27FC236}">
                <a16:creationId xmlns:a16="http://schemas.microsoft.com/office/drawing/2014/main" id="{EE62BD17-B8A0-4A48-8158-482981A6482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971296" y="448595"/>
            <a:ext cx="812800" cy="812800"/>
          </a:xfrm>
          <a:prstGeom prst="rect">
            <a:avLst/>
          </a:prstGeom>
        </p:spPr>
      </p:pic>
    </p:spTree>
    <p:extLst>
      <p:ext uri="{BB962C8B-B14F-4D97-AF65-F5344CB8AC3E}">
        <p14:creationId xmlns:p14="http://schemas.microsoft.com/office/powerpoint/2010/main" val="3202238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28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328802"/>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2" y="1512789"/>
            <a:ext cx="11223171" cy="4832092"/>
          </a:xfrm>
          <a:prstGeom prst="rect">
            <a:avLst/>
          </a:prstGeom>
          <a:noFill/>
        </p:spPr>
        <p:txBody>
          <a:bodyPr wrap="square" rtlCol="0">
            <a:spAutoFit/>
          </a:bodyPr>
          <a:lstStyle/>
          <a:p>
            <a:pPr algn="ctr"/>
            <a:r>
              <a:rPr lang="en-US" sz="3600" b="1">
                <a:latin typeface="Corbel" panose="020B0503020204020204" pitchFamily="34" charset="0"/>
              </a:rPr>
              <a:t>Describe how your disability may impact you after high school in the following areas:</a:t>
            </a:r>
          </a:p>
          <a:p>
            <a:endParaRPr lang="en-US" sz="3600">
              <a:latin typeface="Corbel" panose="020B0503020204020204" pitchFamily="34" charset="0"/>
            </a:endParaRPr>
          </a:p>
          <a:p>
            <a:pPr marL="571500" indent="-571500">
              <a:buFontTx/>
              <a:buChar char="-"/>
            </a:pPr>
            <a:r>
              <a:rPr lang="en-US" sz="4000">
                <a:latin typeface="Corbel" panose="020B0503020204020204" pitchFamily="34" charset="0"/>
              </a:rPr>
              <a:t>Where and how you live?</a:t>
            </a:r>
          </a:p>
          <a:p>
            <a:pPr marL="571500" indent="-571500">
              <a:buFontTx/>
              <a:buChar char="-"/>
            </a:pPr>
            <a:r>
              <a:rPr lang="en-US" sz="4000">
                <a:latin typeface="Corbel" panose="020B0503020204020204" pitchFamily="34" charset="0"/>
              </a:rPr>
              <a:t>Your work performance?</a:t>
            </a:r>
          </a:p>
          <a:p>
            <a:pPr marL="571500" indent="-571500">
              <a:buFontTx/>
              <a:buChar char="-"/>
            </a:pPr>
            <a:r>
              <a:rPr lang="en-US" sz="4000">
                <a:latin typeface="Corbel" panose="020B0503020204020204" pitchFamily="34" charset="0"/>
              </a:rPr>
              <a:t>Getting more education or going to college?</a:t>
            </a:r>
          </a:p>
          <a:p>
            <a:pPr marL="571500" indent="-571500">
              <a:buFontTx/>
              <a:buChar char="-"/>
            </a:pPr>
            <a:r>
              <a:rPr lang="en-US" sz="4000">
                <a:latin typeface="Corbel" panose="020B0503020204020204" pitchFamily="34" charset="0"/>
              </a:rPr>
              <a:t>What other ways might your disability impact you after high school?</a:t>
            </a:r>
          </a:p>
        </p:txBody>
      </p:sp>
      <p:pic>
        <p:nvPicPr>
          <p:cNvPr id="4" name="Transition Bell 19" descr="Transition Bell 19">
            <a:hlinkClick r:id="" action="ppaction://media"/>
            <a:extLst>
              <a:ext uri="{FF2B5EF4-FFF2-40B4-BE49-F238E27FC236}">
                <a16:creationId xmlns:a16="http://schemas.microsoft.com/office/drawing/2014/main" id="{BAE51167-A65C-3B45-9588-53ADAABA368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1568" y="448595"/>
            <a:ext cx="812800" cy="812800"/>
          </a:xfrm>
          <a:prstGeom prst="rect">
            <a:avLst/>
          </a:prstGeom>
        </p:spPr>
      </p:pic>
    </p:spTree>
    <p:extLst>
      <p:ext uri="{BB962C8B-B14F-4D97-AF65-F5344CB8AC3E}">
        <p14:creationId xmlns:p14="http://schemas.microsoft.com/office/powerpoint/2010/main" val="217165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17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328802"/>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3" y="2444887"/>
            <a:ext cx="11223171" cy="2123658"/>
          </a:xfrm>
          <a:prstGeom prst="rect">
            <a:avLst/>
          </a:prstGeom>
          <a:noFill/>
        </p:spPr>
        <p:txBody>
          <a:bodyPr wrap="square" rtlCol="0">
            <a:spAutoFit/>
          </a:bodyPr>
          <a:lstStyle/>
          <a:p>
            <a:pPr algn="ctr"/>
            <a:r>
              <a:rPr lang="en-US" sz="6600">
                <a:latin typeface="Corbel" panose="020B0503020204020204" pitchFamily="34" charset="0"/>
              </a:rPr>
              <a:t>What help or support will you need in college or on the job?</a:t>
            </a:r>
          </a:p>
        </p:txBody>
      </p:sp>
      <p:pic>
        <p:nvPicPr>
          <p:cNvPr id="4" name="Transition Bell 21" descr="Transition Bell 21">
            <a:hlinkClick r:id="" action="ppaction://media"/>
            <a:extLst>
              <a:ext uri="{FF2B5EF4-FFF2-40B4-BE49-F238E27FC236}">
                <a16:creationId xmlns:a16="http://schemas.microsoft.com/office/drawing/2014/main" id="{72186B2F-FC03-8643-8C5D-E145F50473E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536" y="574045"/>
            <a:ext cx="812800" cy="812800"/>
          </a:xfrm>
          <a:prstGeom prst="rect">
            <a:avLst/>
          </a:prstGeom>
        </p:spPr>
      </p:pic>
    </p:spTree>
    <p:extLst>
      <p:ext uri="{BB962C8B-B14F-4D97-AF65-F5344CB8AC3E}">
        <p14:creationId xmlns:p14="http://schemas.microsoft.com/office/powerpoint/2010/main" val="805737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7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5" y="1992403"/>
            <a:ext cx="11223171" cy="4154984"/>
          </a:xfrm>
          <a:prstGeom prst="rect">
            <a:avLst/>
          </a:prstGeom>
          <a:noFill/>
        </p:spPr>
        <p:txBody>
          <a:bodyPr wrap="square" rtlCol="0">
            <a:spAutoFit/>
          </a:bodyPr>
          <a:lstStyle/>
          <a:p>
            <a:pPr algn="ctr"/>
            <a:r>
              <a:rPr lang="en-US" sz="6600">
                <a:latin typeface="Corbel" panose="020B0503020204020204" pitchFamily="34" charset="0"/>
              </a:rPr>
              <a:t>If you are having problems at school and need help, who do you feel the most comfortable talking to? Why?</a:t>
            </a:r>
          </a:p>
        </p:txBody>
      </p:sp>
      <p:pic>
        <p:nvPicPr>
          <p:cNvPr id="4" name="Transition Bell 22" descr="Transition Bell 22">
            <a:hlinkClick r:id="" action="ppaction://media"/>
            <a:extLst>
              <a:ext uri="{FF2B5EF4-FFF2-40B4-BE49-F238E27FC236}">
                <a16:creationId xmlns:a16="http://schemas.microsoft.com/office/drawing/2014/main" id="{866F264E-FF9D-BA45-9677-475E9268C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1152" y="363375"/>
            <a:ext cx="812800" cy="812800"/>
          </a:xfrm>
          <a:prstGeom prst="rect">
            <a:avLst/>
          </a:prstGeom>
        </p:spPr>
      </p:pic>
    </p:spTree>
    <p:extLst>
      <p:ext uri="{BB962C8B-B14F-4D97-AF65-F5344CB8AC3E}">
        <p14:creationId xmlns:p14="http://schemas.microsoft.com/office/powerpoint/2010/main" val="3104869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90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7"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Disability 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357398" y="1691951"/>
            <a:ext cx="11477203" cy="2646878"/>
          </a:xfrm>
          <a:prstGeom prst="rect">
            <a:avLst/>
          </a:prstGeom>
          <a:noFill/>
        </p:spPr>
        <p:txBody>
          <a:bodyPr wrap="square" rtlCol="0">
            <a:spAutoFit/>
          </a:bodyPr>
          <a:lstStyle/>
          <a:p>
            <a:pPr algn="ctr"/>
            <a:r>
              <a:rPr lang="en-US" sz="3600">
                <a:latin typeface="Corbel" panose="020B0503020204020204" pitchFamily="34" charset="0"/>
              </a:rPr>
              <a:t>Scenario-</a:t>
            </a:r>
            <a:r>
              <a:rPr lang="en-US" sz="4800">
                <a:latin typeface="Corbel" panose="020B0503020204020204" pitchFamily="34" charset="0"/>
              </a:rPr>
              <a:t> </a:t>
            </a:r>
            <a:r>
              <a:rPr lang="en-US" sz="3200" i="1">
                <a:latin typeface="Corbel" panose="020B0503020204020204" pitchFamily="34" charset="0"/>
              </a:rPr>
              <a:t>You have a personal goal to pass all classes this semester. However you were absent by one day over the maximum absences allowed and learned you will fail your art class for the semester.</a:t>
            </a:r>
          </a:p>
          <a:p>
            <a:endParaRPr lang="en-US" sz="5400">
              <a:latin typeface="Corbel" panose="020B0503020204020204" pitchFamily="34" charset="0"/>
            </a:endParaRPr>
          </a:p>
        </p:txBody>
      </p:sp>
      <p:sp>
        <p:nvSpPr>
          <p:cNvPr id="4" name="TextBox 3">
            <a:extLst>
              <a:ext uri="{FF2B5EF4-FFF2-40B4-BE49-F238E27FC236}">
                <a16:creationId xmlns:a16="http://schemas.microsoft.com/office/drawing/2014/main" id="{CF23A78C-7BD8-2843-BFF3-8C3505CD9456}"/>
              </a:ext>
            </a:extLst>
          </p:cNvPr>
          <p:cNvSpPr txBox="1"/>
          <p:nvPr/>
        </p:nvSpPr>
        <p:spPr>
          <a:xfrm>
            <a:off x="419989" y="4196565"/>
            <a:ext cx="11223171" cy="1938992"/>
          </a:xfrm>
          <a:prstGeom prst="rect">
            <a:avLst/>
          </a:prstGeom>
          <a:noFill/>
        </p:spPr>
        <p:txBody>
          <a:bodyPr wrap="square" rtlCol="0">
            <a:spAutoFit/>
          </a:bodyPr>
          <a:lstStyle/>
          <a:p>
            <a:pPr algn="ctr"/>
            <a:r>
              <a:rPr lang="en-US" sz="4000">
                <a:latin typeface="Corbel" panose="020B0503020204020204" pitchFamily="34" charset="0"/>
              </a:rPr>
              <a:t>How would you deal with this set-back and move on from it? How could you have prevented it from happening?</a:t>
            </a:r>
          </a:p>
        </p:txBody>
      </p:sp>
      <p:pic>
        <p:nvPicPr>
          <p:cNvPr id="6" name="Transition Bell 23" descr="Transition Bell 23">
            <a:hlinkClick r:id="" action="ppaction://media"/>
            <a:extLst>
              <a:ext uri="{FF2B5EF4-FFF2-40B4-BE49-F238E27FC236}">
                <a16:creationId xmlns:a16="http://schemas.microsoft.com/office/drawing/2014/main" id="{7694C325-9394-A34B-AA0F-AB6DD72DF2C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98144" y="480950"/>
            <a:ext cx="812800" cy="812800"/>
          </a:xfrm>
          <a:prstGeom prst="rect">
            <a:avLst/>
          </a:prstGeom>
        </p:spPr>
      </p:pic>
    </p:spTree>
    <p:extLst>
      <p:ext uri="{BB962C8B-B14F-4D97-AF65-F5344CB8AC3E}">
        <p14:creationId xmlns:p14="http://schemas.microsoft.com/office/powerpoint/2010/main" val="398356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42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Postsecondary Goals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5" y="2271092"/>
            <a:ext cx="11223171" cy="2308324"/>
          </a:xfrm>
          <a:prstGeom prst="rect">
            <a:avLst/>
          </a:prstGeom>
          <a:noFill/>
        </p:spPr>
        <p:txBody>
          <a:bodyPr wrap="square" rtlCol="0">
            <a:spAutoFit/>
          </a:bodyPr>
          <a:lstStyle/>
          <a:p>
            <a:pPr algn="ctr"/>
            <a:r>
              <a:rPr lang="en-US" sz="6600">
                <a:latin typeface="Corbel" panose="020B0503020204020204" pitchFamily="34" charset="0"/>
              </a:rPr>
              <a:t>Where do you see yourself </a:t>
            </a:r>
            <a:r>
              <a:rPr lang="en-US" sz="7200" b="1">
                <a:latin typeface="Corbel" panose="020B0503020204020204" pitchFamily="34" charset="0"/>
              </a:rPr>
              <a:t>5</a:t>
            </a:r>
            <a:r>
              <a:rPr lang="en-US" sz="6600">
                <a:latin typeface="Corbel" panose="020B0503020204020204" pitchFamily="34" charset="0"/>
              </a:rPr>
              <a:t>, </a:t>
            </a:r>
            <a:r>
              <a:rPr lang="en-US" sz="7200" b="1">
                <a:latin typeface="Corbel" panose="020B0503020204020204" pitchFamily="34" charset="0"/>
              </a:rPr>
              <a:t>10</a:t>
            </a:r>
            <a:r>
              <a:rPr lang="en-US" sz="6600">
                <a:latin typeface="Corbel" panose="020B0503020204020204" pitchFamily="34" charset="0"/>
              </a:rPr>
              <a:t>, and</a:t>
            </a:r>
            <a:r>
              <a:rPr lang="en-US" sz="7200" b="1">
                <a:latin typeface="Corbel" panose="020B0503020204020204" pitchFamily="34" charset="0"/>
              </a:rPr>
              <a:t> 25 </a:t>
            </a:r>
            <a:r>
              <a:rPr lang="en-US" sz="6600">
                <a:latin typeface="Corbel" panose="020B0503020204020204" pitchFamily="34" charset="0"/>
              </a:rPr>
              <a:t>years from now?</a:t>
            </a:r>
          </a:p>
        </p:txBody>
      </p:sp>
      <p:pic>
        <p:nvPicPr>
          <p:cNvPr id="4" name="Transition Bell 24" descr="Transition Bell 24">
            <a:hlinkClick r:id="" action="ppaction://media"/>
            <a:extLst>
              <a:ext uri="{FF2B5EF4-FFF2-40B4-BE49-F238E27FC236}">
                <a16:creationId xmlns:a16="http://schemas.microsoft.com/office/drawing/2014/main" id="{824C0267-98C7-D242-B06C-49B47174E3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496" y="448595"/>
            <a:ext cx="812800" cy="812800"/>
          </a:xfrm>
          <a:prstGeom prst="rect">
            <a:avLst/>
          </a:prstGeom>
        </p:spPr>
      </p:pic>
    </p:spTree>
    <p:extLst>
      <p:ext uri="{BB962C8B-B14F-4D97-AF65-F5344CB8AC3E}">
        <p14:creationId xmlns:p14="http://schemas.microsoft.com/office/powerpoint/2010/main" val="2692582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7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Postsecondary Goals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3" y="1462651"/>
            <a:ext cx="11223171" cy="646331"/>
          </a:xfrm>
          <a:prstGeom prst="rect">
            <a:avLst/>
          </a:prstGeom>
          <a:noFill/>
        </p:spPr>
        <p:txBody>
          <a:bodyPr wrap="square" rtlCol="0">
            <a:spAutoFit/>
          </a:bodyPr>
          <a:lstStyle/>
          <a:p>
            <a:pPr algn="ctr"/>
            <a:r>
              <a:rPr lang="en-US" sz="3600" b="1">
                <a:latin typeface="Corbel" panose="020B0503020204020204" pitchFamily="34" charset="0"/>
              </a:rPr>
              <a:t>What are my GOALS for life after high school?</a:t>
            </a:r>
          </a:p>
        </p:txBody>
      </p:sp>
      <p:sp>
        <p:nvSpPr>
          <p:cNvPr id="4" name="TextBox 3">
            <a:extLst>
              <a:ext uri="{FF2B5EF4-FFF2-40B4-BE49-F238E27FC236}">
                <a16:creationId xmlns:a16="http://schemas.microsoft.com/office/drawing/2014/main" id="{FAF4E8C4-4082-9B45-B93E-ABA1159359DF}"/>
              </a:ext>
            </a:extLst>
          </p:cNvPr>
          <p:cNvSpPr txBox="1"/>
          <p:nvPr/>
        </p:nvSpPr>
        <p:spPr>
          <a:xfrm>
            <a:off x="792507" y="2178344"/>
            <a:ext cx="10780295" cy="1446550"/>
          </a:xfrm>
          <a:prstGeom prst="rect">
            <a:avLst/>
          </a:prstGeom>
          <a:noFill/>
        </p:spPr>
        <p:txBody>
          <a:bodyPr wrap="square" rtlCol="0">
            <a:spAutoFit/>
          </a:bodyPr>
          <a:lstStyle/>
          <a:p>
            <a:r>
              <a:rPr lang="en-US" sz="3200" b="1" u="sng">
                <a:latin typeface="Corbel" panose="020B0503020204020204" pitchFamily="34" charset="0"/>
              </a:rPr>
              <a:t>* Where do you want to live? </a:t>
            </a:r>
            <a:r>
              <a:rPr lang="en-US" sz="2800">
                <a:latin typeface="Corbel" panose="020B0503020204020204" pitchFamily="34" charset="0"/>
              </a:rPr>
              <a:t>Do you want to live in an apartment, in the dorms, or in a house? Do you want to live alone or with roommates?</a:t>
            </a:r>
          </a:p>
        </p:txBody>
      </p:sp>
      <p:sp>
        <p:nvSpPr>
          <p:cNvPr id="6" name="TextBox 5">
            <a:extLst>
              <a:ext uri="{FF2B5EF4-FFF2-40B4-BE49-F238E27FC236}">
                <a16:creationId xmlns:a16="http://schemas.microsoft.com/office/drawing/2014/main" id="{C34977AF-590F-844E-AB30-139928EE24FA}"/>
              </a:ext>
            </a:extLst>
          </p:cNvPr>
          <p:cNvSpPr txBox="1"/>
          <p:nvPr/>
        </p:nvSpPr>
        <p:spPr>
          <a:xfrm>
            <a:off x="792507" y="3632800"/>
            <a:ext cx="11049858" cy="1446550"/>
          </a:xfrm>
          <a:prstGeom prst="rect">
            <a:avLst/>
          </a:prstGeom>
          <a:noFill/>
        </p:spPr>
        <p:txBody>
          <a:bodyPr wrap="square" rtlCol="0">
            <a:spAutoFit/>
          </a:bodyPr>
          <a:lstStyle/>
          <a:p>
            <a:r>
              <a:rPr lang="en-US" sz="3200" b="1" u="sng">
                <a:latin typeface="Corbel" panose="020B0503020204020204" pitchFamily="34" charset="0"/>
              </a:rPr>
              <a:t>* Do you want to further your education? </a:t>
            </a:r>
            <a:r>
              <a:rPr lang="en-US" sz="2800">
                <a:latin typeface="Corbel" panose="020B0503020204020204" pitchFamily="34" charset="0"/>
              </a:rPr>
              <a:t>Do you want to get on-the-job training (apprenticeship), go to a career technical school, go to a Junior College, or go to a 4-year university?</a:t>
            </a:r>
          </a:p>
        </p:txBody>
      </p:sp>
      <p:sp>
        <p:nvSpPr>
          <p:cNvPr id="7" name="TextBox 6">
            <a:extLst>
              <a:ext uri="{FF2B5EF4-FFF2-40B4-BE49-F238E27FC236}">
                <a16:creationId xmlns:a16="http://schemas.microsoft.com/office/drawing/2014/main" id="{3E867C17-B396-DF4A-B5C1-34F450ABB1F4}"/>
              </a:ext>
            </a:extLst>
          </p:cNvPr>
          <p:cNvSpPr txBox="1"/>
          <p:nvPr/>
        </p:nvSpPr>
        <p:spPr>
          <a:xfrm>
            <a:off x="792507" y="5395349"/>
            <a:ext cx="10780295" cy="584775"/>
          </a:xfrm>
          <a:prstGeom prst="rect">
            <a:avLst/>
          </a:prstGeom>
          <a:noFill/>
        </p:spPr>
        <p:txBody>
          <a:bodyPr wrap="square" rtlCol="0">
            <a:spAutoFit/>
          </a:bodyPr>
          <a:lstStyle/>
          <a:p>
            <a:r>
              <a:rPr lang="en-US" sz="3200" b="1" u="sng">
                <a:latin typeface="Corbel" panose="020B0503020204020204" pitchFamily="34" charset="0"/>
              </a:rPr>
              <a:t>* Where do you want to work after high school?</a:t>
            </a:r>
          </a:p>
        </p:txBody>
      </p:sp>
      <p:pic>
        <p:nvPicPr>
          <p:cNvPr id="10" name="Transition Bell 25" descr="Transition Bell 25">
            <a:hlinkClick r:id="" action="ppaction://media"/>
            <a:extLst>
              <a:ext uri="{FF2B5EF4-FFF2-40B4-BE49-F238E27FC236}">
                <a16:creationId xmlns:a16="http://schemas.microsoft.com/office/drawing/2014/main" id="{17C8492C-E51E-3C48-B747-5DC482C85D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413" y="439575"/>
            <a:ext cx="812800" cy="812800"/>
          </a:xfrm>
          <a:prstGeom prst="rect">
            <a:avLst/>
          </a:prstGeom>
        </p:spPr>
      </p:pic>
    </p:spTree>
    <p:extLst>
      <p:ext uri="{BB962C8B-B14F-4D97-AF65-F5344CB8AC3E}">
        <p14:creationId xmlns:p14="http://schemas.microsoft.com/office/powerpoint/2010/main" val="3082326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305"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Postsecondary Goals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3" y="1462651"/>
            <a:ext cx="11223171" cy="954107"/>
          </a:xfrm>
          <a:prstGeom prst="rect">
            <a:avLst/>
          </a:prstGeom>
          <a:noFill/>
        </p:spPr>
        <p:txBody>
          <a:bodyPr wrap="square" rtlCol="0">
            <a:spAutoFit/>
          </a:bodyPr>
          <a:lstStyle/>
          <a:p>
            <a:pPr algn="ctr"/>
            <a:r>
              <a:rPr lang="en-US" sz="2800" b="1">
                <a:latin typeface="Corbel" panose="020B0503020204020204" pitchFamily="34" charset="0"/>
              </a:rPr>
              <a:t>If you were financially independent, what kind of work would you gladly do for free?</a:t>
            </a:r>
          </a:p>
        </p:txBody>
      </p:sp>
      <p:sp>
        <p:nvSpPr>
          <p:cNvPr id="6" name="TextBox 5">
            <a:extLst>
              <a:ext uri="{FF2B5EF4-FFF2-40B4-BE49-F238E27FC236}">
                <a16:creationId xmlns:a16="http://schemas.microsoft.com/office/drawing/2014/main" id="{C34977AF-590F-844E-AB30-139928EE24FA}"/>
              </a:ext>
            </a:extLst>
          </p:cNvPr>
          <p:cNvSpPr txBox="1"/>
          <p:nvPr/>
        </p:nvSpPr>
        <p:spPr>
          <a:xfrm>
            <a:off x="294806" y="2953335"/>
            <a:ext cx="11223171" cy="3539430"/>
          </a:xfrm>
          <a:prstGeom prst="rect">
            <a:avLst/>
          </a:prstGeom>
          <a:noFill/>
        </p:spPr>
        <p:txBody>
          <a:bodyPr wrap="square" rtlCol="0">
            <a:spAutoFit/>
          </a:bodyPr>
          <a:lstStyle/>
          <a:p>
            <a:pPr marL="457200" indent="-457200">
              <a:buFontTx/>
              <a:buChar char="-"/>
            </a:pPr>
            <a:r>
              <a:rPr lang="en-US" sz="3200">
                <a:latin typeface="Corbel" panose="020B0503020204020204" pitchFamily="34" charset="0"/>
              </a:rPr>
              <a:t>What are 3 aspects of this work that you really like?</a:t>
            </a:r>
          </a:p>
          <a:p>
            <a:pPr marL="457200" indent="-457200">
              <a:buFontTx/>
              <a:buChar char="-"/>
            </a:pPr>
            <a:r>
              <a:rPr lang="en-US" sz="3200">
                <a:latin typeface="Corbel" panose="020B0503020204020204" pitchFamily="34" charset="0"/>
              </a:rPr>
              <a:t>How do you feel when you do this type of work?</a:t>
            </a:r>
          </a:p>
          <a:p>
            <a:pPr marL="457200" indent="-457200">
              <a:buFontTx/>
              <a:buChar char="-"/>
            </a:pPr>
            <a:r>
              <a:rPr lang="en-US" sz="3200">
                <a:latin typeface="Corbel" panose="020B0503020204020204" pitchFamily="34" charset="0"/>
              </a:rPr>
              <a:t>What single action could you take to head towards this type of work?</a:t>
            </a:r>
          </a:p>
          <a:p>
            <a:pPr marL="457200" indent="-457200">
              <a:buFontTx/>
              <a:buChar char="-"/>
            </a:pPr>
            <a:r>
              <a:rPr lang="en-US" sz="3200">
                <a:latin typeface="Corbel" panose="020B0503020204020204" pitchFamily="34" charset="0"/>
              </a:rPr>
              <a:t>How do you feel when you imagine yourself taking that action?</a:t>
            </a:r>
          </a:p>
          <a:p>
            <a:pPr marL="457200" indent="-457200">
              <a:buFontTx/>
              <a:buChar char="-"/>
            </a:pPr>
            <a:r>
              <a:rPr lang="en-US" sz="3200">
                <a:latin typeface="Corbel" panose="020B0503020204020204" pitchFamily="34" charset="0"/>
              </a:rPr>
              <a:t>If good, will you take that action?</a:t>
            </a:r>
          </a:p>
          <a:p>
            <a:pPr marL="457200" indent="-457200">
              <a:buFontTx/>
              <a:buChar char="-"/>
            </a:pPr>
            <a:r>
              <a:rPr lang="en-US" sz="3200">
                <a:latin typeface="Corbel" panose="020B0503020204020204" pitchFamily="34" charset="0"/>
              </a:rPr>
              <a:t>If bad, what are you most afraid will happen if you did?</a:t>
            </a:r>
          </a:p>
        </p:txBody>
      </p:sp>
      <p:pic>
        <p:nvPicPr>
          <p:cNvPr id="4" name="Transition Bell 26" descr="Transition Bell 26">
            <a:hlinkClick r:id="" action="ppaction://media"/>
            <a:extLst>
              <a:ext uri="{FF2B5EF4-FFF2-40B4-BE49-F238E27FC236}">
                <a16:creationId xmlns:a16="http://schemas.microsoft.com/office/drawing/2014/main" id="{36AF1BC9-1573-1345-A786-823CAD7321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304" y="448596"/>
            <a:ext cx="812800" cy="812800"/>
          </a:xfrm>
          <a:prstGeom prst="rect">
            <a:avLst/>
          </a:prstGeom>
        </p:spPr>
      </p:pic>
    </p:spTree>
    <p:extLst>
      <p:ext uri="{BB962C8B-B14F-4D97-AF65-F5344CB8AC3E}">
        <p14:creationId xmlns:p14="http://schemas.microsoft.com/office/powerpoint/2010/main" val="1679127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153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Postsecondary Goals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679662"/>
            <a:ext cx="11223171" cy="3785652"/>
          </a:xfrm>
          <a:prstGeom prst="rect">
            <a:avLst/>
          </a:prstGeom>
          <a:noFill/>
        </p:spPr>
        <p:txBody>
          <a:bodyPr wrap="square" rtlCol="0">
            <a:spAutoFit/>
          </a:bodyPr>
          <a:lstStyle/>
          <a:p>
            <a:pPr algn="ctr"/>
            <a:r>
              <a:rPr lang="en-US" sz="6000">
                <a:latin typeface="Corbel" panose="020B0503020204020204" pitchFamily="34" charset="0"/>
              </a:rPr>
              <a:t>In your opinion, do people with training after high school make more money? Explain why you think this.</a:t>
            </a:r>
          </a:p>
        </p:txBody>
      </p:sp>
      <p:sp>
        <p:nvSpPr>
          <p:cNvPr id="4" name="TextBox 3">
            <a:extLst>
              <a:ext uri="{FF2B5EF4-FFF2-40B4-BE49-F238E27FC236}">
                <a16:creationId xmlns:a16="http://schemas.microsoft.com/office/drawing/2014/main" id="{76FBDCB9-C2C1-E44B-85B9-37EE94CBB0A2}"/>
              </a:ext>
            </a:extLst>
          </p:cNvPr>
          <p:cNvSpPr txBox="1"/>
          <p:nvPr/>
        </p:nvSpPr>
        <p:spPr>
          <a:xfrm>
            <a:off x="768826" y="6025695"/>
            <a:ext cx="6060766" cy="369332"/>
          </a:xfrm>
          <a:prstGeom prst="rect">
            <a:avLst/>
          </a:prstGeom>
          <a:noFill/>
        </p:spPr>
        <p:txBody>
          <a:bodyPr wrap="square" rtlCol="0">
            <a:spAutoFit/>
          </a:bodyPr>
          <a:lstStyle/>
          <a:p>
            <a:r>
              <a:rPr lang="en-US">
                <a:hlinkClick r:id="rId4"/>
              </a:rPr>
              <a:t>http://www.bls.gov/emp/ep_chart_001.htm</a:t>
            </a:r>
            <a:endParaRPr lang="en-US"/>
          </a:p>
        </p:txBody>
      </p:sp>
      <p:pic>
        <p:nvPicPr>
          <p:cNvPr id="5" name="Transition Bell 27" descr="Transition Bell 27">
            <a:hlinkClick r:id="" action="ppaction://media"/>
            <a:extLst>
              <a:ext uri="{FF2B5EF4-FFF2-40B4-BE49-F238E27FC236}">
                <a16:creationId xmlns:a16="http://schemas.microsoft.com/office/drawing/2014/main" id="{E2A119D6-FA7A-FC48-9058-9BBC3D7CE9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813313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15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Postsecondary Goals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679662"/>
            <a:ext cx="11223171" cy="2123658"/>
          </a:xfrm>
          <a:prstGeom prst="rect">
            <a:avLst/>
          </a:prstGeom>
          <a:noFill/>
        </p:spPr>
        <p:txBody>
          <a:bodyPr wrap="square" rtlCol="0">
            <a:spAutoFit/>
          </a:bodyPr>
          <a:lstStyle/>
          <a:p>
            <a:pPr algn="ctr"/>
            <a:r>
              <a:rPr lang="en-US" sz="4400">
                <a:latin typeface="Corbel" panose="020B0503020204020204" pitchFamily="34" charset="0"/>
              </a:rPr>
              <a:t>What is one goal you would like to accomplish which involves your education or training after graduation?</a:t>
            </a:r>
          </a:p>
        </p:txBody>
      </p:sp>
      <p:sp>
        <p:nvSpPr>
          <p:cNvPr id="4" name="TextBox 3">
            <a:extLst>
              <a:ext uri="{FF2B5EF4-FFF2-40B4-BE49-F238E27FC236}">
                <a16:creationId xmlns:a16="http://schemas.microsoft.com/office/drawing/2014/main" id="{76FBDCB9-C2C1-E44B-85B9-37EE94CBB0A2}"/>
              </a:ext>
            </a:extLst>
          </p:cNvPr>
          <p:cNvSpPr txBox="1"/>
          <p:nvPr/>
        </p:nvSpPr>
        <p:spPr>
          <a:xfrm>
            <a:off x="594534" y="4635477"/>
            <a:ext cx="11002927" cy="1200329"/>
          </a:xfrm>
          <a:prstGeom prst="rect">
            <a:avLst/>
          </a:prstGeom>
          <a:noFill/>
        </p:spPr>
        <p:txBody>
          <a:bodyPr wrap="square" rtlCol="0">
            <a:spAutoFit/>
          </a:bodyPr>
          <a:lstStyle/>
          <a:p>
            <a:pPr algn="ctr"/>
            <a:r>
              <a:rPr lang="en-US" sz="3600">
                <a:latin typeface="Corbel" panose="020B0503020204020204" pitchFamily="34" charset="0"/>
              </a:rPr>
              <a:t>What are 3 steps you can focus on this year for reaching your educational and/or training goal?</a:t>
            </a:r>
          </a:p>
        </p:txBody>
      </p:sp>
      <p:pic>
        <p:nvPicPr>
          <p:cNvPr id="5" name="Transition Bell 28" descr="Transition Bell 28">
            <a:hlinkClick r:id="" action="ppaction://media"/>
            <a:extLst>
              <a:ext uri="{FF2B5EF4-FFF2-40B4-BE49-F238E27FC236}">
                <a16:creationId xmlns:a16="http://schemas.microsoft.com/office/drawing/2014/main" id="{7EA609CF-4CDE-1340-AF22-8EAB3B85A0C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57958" y="505899"/>
            <a:ext cx="812800" cy="812800"/>
          </a:xfrm>
          <a:prstGeom prst="rect">
            <a:avLst/>
          </a:prstGeom>
        </p:spPr>
      </p:pic>
    </p:spTree>
    <p:extLst>
      <p:ext uri="{BB962C8B-B14F-4D97-AF65-F5344CB8AC3E}">
        <p14:creationId xmlns:p14="http://schemas.microsoft.com/office/powerpoint/2010/main" val="43497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7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Postsecondary Goals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1" y="1983489"/>
            <a:ext cx="11223171" cy="1446550"/>
          </a:xfrm>
          <a:prstGeom prst="rect">
            <a:avLst/>
          </a:prstGeom>
          <a:noFill/>
        </p:spPr>
        <p:txBody>
          <a:bodyPr wrap="square" rtlCol="0">
            <a:spAutoFit/>
          </a:bodyPr>
          <a:lstStyle/>
          <a:p>
            <a:pPr algn="ctr"/>
            <a:r>
              <a:rPr lang="en-US" sz="4400">
                <a:latin typeface="Corbel" panose="020B0503020204020204" pitchFamily="34" charset="0"/>
              </a:rPr>
              <a:t>What is one goal you would like to accomplish which involves your career after you graduate?</a:t>
            </a:r>
          </a:p>
        </p:txBody>
      </p:sp>
      <p:sp>
        <p:nvSpPr>
          <p:cNvPr id="4" name="TextBox 3">
            <a:extLst>
              <a:ext uri="{FF2B5EF4-FFF2-40B4-BE49-F238E27FC236}">
                <a16:creationId xmlns:a16="http://schemas.microsoft.com/office/drawing/2014/main" id="{76FBDCB9-C2C1-E44B-85B9-37EE94CBB0A2}"/>
              </a:ext>
            </a:extLst>
          </p:cNvPr>
          <p:cNvSpPr txBox="1"/>
          <p:nvPr/>
        </p:nvSpPr>
        <p:spPr>
          <a:xfrm>
            <a:off x="594534" y="4635477"/>
            <a:ext cx="11002927" cy="1200329"/>
          </a:xfrm>
          <a:prstGeom prst="rect">
            <a:avLst/>
          </a:prstGeom>
          <a:noFill/>
        </p:spPr>
        <p:txBody>
          <a:bodyPr wrap="square" rtlCol="0">
            <a:spAutoFit/>
          </a:bodyPr>
          <a:lstStyle/>
          <a:p>
            <a:pPr algn="ctr"/>
            <a:r>
              <a:rPr lang="en-US" sz="3600">
                <a:latin typeface="Corbel" panose="020B0503020204020204" pitchFamily="34" charset="0"/>
              </a:rPr>
              <a:t>What are 3 steps you can focus on this year for reaching your career goal?</a:t>
            </a:r>
          </a:p>
        </p:txBody>
      </p:sp>
      <p:pic>
        <p:nvPicPr>
          <p:cNvPr id="5" name="Transition Bell 29" descr="Transition Bell 29">
            <a:hlinkClick r:id="" action="ppaction://media"/>
            <a:extLst>
              <a:ext uri="{FF2B5EF4-FFF2-40B4-BE49-F238E27FC236}">
                <a16:creationId xmlns:a16="http://schemas.microsoft.com/office/drawing/2014/main" id="{413AA0B7-4348-7246-BA6C-06BCFD7C83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4534" y="403326"/>
            <a:ext cx="812800" cy="812800"/>
          </a:xfrm>
          <a:prstGeom prst="rect">
            <a:avLst/>
          </a:prstGeom>
        </p:spPr>
      </p:pic>
    </p:spTree>
    <p:extLst>
      <p:ext uri="{BB962C8B-B14F-4D97-AF65-F5344CB8AC3E}">
        <p14:creationId xmlns:p14="http://schemas.microsoft.com/office/powerpoint/2010/main" val="2694274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5"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4" name="TextBox 3">
            <a:extLst>
              <a:ext uri="{FF2B5EF4-FFF2-40B4-BE49-F238E27FC236}">
                <a16:creationId xmlns:a16="http://schemas.microsoft.com/office/drawing/2014/main" id="{2A764193-FED6-A44C-A60F-D2145B5D2627}"/>
              </a:ext>
            </a:extLst>
          </p:cNvPr>
          <p:cNvSpPr txBox="1"/>
          <p:nvPr/>
        </p:nvSpPr>
        <p:spPr>
          <a:xfrm>
            <a:off x="683078" y="2324751"/>
            <a:ext cx="10825843" cy="3416320"/>
          </a:xfrm>
          <a:prstGeom prst="rect">
            <a:avLst/>
          </a:prstGeom>
          <a:noFill/>
        </p:spPr>
        <p:txBody>
          <a:bodyPr wrap="square" rtlCol="0">
            <a:spAutoFit/>
          </a:bodyPr>
          <a:lstStyle/>
          <a:p>
            <a:pPr algn="ctr"/>
            <a:r>
              <a:rPr lang="en-US" sz="7200">
                <a:latin typeface="Corbel" panose="020B0503020204020204" pitchFamily="34" charset="0"/>
              </a:rPr>
              <a:t>Use a dictionary and/or the internet to determine the meaning of self-awareness.</a:t>
            </a:r>
          </a:p>
        </p:txBody>
      </p:sp>
      <p:pic>
        <p:nvPicPr>
          <p:cNvPr id="5" name="Transition Bell 3" descr="Transition Bell 3">
            <a:hlinkClick r:id="" action="ppaction://media"/>
            <a:extLst>
              <a:ext uri="{FF2B5EF4-FFF2-40B4-BE49-F238E27FC236}">
                <a16:creationId xmlns:a16="http://schemas.microsoft.com/office/drawing/2014/main" id="{17A11A3F-7B7F-AB4E-8946-B91A7A41F1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00608" y="448595"/>
            <a:ext cx="812800" cy="812800"/>
          </a:xfrm>
          <a:prstGeom prst="rect">
            <a:avLst/>
          </a:prstGeom>
        </p:spPr>
      </p:pic>
    </p:spTree>
    <p:extLst>
      <p:ext uri="{BB962C8B-B14F-4D97-AF65-F5344CB8AC3E}">
        <p14:creationId xmlns:p14="http://schemas.microsoft.com/office/powerpoint/2010/main" val="4025692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8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Postsecondary Goals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1" y="1983489"/>
            <a:ext cx="11223171" cy="2123658"/>
          </a:xfrm>
          <a:prstGeom prst="rect">
            <a:avLst/>
          </a:prstGeom>
          <a:noFill/>
        </p:spPr>
        <p:txBody>
          <a:bodyPr wrap="square" rtlCol="0">
            <a:spAutoFit/>
          </a:bodyPr>
          <a:lstStyle/>
          <a:p>
            <a:pPr algn="ctr"/>
            <a:r>
              <a:rPr lang="en-US" sz="4400">
                <a:latin typeface="Corbel" panose="020B0503020204020204" pitchFamily="34" charset="0"/>
              </a:rPr>
              <a:t>What is one goal you would like to accomplish which involves your independent living conditions after you graduate?</a:t>
            </a:r>
          </a:p>
        </p:txBody>
      </p:sp>
      <p:sp>
        <p:nvSpPr>
          <p:cNvPr id="4" name="TextBox 3">
            <a:extLst>
              <a:ext uri="{FF2B5EF4-FFF2-40B4-BE49-F238E27FC236}">
                <a16:creationId xmlns:a16="http://schemas.microsoft.com/office/drawing/2014/main" id="{76FBDCB9-C2C1-E44B-85B9-37EE94CBB0A2}"/>
              </a:ext>
            </a:extLst>
          </p:cNvPr>
          <p:cNvSpPr txBox="1"/>
          <p:nvPr/>
        </p:nvSpPr>
        <p:spPr>
          <a:xfrm>
            <a:off x="594532" y="4818026"/>
            <a:ext cx="11002927" cy="1200329"/>
          </a:xfrm>
          <a:prstGeom prst="rect">
            <a:avLst/>
          </a:prstGeom>
          <a:noFill/>
        </p:spPr>
        <p:txBody>
          <a:bodyPr wrap="square" rtlCol="0">
            <a:spAutoFit/>
          </a:bodyPr>
          <a:lstStyle/>
          <a:p>
            <a:pPr algn="ctr"/>
            <a:r>
              <a:rPr lang="en-US" sz="3600">
                <a:latin typeface="Corbel" panose="020B0503020204020204" pitchFamily="34" charset="0"/>
              </a:rPr>
              <a:t>What are 3 steps you can focus on this year for reaching your independent living goal?</a:t>
            </a:r>
          </a:p>
        </p:txBody>
      </p:sp>
      <p:pic>
        <p:nvPicPr>
          <p:cNvPr id="5" name="Transition Bell 30" descr="Transition Bell 30">
            <a:hlinkClick r:id="" action="ppaction://media"/>
            <a:extLst>
              <a:ext uri="{FF2B5EF4-FFF2-40B4-BE49-F238E27FC236}">
                <a16:creationId xmlns:a16="http://schemas.microsoft.com/office/drawing/2014/main" id="{06527C76-2509-364F-ABE6-1D9BEB6021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872802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58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Self-Directed IEP</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1" y="1983489"/>
            <a:ext cx="11223171" cy="4031873"/>
          </a:xfrm>
          <a:prstGeom prst="rect">
            <a:avLst/>
          </a:prstGeom>
          <a:noFill/>
        </p:spPr>
        <p:txBody>
          <a:bodyPr wrap="square" rtlCol="0">
            <a:spAutoFit/>
          </a:bodyPr>
          <a:lstStyle/>
          <a:p>
            <a:pPr marL="571500" indent="-571500">
              <a:buFontTx/>
              <a:buChar char="-"/>
            </a:pPr>
            <a:r>
              <a:rPr lang="en-US" sz="3200">
                <a:latin typeface="Corbel" panose="020B0503020204020204" pitchFamily="34" charset="0"/>
              </a:rPr>
              <a:t>In your own words, describe an IEP and how it affects you.   </a:t>
            </a:r>
          </a:p>
          <a:p>
            <a:r>
              <a:rPr lang="en-US" sz="3200">
                <a:latin typeface="Corbel" panose="020B0503020204020204" pitchFamily="34" charset="0"/>
              </a:rPr>
              <a:t>                </a:t>
            </a:r>
          </a:p>
          <a:p>
            <a:pPr marL="571500" indent="-571500">
              <a:buFontTx/>
              <a:buChar char="-"/>
            </a:pPr>
            <a:r>
              <a:rPr lang="en-US" sz="3200">
                <a:latin typeface="Corbel" panose="020B0503020204020204" pitchFamily="34" charset="0"/>
              </a:rPr>
              <a:t>What is the most important part of an IEP?</a:t>
            </a:r>
          </a:p>
          <a:p>
            <a:endParaRPr lang="en-US" sz="3200">
              <a:latin typeface="Corbel" panose="020B0503020204020204" pitchFamily="34" charset="0"/>
            </a:endParaRPr>
          </a:p>
          <a:p>
            <a:pPr marL="571500" indent="-571500">
              <a:buFontTx/>
              <a:buChar char="-"/>
            </a:pPr>
            <a:r>
              <a:rPr lang="en-US" sz="3200">
                <a:latin typeface="Corbel" panose="020B0503020204020204" pitchFamily="34" charset="0"/>
              </a:rPr>
              <a:t>Does your IEP reflect who you are and does it contain plans to help you reach your goals for the future? </a:t>
            </a:r>
          </a:p>
          <a:p>
            <a:endParaRPr lang="en-US" sz="3200">
              <a:latin typeface="Corbel" panose="020B0503020204020204" pitchFamily="34" charset="0"/>
            </a:endParaRPr>
          </a:p>
          <a:p>
            <a:pPr marL="571500" indent="-571500">
              <a:buFontTx/>
              <a:buChar char="-"/>
            </a:pPr>
            <a:r>
              <a:rPr lang="en-US" sz="3200">
                <a:latin typeface="Corbel" panose="020B0503020204020204" pitchFamily="34" charset="0"/>
              </a:rPr>
              <a:t>Who is your IEP teacher/case manager?</a:t>
            </a:r>
          </a:p>
        </p:txBody>
      </p:sp>
      <p:pic>
        <p:nvPicPr>
          <p:cNvPr id="4" name="Transition Bell 31" descr="Transition Bell 31">
            <a:hlinkClick r:id="" action="ppaction://media"/>
            <a:extLst>
              <a:ext uri="{FF2B5EF4-FFF2-40B4-BE49-F238E27FC236}">
                <a16:creationId xmlns:a16="http://schemas.microsoft.com/office/drawing/2014/main" id="{72278154-FD06-8B45-ABA8-194446649A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3344" y="448595"/>
            <a:ext cx="812800" cy="812800"/>
          </a:xfrm>
          <a:prstGeom prst="rect">
            <a:avLst/>
          </a:prstGeom>
        </p:spPr>
      </p:pic>
    </p:spTree>
    <p:extLst>
      <p:ext uri="{BB962C8B-B14F-4D97-AF65-F5344CB8AC3E}">
        <p14:creationId xmlns:p14="http://schemas.microsoft.com/office/powerpoint/2010/main" val="2151838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625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Self-Directed IEP</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5" y="2276433"/>
            <a:ext cx="11223171" cy="3139321"/>
          </a:xfrm>
          <a:prstGeom prst="rect">
            <a:avLst/>
          </a:prstGeom>
          <a:noFill/>
        </p:spPr>
        <p:txBody>
          <a:bodyPr wrap="square" rtlCol="0">
            <a:spAutoFit/>
          </a:bodyPr>
          <a:lstStyle/>
          <a:p>
            <a:pPr algn="ctr"/>
            <a:r>
              <a:rPr lang="en-US" sz="6600">
                <a:latin typeface="Corbel" panose="020B0503020204020204" pitchFamily="34" charset="0"/>
              </a:rPr>
              <a:t>If you could invite anyone you wanted to your IEP, who would it be and why?</a:t>
            </a:r>
          </a:p>
        </p:txBody>
      </p:sp>
      <p:pic>
        <p:nvPicPr>
          <p:cNvPr id="4" name="Transition Bell 32" descr="Transition Bell 32">
            <a:hlinkClick r:id="" action="ppaction://media"/>
            <a:extLst>
              <a:ext uri="{FF2B5EF4-FFF2-40B4-BE49-F238E27FC236}">
                <a16:creationId xmlns:a16="http://schemas.microsoft.com/office/drawing/2014/main" id="{0F27E263-DC3B-9C47-8F70-A67E4CB6C8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414" y="448595"/>
            <a:ext cx="812800" cy="812800"/>
          </a:xfrm>
          <a:prstGeom prst="rect">
            <a:avLst/>
          </a:prstGeom>
        </p:spPr>
      </p:pic>
    </p:spTree>
    <p:extLst>
      <p:ext uri="{BB962C8B-B14F-4D97-AF65-F5344CB8AC3E}">
        <p14:creationId xmlns:p14="http://schemas.microsoft.com/office/powerpoint/2010/main" val="138701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Self-Directed IEP</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1323439"/>
          </a:xfrm>
          <a:prstGeom prst="rect">
            <a:avLst/>
          </a:prstGeom>
          <a:noFill/>
        </p:spPr>
        <p:txBody>
          <a:bodyPr wrap="square" rtlCol="0">
            <a:spAutoFit/>
          </a:bodyPr>
          <a:lstStyle/>
          <a:p>
            <a:pPr algn="ctr"/>
            <a:r>
              <a:rPr lang="en-US" sz="4000">
                <a:latin typeface="Corbel" panose="020B0503020204020204" pitchFamily="34" charset="0"/>
              </a:rPr>
              <a:t>What is the main thing you would like your IEP to address in your education and why?</a:t>
            </a:r>
          </a:p>
        </p:txBody>
      </p:sp>
      <p:sp>
        <p:nvSpPr>
          <p:cNvPr id="4" name="TextBox 3">
            <a:extLst>
              <a:ext uri="{FF2B5EF4-FFF2-40B4-BE49-F238E27FC236}">
                <a16:creationId xmlns:a16="http://schemas.microsoft.com/office/drawing/2014/main" id="{C341A269-F0F5-3A4F-AD84-90FA09BCC0C0}"/>
              </a:ext>
            </a:extLst>
          </p:cNvPr>
          <p:cNvSpPr txBox="1"/>
          <p:nvPr/>
        </p:nvSpPr>
        <p:spPr>
          <a:xfrm>
            <a:off x="681787" y="3822666"/>
            <a:ext cx="10828421" cy="1815882"/>
          </a:xfrm>
          <a:prstGeom prst="rect">
            <a:avLst/>
          </a:prstGeom>
          <a:noFill/>
        </p:spPr>
        <p:txBody>
          <a:bodyPr wrap="square" rtlCol="0">
            <a:spAutoFit/>
          </a:bodyPr>
          <a:lstStyle/>
          <a:p>
            <a:r>
              <a:rPr lang="en-US" sz="2800">
                <a:latin typeface="Corbel" panose="020B0503020204020204" pitchFamily="34" charset="0"/>
              </a:rPr>
              <a:t>Example: </a:t>
            </a:r>
            <a:r>
              <a:rPr lang="en-US" sz="2800" i="1">
                <a:latin typeface="Corbel" panose="020B0503020204020204" pitchFamily="34" charset="0"/>
              </a:rPr>
              <a:t>I would like my IEP to address my reading disability because it is the hardest thing for me to do in school. Also, I would like my IEP to address how I am going to get to college because I worry if I will be able to meet the requirements.</a:t>
            </a:r>
          </a:p>
        </p:txBody>
      </p:sp>
      <p:pic>
        <p:nvPicPr>
          <p:cNvPr id="5" name="Transition Bell 33" descr="Transition Bell 33">
            <a:hlinkClick r:id="" action="ppaction://media"/>
            <a:extLst>
              <a:ext uri="{FF2B5EF4-FFF2-40B4-BE49-F238E27FC236}">
                <a16:creationId xmlns:a16="http://schemas.microsoft.com/office/drawing/2014/main" id="{EDD6A80F-C01A-C744-A581-5EF88C385DA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413" y="550611"/>
            <a:ext cx="812800" cy="812800"/>
          </a:xfrm>
          <a:prstGeom prst="rect">
            <a:avLst/>
          </a:prstGeom>
        </p:spPr>
      </p:pic>
    </p:spTree>
    <p:extLst>
      <p:ext uri="{BB962C8B-B14F-4D97-AF65-F5344CB8AC3E}">
        <p14:creationId xmlns:p14="http://schemas.microsoft.com/office/powerpoint/2010/main" val="3625551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33"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446550"/>
          </a:xfrm>
          <a:prstGeom prst="rect">
            <a:avLst/>
          </a:prstGeom>
        </p:spPr>
        <p:txBody>
          <a:bodyPr wrap="square">
            <a:spAutoFit/>
          </a:bodyPr>
          <a:lstStyle/>
          <a:p>
            <a:pPr algn="ctr"/>
            <a:r>
              <a:rPr lang="en-US" sz="4400" b="1">
                <a:solidFill>
                  <a:srgbClr val="941100"/>
                </a:solidFill>
                <a:latin typeface="Corbel" panose="020B0503020204020204" pitchFamily="34" charset="0"/>
              </a:rPr>
              <a:t>Self-Directed IEP</a:t>
            </a:r>
          </a:p>
          <a:p>
            <a:pPr algn="ctr"/>
            <a:r>
              <a:rPr lang="en-US" sz="4400" b="1">
                <a:solidFill>
                  <a:srgbClr val="941100"/>
                </a:solidFill>
                <a:latin typeface="Corbel" panose="020B0503020204020204" pitchFamily="34" charset="0"/>
              </a:rPr>
              <a:t>Present Levels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1323439"/>
          </a:xfrm>
          <a:prstGeom prst="rect">
            <a:avLst/>
          </a:prstGeom>
          <a:noFill/>
        </p:spPr>
        <p:txBody>
          <a:bodyPr wrap="square" rtlCol="0">
            <a:spAutoFit/>
          </a:bodyPr>
          <a:lstStyle/>
          <a:p>
            <a:pPr algn="ctr"/>
            <a:r>
              <a:rPr lang="en-US" sz="4000">
                <a:latin typeface="Corbel" panose="020B0503020204020204" pitchFamily="34" charset="0"/>
              </a:rPr>
              <a:t>Write one paragraph that describes you and your current levels at school.</a:t>
            </a:r>
          </a:p>
        </p:txBody>
      </p:sp>
      <p:sp>
        <p:nvSpPr>
          <p:cNvPr id="4" name="TextBox 3">
            <a:extLst>
              <a:ext uri="{FF2B5EF4-FFF2-40B4-BE49-F238E27FC236}">
                <a16:creationId xmlns:a16="http://schemas.microsoft.com/office/drawing/2014/main" id="{C341A269-F0F5-3A4F-AD84-90FA09BCC0C0}"/>
              </a:ext>
            </a:extLst>
          </p:cNvPr>
          <p:cNvSpPr txBox="1"/>
          <p:nvPr/>
        </p:nvSpPr>
        <p:spPr>
          <a:xfrm>
            <a:off x="681787" y="3822666"/>
            <a:ext cx="10828421" cy="1815882"/>
          </a:xfrm>
          <a:prstGeom prst="rect">
            <a:avLst/>
          </a:prstGeom>
          <a:noFill/>
        </p:spPr>
        <p:txBody>
          <a:bodyPr wrap="square" rtlCol="0">
            <a:spAutoFit/>
          </a:bodyPr>
          <a:lstStyle/>
          <a:p>
            <a:r>
              <a:rPr lang="en-US" sz="2800">
                <a:latin typeface="Corbel" panose="020B0503020204020204" pitchFamily="34" charset="0"/>
              </a:rPr>
              <a:t>Example: </a:t>
            </a:r>
            <a:r>
              <a:rPr lang="en-US" sz="2800" i="1">
                <a:latin typeface="Corbel" panose="020B0503020204020204" pitchFamily="34" charset="0"/>
              </a:rPr>
              <a:t>My name is John and I am currently a junior at FHS. I enjoy my math class, but I have a hard time in my English class. I currently attend lab classes for English and reading. Having information read aloud to me is a huge help. I get along well with my peers. </a:t>
            </a:r>
          </a:p>
        </p:txBody>
      </p:sp>
      <p:pic>
        <p:nvPicPr>
          <p:cNvPr id="5" name="Transition Bell 34" descr="Transition Bell 34">
            <a:hlinkClick r:id="" action="ppaction://media"/>
            <a:extLst>
              <a:ext uri="{FF2B5EF4-FFF2-40B4-BE49-F238E27FC236}">
                <a16:creationId xmlns:a16="http://schemas.microsoft.com/office/drawing/2014/main" id="{3001C7F2-68EE-DC45-87D5-1665C50C104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1787" y="397508"/>
            <a:ext cx="812800" cy="812800"/>
          </a:xfrm>
          <a:prstGeom prst="rect">
            <a:avLst/>
          </a:prstGeom>
        </p:spPr>
      </p:pic>
    </p:spTree>
    <p:extLst>
      <p:ext uri="{BB962C8B-B14F-4D97-AF65-F5344CB8AC3E}">
        <p14:creationId xmlns:p14="http://schemas.microsoft.com/office/powerpoint/2010/main" val="71231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13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707886"/>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 Strengths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1" y="1915638"/>
            <a:ext cx="11223171" cy="4524315"/>
          </a:xfrm>
          <a:prstGeom prst="rect">
            <a:avLst/>
          </a:prstGeom>
          <a:noFill/>
        </p:spPr>
        <p:txBody>
          <a:bodyPr wrap="square" rtlCol="0">
            <a:spAutoFit/>
          </a:bodyPr>
          <a:lstStyle/>
          <a:p>
            <a:pPr marL="685800" indent="-685800" algn="ctr">
              <a:buFont typeface="Arial" panose="020B0604020202020204" pitchFamily="34" charset="0"/>
              <a:buChar char="•"/>
            </a:pPr>
            <a:r>
              <a:rPr lang="en-US" sz="4800">
                <a:latin typeface="Corbel" panose="020B0503020204020204" pitchFamily="34" charset="0"/>
              </a:rPr>
              <a:t>What are 3 strengths that should be listed on your IEP?</a:t>
            </a:r>
          </a:p>
          <a:p>
            <a:pPr algn="ctr"/>
            <a:endParaRPr lang="en-US" sz="4800">
              <a:latin typeface="Corbel" panose="020B0503020204020204" pitchFamily="34" charset="0"/>
            </a:endParaRPr>
          </a:p>
          <a:p>
            <a:pPr marL="685800" indent="-685800" algn="ctr">
              <a:buFont typeface="Arial" panose="020B0604020202020204" pitchFamily="34" charset="0"/>
              <a:buChar char="•"/>
            </a:pPr>
            <a:r>
              <a:rPr lang="en-US" sz="4800">
                <a:latin typeface="Corbel" panose="020B0503020204020204" pitchFamily="34" charset="0"/>
              </a:rPr>
              <a:t>What additional supports can your IEP team focus on relative to your education?</a:t>
            </a:r>
          </a:p>
        </p:txBody>
      </p:sp>
      <p:pic>
        <p:nvPicPr>
          <p:cNvPr id="4" name="Transition Bell 35" descr="Transition Bell 35">
            <a:hlinkClick r:id="" action="ppaction://media"/>
            <a:extLst>
              <a:ext uri="{FF2B5EF4-FFF2-40B4-BE49-F238E27FC236}">
                <a16:creationId xmlns:a16="http://schemas.microsoft.com/office/drawing/2014/main" id="{6215F382-982F-C242-B504-8E3520B1E4C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4304" y="418047"/>
            <a:ext cx="812800" cy="812800"/>
          </a:xfrm>
          <a:prstGeom prst="rect">
            <a:avLst/>
          </a:prstGeom>
        </p:spPr>
      </p:pic>
    </p:spTree>
    <p:extLst>
      <p:ext uri="{BB962C8B-B14F-4D97-AF65-F5344CB8AC3E}">
        <p14:creationId xmlns:p14="http://schemas.microsoft.com/office/powerpoint/2010/main" val="2099750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09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Anticipated Effects</a:t>
            </a:r>
          </a:p>
        </p:txBody>
      </p:sp>
      <p:sp>
        <p:nvSpPr>
          <p:cNvPr id="6" name="TextBox 5">
            <a:extLst>
              <a:ext uri="{FF2B5EF4-FFF2-40B4-BE49-F238E27FC236}">
                <a16:creationId xmlns:a16="http://schemas.microsoft.com/office/drawing/2014/main" id="{C34977AF-590F-844E-AB30-139928EE24FA}"/>
              </a:ext>
            </a:extLst>
          </p:cNvPr>
          <p:cNvSpPr txBox="1"/>
          <p:nvPr/>
        </p:nvSpPr>
        <p:spPr>
          <a:xfrm>
            <a:off x="294806" y="2309687"/>
            <a:ext cx="11223171" cy="2862322"/>
          </a:xfrm>
          <a:prstGeom prst="rect">
            <a:avLst/>
          </a:prstGeom>
          <a:noFill/>
        </p:spPr>
        <p:txBody>
          <a:bodyPr wrap="square" rtlCol="0">
            <a:spAutoFit/>
          </a:bodyPr>
          <a:lstStyle/>
          <a:p>
            <a:pPr algn="ctr"/>
            <a:r>
              <a:rPr lang="en-US" sz="6000">
                <a:latin typeface="Corbel" panose="020B0503020204020204" pitchFamily="34" charset="0"/>
              </a:rPr>
              <a:t>How does your disability impact you in your general education classes?</a:t>
            </a:r>
          </a:p>
        </p:txBody>
      </p:sp>
      <p:pic>
        <p:nvPicPr>
          <p:cNvPr id="4" name="Transition Bell 36" descr="Transition Bell 36">
            <a:hlinkClick r:id="" action="ppaction://media"/>
            <a:extLst>
              <a:ext uri="{FF2B5EF4-FFF2-40B4-BE49-F238E27FC236}">
                <a16:creationId xmlns:a16="http://schemas.microsoft.com/office/drawing/2014/main" id="{BE9A04A7-DACA-AF4D-B896-7A8DFBA4C41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414" y="472127"/>
            <a:ext cx="812800" cy="812800"/>
          </a:xfrm>
          <a:prstGeom prst="rect">
            <a:avLst/>
          </a:prstGeom>
        </p:spPr>
      </p:pic>
    </p:spTree>
    <p:extLst>
      <p:ext uri="{BB962C8B-B14F-4D97-AF65-F5344CB8AC3E}">
        <p14:creationId xmlns:p14="http://schemas.microsoft.com/office/powerpoint/2010/main" val="1474500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6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Educational Needs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2437101"/>
            <a:ext cx="11223171" cy="3139321"/>
          </a:xfrm>
          <a:prstGeom prst="rect">
            <a:avLst/>
          </a:prstGeom>
          <a:noFill/>
        </p:spPr>
        <p:txBody>
          <a:bodyPr wrap="square" rtlCol="0">
            <a:spAutoFit/>
          </a:bodyPr>
          <a:lstStyle/>
          <a:p>
            <a:pPr algn="ctr"/>
            <a:r>
              <a:rPr lang="en-US" sz="6600">
                <a:latin typeface="Corbel" panose="020B0503020204020204" pitchFamily="34" charset="0"/>
              </a:rPr>
              <a:t>What things are harder for you at school? What skills do you need to work on developing?</a:t>
            </a:r>
          </a:p>
        </p:txBody>
      </p:sp>
      <p:pic>
        <p:nvPicPr>
          <p:cNvPr id="4" name="Transition Bell 37" descr="Transition Bell 37">
            <a:hlinkClick r:id="" action="ppaction://media"/>
            <a:extLst>
              <a:ext uri="{FF2B5EF4-FFF2-40B4-BE49-F238E27FC236}">
                <a16:creationId xmlns:a16="http://schemas.microsoft.com/office/drawing/2014/main" id="{EA96DFDD-E144-4C4A-95C1-C4335114D7C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64032" y="362119"/>
            <a:ext cx="812800" cy="812800"/>
          </a:xfrm>
          <a:prstGeom prst="rect">
            <a:avLst/>
          </a:prstGeom>
        </p:spPr>
      </p:pic>
    </p:spTree>
    <p:extLst>
      <p:ext uri="{BB962C8B-B14F-4D97-AF65-F5344CB8AC3E}">
        <p14:creationId xmlns:p14="http://schemas.microsoft.com/office/powerpoint/2010/main" val="255608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59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Amount of Time</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5" y="2322915"/>
            <a:ext cx="11223171" cy="4031873"/>
          </a:xfrm>
          <a:prstGeom prst="rect">
            <a:avLst/>
          </a:prstGeom>
          <a:noFill/>
        </p:spPr>
        <p:txBody>
          <a:bodyPr wrap="square" rtlCol="0">
            <a:spAutoFit/>
          </a:bodyPr>
          <a:lstStyle/>
          <a:p>
            <a:pPr marL="857250" indent="-857250">
              <a:buFontTx/>
              <a:buChar char="-"/>
            </a:pPr>
            <a:r>
              <a:rPr lang="en-US" sz="3200">
                <a:latin typeface="Corbel" panose="020B0503020204020204" pitchFamily="34" charset="0"/>
              </a:rPr>
              <a:t>How many hours are you in general education classes?</a:t>
            </a:r>
          </a:p>
          <a:p>
            <a:pPr marL="857250" indent="-857250">
              <a:buFontTx/>
              <a:buChar char="-"/>
            </a:pPr>
            <a:endParaRPr lang="en-US" sz="3200">
              <a:latin typeface="Corbel" panose="020B0503020204020204" pitchFamily="34" charset="0"/>
            </a:endParaRPr>
          </a:p>
          <a:p>
            <a:pPr marL="857250" indent="-857250">
              <a:buFontTx/>
              <a:buChar char="-"/>
            </a:pPr>
            <a:r>
              <a:rPr lang="en-US" sz="3200">
                <a:latin typeface="Corbel" panose="020B0503020204020204" pitchFamily="34" charset="0"/>
              </a:rPr>
              <a:t>If you are not in general education classes all day, why do you feel you need a different environment?</a:t>
            </a:r>
          </a:p>
          <a:p>
            <a:pPr marL="857250" indent="-857250">
              <a:buFontTx/>
              <a:buChar char="-"/>
            </a:pPr>
            <a:endParaRPr lang="en-US" sz="3200">
              <a:latin typeface="Corbel" panose="020B0503020204020204" pitchFamily="34" charset="0"/>
            </a:endParaRPr>
          </a:p>
          <a:p>
            <a:pPr marL="857250" indent="-857250">
              <a:buFontTx/>
              <a:buChar char="-"/>
            </a:pPr>
            <a:r>
              <a:rPr lang="en-US" sz="3200">
                <a:latin typeface="Corbel" panose="020B0503020204020204" pitchFamily="34" charset="0"/>
              </a:rPr>
              <a:t>Would you like to attend more general education classes?</a:t>
            </a:r>
          </a:p>
          <a:p>
            <a:pPr marL="857250" indent="-857250">
              <a:buFontTx/>
              <a:buChar char="-"/>
            </a:pPr>
            <a:endParaRPr lang="en-US" sz="3200">
              <a:latin typeface="Corbel" panose="020B0503020204020204" pitchFamily="34" charset="0"/>
            </a:endParaRPr>
          </a:p>
          <a:p>
            <a:pPr marL="857250" indent="-857250">
              <a:buFontTx/>
              <a:buChar char="-"/>
            </a:pPr>
            <a:r>
              <a:rPr lang="en-US" sz="3200">
                <a:latin typeface="Corbel" panose="020B0503020204020204" pitchFamily="34" charset="0"/>
              </a:rPr>
              <a:t>What can you do to reach that goal?</a:t>
            </a:r>
          </a:p>
        </p:txBody>
      </p:sp>
      <p:pic>
        <p:nvPicPr>
          <p:cNvPr id="4" name="Transition Bell 38" descr="Transition Bell 38">
            <a:hlinkClick r:id="" action="ppaction://media"/>
            <a:extLst>
              <a:ext uri="{FF2B5EF4-FFF2-40B4-BE49-F238E27FC236}">
                <a16:creationId xmlns:a16="http://schemas.microsoft.com/office/drawing/2014/main" id="{1260B31E-DC8F-E145-91BD-4BF51CD56C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3344" y="254830"/>
            <a:ext cx="812800" cy="812800"/>
          </a:xfrm>
          <a:prstGeom prst="rect">
            <a:avLst/>
          </a:prstGeom>
        </p:spPr>
      </p:pic>
    </p:spTree>
    <p:extLst>
      <p:ext uri="{BB962C8B-B14F-4D97-AF65-F5344CB8AC3E}">
        <p14:creationId xmlns:p14="http://schemas.microsoft.com/office/powerpoint/2010/main" val="3597466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8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Program Modifications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5" y="2322915"/>
            <a:ext cx="11223171" cy="3785652"/>
          </a:xfrm>
          <a:prstGeom prst="rect">
            <a:avLst/>
          </a:prstGeom>
          <a:noFill/>
        </p:spPr>
        <p:txBody>
          <a:bodyPr wrap="square" rtlCol="0">
            <a:spAutoFit/>
          </a:bodyPr>
          <a:lstStyle/>
          <a:p>
            <a:pPr algn="ctr"/>
            <a:r>
              <a:rPr lang="en-US" sz="6000">
                <a:latin typeface="Corbel" panose="020B0503020204020204" pitchFamily="34" charset="0"/>
              </a:rPr>
              <a:t>List what accommodations and/or modifications you need in school and how they can help you to succeed.</a:t>
            </a:r>
          </a:p>
        </p:txBody>
      </p:sp>
      <p:pic>
        <p:nvPicPr>
          <p:cNvPr id="4" name="Transition Bell 39" descr="Transition Bell 39">
            <a:hlinkClick r:id="" action="ppaction://media"/>
            <a:extLst>
              <a:ext uri="{FF2B5EF4-FFF2-40B4-BE49-F238E27FC236}">
                <a16:creationId xmlns:a16="http://schemas.microsoft.com/office/drawing/2014/main" id="{F99E857D-D9C1-CF40-A19D-BDED031E44F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7184" y="359071"/>
            <a:ext cx="812800" cy="812800"/>
          </a:xfrm>
          <a:prstGeom prst="rect">
            <a:avLst/>
          </a:prstGeom>
        </p:spPr>
      </p:pic>
    </p:spTree>
    <p:extLst>
      <p:ext uri="{BB962C8B-B14F-4D97-AF65-F5344CB8AC3E}">
        <p14:creationId xmlns:p14="http://schemas.microsoft.com/office/powerpoint/2010/main" val="13698192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4" name="TextBox 3">
            <a:extLst>
              <a:ext uri="{FF2B5EF4-FFF2-40B4-BE49-F238E27FC236}">
                <a16:creationId xmlns:a16="http://schemas.microsoft.com/office/drawing/2014/main" id="{2A764193-FED6-A44C-A60F-D2145B5D2627}"/>
              </a:ext>
            </a:extLst>
          </p:cNvPr>
          <p:cNvSpPr txBox="1"/>
          <p:nvPr/>
        </p:nvSpPr>
        <p:spPr>
          <a:xfrm>
            <a:off x="683078" y="2324751"/>
            <a:ext cx="10825843" cy="3416320"/>
          </a:xfrm>
          <a:prstGeom prst="rect">
            <a:avLst/>
          </a:prstGeom>
          <a:noFill/>
        </p:spPr>
        <p:txBody>
          <a:bodyPr wrap="square" rtlCol="0">
            <a:spAutoFit/>
          </a:bodyPr>
          <a:lstStyle/>
          <a:p>
            <a:pPr algn="ctr"/>
            <a:r>
              <a:rPr lang="en-US" sz="7200">
                <a:latin typeface="Corbel" panose="020B0503020204020204" pitchFamily="34" charset="0"/>
              </a:rPr>
              <a:t>List 10 words or phrases that others may say about you.</a:t>
            </a:r>
          </a:p>
        </p:txBody>
      </p:sp>
      <p:pic>
        <p:nvPicPr>
          <p:cNvPr id="5" name="Transition Bell 4" descr="Transition Bell 4">
            <a:hlinkClick r:id="" action="ppaction://media"/>
            <a:extLst>
              <a:ext uri="{FF2B5EF4-FFF2-40B4-BE49-F238E27FC236}">
                <a16:creationId xmlns:a16="http://schemas.microsoft.com/office/drawing/2014/main" id="{ECEB5206-BAA3-1A45-8111-2751742155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414" y="448595"/>
            <a:ext cx="812800" cy="812800"/>
          </a:xfrm>
          <a:prstGeom prst="rect">
            <a:avLst/>
          </a:prstGeom>
        </p:spPr>
      </p:pic>
    </p:spTree>
    <p:extLst>
      <p:ext uri="{BB962C8B-B14F-4D97-AF65-F5344CB8AC3E}">
        <p14:creationId xmlns:p14="http://schemas.microsoft.com/office/powerpoint/2010/main" val="3075633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1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446550"/>
          </a:xfrm>
          <a:prstGeom prst="rect">
            <a:avLst/>
          </a:prstGeom>
        </p:spPr>
        <p:txBody>
          <a:bodyPr wrap="square">
            <a:spAutoFit/>
          </a:bodyPr>
          <a:lstStyle/>
          <a:p>
            <a:pPr algn="ctr"/>
            <a:r>
              <a:rPr lang="en-US" sz="4400" b="1">
                <a:solidFill>
                  <a:srgbClr val="941100"/>
                </a:solidFill>
                <a:latin typeface="Corbel" panose="020B0503020204020204" pitchFamily="34" charset="0"/>
              </a:rPr>
              <a:t>Self-Directed IEP</a:t>
            </a:r>
          </a:p>
          <a:p>
            <a:pPr algn="ctr"/>
            <a:r>
              <a:rPr lang="en-US" sz="4400" b="1">
                <a:solidFill>
                  <a:srgbClr val="941100"/>
                </a:solidFill>
                <a:latin typeface="Corbel" panose="020B0503020204020204" pitchFamily="34" charset="0"/>
              </a:rPr>
              <a:t>Goals and Objectives</a:t>
            </a:r>
          </a:p>
        </p:txBody>
      </p:sp>
      <p:sp>
        <p:nvSpPr>
          <p:cNvPr id="10" name="TextBox 9">
            <a:extLst>
              <a:ext uri="{FF2B5EF4-FFF2-40B4-BE49-F238E27FC236}">
                <a16:creationId xmlns:a16="http://schemas.microsoft.com/office/drawing/2014/main" id="{08557205-5317-354E-9FE7-49738B8A8224}"/>
              </a:ext>
            </a:extLst>
          </p:cNvPr>
          <p:cNvSpPr txBox="1"/>
          <p:nvPr/>
        </p:nvSpPr>
        <p:spPr>
          <a:xfrm>
            <a:off x="484413" y="2213282"/>
            <a:ext cx="11223171" cy="3877985"/>
          </a:xfrm>
          <a:prstGeom prst="rect">
            <a:avLst/>
          </a:prstGeom>
          <a:noFill/>
        </p:spPr>
        <p:txBody>
          <a:bodyPr wrap="square" rtlCol="0">
            <a:spAutoFit/>
          </a:bodyPr>
          <a:lstStyle/>
          <a:p>
            <a:pPr algn="ctr"/>
            <a:r>
              <a:rPr lang="en-US" sz="6600">
                <a:latin typeface="Corbel" panose="020B0503020204020204" pitchFamily="34" charset="0"/>
              </a:rPr>
              <a:t>What specific skills would you like to learn over the next year?</a:t>
            </a:r>
          </a:p>
          <a:p>
            <a:pPr algn="ctr"/>
            <a:endParaRPr lang="en-US" sz="6600">
              <a:latin typeface="Corbel" panose="020B0503020204020204" pitchFamily="34" charset="0"/>
            </a:endParaRPr>
          </a:p>
          <a:p>
            <a:pPr algn="ctr"/>
            <a:r>
              <a:rPr lang="en-US" sz="4800">
                <a:latin typeface="Corbel" panose="020B0503020204020204" pitchFamily="34" charset="0"/>
              </a:rPr>
              <a:t>(can include academic or behavior)</a:t>
            </a:r>
          </a:p>
        </p:txBody>
      </p:sp>
      <p:pic>
        <p:nvPicPr>
          <p:cNvPr id="4" name="Transition Bell 40" descr="Transition Bell 40">
            <a:hlinkClick r:id="" action="ppaction://media"/>
            <a:extLst>
              <a:ext uri="{FF2B5EF4-FFF2-40B4-BE49-F238E27FC236}">
                <a16:creationId xmlns:a16="http://schemas.microsoft.com/office/drawing/2014/main" id="{B1AAFDC8-9665-E54F-9615-F106DAED06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697336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3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446550"/>
          </a:xfrm>
          <a:prstGeom prst="rect">
            <a:avLst/>
          </a:prstGeom>
        </p:spPr>
        <p:txBody>
          <a:bodyPr wrap="square">
            <a:spAutoFit/>
          </a:bodyPr>
          <a:lstStyle/>
          <a:p>
            <a:pPr algn="ctr"/>
            <a:r>
              <a:rPr lang="en-US" sz="4400" b="1">
                <a:solidFill>
                  <a:srgbClr val="941100"/>
                </a:solidFill>
                <a:latin typeface="Corbel" panose="020B0503020204020204" pitchFamily="34" charset="0"/>
              </a:rPr>
              <a:t>Self-Directed IEP</a:t>
            </a:r>
          </a:p>
          <a:p>
            <a:pPr algn="ctr"/>
            <a:r>
              <a:rPr lang="en-US" sz="4400" b="1">
                <a:solidFill>
                  <a:srgbClr val="941100"/>
                </a:solidFill>
                <a:latin typeface="Corbel" panose="020B0503020204020204" pitchFamily="34" charset="0"/>
              </a:rPr>
              <a:t>Postsecondary Goals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484412" y="1989210"/>
            <a:ext cx="11223171" cy="6463308"/>
          </a:xfrm>
          <a:prstGeom prst="rect">
            <a:avLst/>
          </a:prstGeom>
          <a:noFill/>
        </p:spPr>
        <p:txBody>
          <a:bodyPr wrap="square" rtlCol="0">
            <a:spAutoFit/>
          </a:bodyPr>
          <a:lstStyle/>
          <a:p>
            <a:pPr algn="ctr"/>
            <a:r>
              <a:rPr lang="en-US" sz="5400">
                <a:latin typeface="Corbel" panose="020B0503020204020204" pitchFamily="34" charset="0"/>
              </a:rPr>
              <a:t>What are your goals after high school in the following areas?</a:t>
            </a:r>
          </a:p>
          <a:p>
            <a:pPr algn="ctr"/>
            <a:endParaRPr lang="en-US" sz="4400">
              <a:latin typeface="Corbel" panose="020B0503020204020204" pitchFamily="34" charset="0"/>
            </a:endParaRPr>
          </a:p>
          <a:p>
            <a:pPr marL="857250" indent="-857250">
              <a:buFontTx/>
              <a:buChar char="-"/>
            </a:pPr>
            <a:r>
              <a:rPr lang="en-US" sz="4400">
                <a:latin typeface="Corbel" panose="020B0503020204020204" pitchFamily="34" charset="0"/>
              </a:rPr>
              <a:t>Independent Living</a:t>
            </a:r>
          </a:p>
          <a:p>
            <a:pPr marL="857250" indent="-857250">
              <a:buFontTx/>
              <a:buChar char="-"/>
            </a:pPr>
            <a:r>
              <a:rPr lang="en-US" sz="4400">
                <a:latin typeface="Corbel" panose="020B0503020204020204" pitchFamily="34" charset="0"/>
              </a:rPr>
              <a:t>Educational/Training</a:t>
            </a:r>
          </a:p>
          <a:p>
            <a:pPr marL="857250" indent="-857250">
              <a:buFontTx/>
              <a:buChar char="-"/>
            </a:pPr>
            <a:r>
              <a:rPr lang="en-US" sz="4400">
                <a:latin typeface="Corbel" panose="020B0503020204020204" pitchFamily="34" charset="0"/>
              </a:rPr>
              <a:t>Employment</a:t>
            </a:r>
          </a:p>
          <a:p>
            <a:pPr algn="ctr"/>
            <a:endParaRPr lang="en-US" sz="6600">
              <a:latin typeface="Corbel" panose="020B0503020204020204" pitchFamily="34" charset="0"/>
            </a:endParaRPr>
          </a:p>
          <a:p>
            <a:pPr algn="ctr"/>
            <a:endParaRPr lang="en-US" sz="4800">
              <a:latin typeface="Corbel" panose="020B0503020204020204" pitchFamily="34" charset="0"/>
            </a:endParaRPr>
          </a:p>
        </p:txBody>
      </p:sp>
      <p:pic>
        <p:nvPicPr>
          <p:cNvPr id="4" name="Transition Bell 41" descr="Transition Bell 41">
            <a:hlinkClick r:id="" action="ppaction://media"/>
            <a:extLst>
              <a:ext uri="{FF2B5EF4-FFF2-40B4-BE49-F238E27FC236}">
                <a16:creationId xmlns:a16="http://schemas.microsoft.com/office/drawing/2014/main" id="{35772BED-3F3B-2E4D-BF0A-5E6CC28BA7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306998" y="381844"/>
            <a:ext cx="812800" cy="812800"/>
          </a:xfrm>
          <a:prstGeom prst="rect">
            <a:avLst/>
          </a:prstGeom>
        </p:spPr>
      </p:pic>
    </p:spTree>
    <p:extLst>
      <p:ext uri="{BB962C8B-B14F-4D97-AF65-F5344CB8AC3E}">
        <p14:creationId xmlns:p14="http://schemas.microsoft.com/office/powerpoint/2010/main" val="1516995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23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446550"/>
          </a:xfrm>
          <a:prstGeom prst="rect">
            <a:avLst/>
          </a:prstGeom>
        </p:spPr>
        <p:txBody>
          <a:bodyPr wrap="square">
            <a:spAutoFit/>
          </a:bodyPr>
          <a:lstStyle/>
          <a:p>
            <a:pPr algn="ctr"/>
            <a:r>
              <a:rPr lang="en-US" sz="4400" b="1">
                <a:solidFill>
                  <a:srgbClr val="941100"/>
                </a:solidFill>
                <a:latin typeface="Corbel" panose="020B0503020204020204" pitchFamily="34" charset="0"/>
              </a:rPr>
              <a:t>Self-Directed IEP</a:t>
            </a:r>
          </a:p>
          <a:p>
            <a:pPr algn="ctr"/>
            <a:r>
              <a:rPr lang="en-US" sz="4400" b="1">
                <a:solidFill>
                  <a:srgbClr val="941100"/>
                </a:solidFill>
                <a:latin typeface="Corbel" panose="020B0503020204020204" pitchFamily="34" charset="0"/>
              </a:rPr>
              <a:t>Course of Study</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484413" y="2721114"/>
            <a:ext cx="11223171" cy="2862322"/>
          </a:xfrm>
          <a:prstGeom prst="rect">
            <a:avLst/>
          </a:prstGeom>
          <a:noFill/>
        </p:spPr>
        <p:txBody>
          <a:bodyPr wrap="square" rtlCol="0">
            <a:spAutoFit/>
          </a:bodyPr>
          <a:lstStyle/>
          <a:p>
            <a:pPr algn="ctr"/>
            <a:r>
              <a:rPr lang="en-US" sz="4400">
                <a:latin typeface="Corbel" panose="020B0503020204020204" pitchFamily="34" charset="0"/>
              </a:rPr>
              <a:t>What are the specific classes you need to take for graduation? (Please include any electives that will benefit you in the future.)</a:t>
            </a:r>
          </a:p>
          <a:p>
            <a:pPr algn="ctr"/>
            <a:endParaRPr lang="en-US" sz="4800">
              <a:latin typeface="Corbel" panose="020B0503020204020204" pitchFamily="34" charset="0"/>
            </a:endParaRPr>
          </a:p>
        </p:txBody>
      </p:sp>
      <p:pic>
        <p:nvPicPr>
          <p:cNvPr id="4" name="Transition Bell 42" descr="Transition Bell 42">
            <a:hlinkClick r:id="" action="ppaction://media"/>
            <a:extLst>
              <a:ext uri="{FF2B5EF4-FFF2-40B4-BE49-F238E27FC236}">
                <a16:creationId xmlns:a16="http://schemas.microsoft.com/office/drawing/2014/main" id="{BCD43EDD-0550-504B-B429-4BCCD084FEB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66496" y="461764"/>
            <a:ext cx="812800" cy="812800"/>
          </a:xfrm>
          <a:prstGeom prst="rect">
            <a:avLst/>
          </a:prstGeom>
        </p:spPr>
      </p:pic>
    </p:spTree>
    <p:extLst>
      <p:ext uri="{BB962C8B-B14F-4D97-AF65-F5344CB8AC3E}">
        <p14:creationId xmlns:p14="http://schemas.microsoft.com/office/powerpoint/2010/main" val="3305916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87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446550"/>
          </a:xfrm>
          <a:prstGeom prst="rect">
            <a:avLst/>
          </a:prstGeom>
        </p:spPr>
        <p:txBody>
          <a:bodyPr wrap="square">
            <a:spAutoFit/>
          </a:bodyPr>
          <a:lstStyle/>
          <a:p>
            <a:pPr algn="ctr"/>
            <a:r>
              <a:rPr lang="en-US" sz="4400" b="1">
                <a:solidFill>
                  <a:srgbClr val="941100"/>
                </a:solidFill>
                <a:latin typeface="Corbel" panose="020B0503020204020204" pitchFamily="34" charset="0"/>
              </a:rPr>
              <a:t>Self-Directed IEP</a:t>
            </a:r>
          </a:p>
          <a:p>
            <a:pPr algn="ctr"/>
            <a:r>
              <a:rPr lang="en-US" sz="4400" b="1">
                <a:solidFill>
                  <a:srgbClr val="941100"/>
                </a:solidFill>
                <a:latin typeface="Corbel" panose="020B0503020204020204" pitchFamily="34" charset="0"/>
              </a:rPr>
              <a:t>Services</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294804" y="2060703"/>
            <a:ext cx="11223171" cy="4339650"/>
          </a:xfrm>
          <a:prstGeom prst="rect">
            <a:avLst/>
          </a:prstGeom>
          <a:noFill/>
        </p:spPr>
        <p:txBody>
          <a:bodyPr wrap="square" rtlCol="0">
            <a:spAutoFit/>
          </a:bodyPr>
          <a:lstStyle/>
          <a:p>
            <a:pPr marL="685800" indent="-685800">
              <a:buFont typeface="Arial" panose="020B0604020202020204" pitchFamily="34" charset="0"/>
              <a:buChar char="•"/>
            </a:pPr>
            <a:r>
              <a:rPr lang="en-US" sz="3200">
                <a:latin typeface="Corbel" panose="020B0503020204020204" pitchFamily="34" charset="0"/>
              </a:rPr>
              <a:t>When will you graduate?</a:t>
            </a:r>
          </a:p>
          <a:p>
            <a:pPr marL="685800" indent="-685800">
              <a:buFont typeface="Arial" panose="020B0604020202020204" pitchFamily="34" charset="0"/>
              <a:buChar char="•"/>
            </a:pPr>
            <a:endParaRPr lang="en-US" sz="3600">
              <a:latin typeface="Corbel" panose="020B0503020204020204" pitchFamily="34" charset="0"/>
            </a:endParaRPr>
          </a:p>
          <a:p>
            <a:pPr marL="685800" indent="-685800">
              <a:buFont typeface="Arial" panose="020B0604020202020204" pitchFamily="34" charset="0"/>
              <a:buChar char="•"/>
            </a:pPr>
            <a:r>
              <a:rPr lang="en-US" sz="3200">
                <a:latin typeface="Corbel" panose="020B0503020204020204" pitchFamily="34" charset="0"/>
              </a:rPr>
              <a:t>Have you received information about </a:t>
            </a:r>
            <a:r>
              <a:rPr lang="en-US" sz="4000">
                <a:solidFill>
                  <a:srgbClr val="941100"/>
                </a:solidFill>
                <a:latin typeface="Corbel" panose="020B0503020204020204" pitchFamily="34" charset="0"/>
              </a:rPr>
              <a:t>Vocational Education</a:t>
            </a:r>
            <a:r>
              <a:rPr lang="en-US" sz="4000">
                <a:solidFill>
                  <a:srgbClr val="FFFF00"/>
                </a:solidFill>
                <a:latin typeface="Corbel" panose="020B0503020204020204" pitchFamily="34" charset="0"/>
              </a:rPr>
              <a:t> </a:t>
            </a:r>
            <a:r>
              <a:rPr lang="en-US" sz="3200">
                <a:latin typeface="Corbel" panose="020B0503020204020204" pitchFamily="34" charset="0"/>
              </a:rPr>
              <a:t>while in high school? If so, when and how?</a:t>
            </a:r>
          </a:p>
          <a:p>
            <a:pPr marL="685800" indent="-685800">
              <a:buFont typeface="Arial" panose="020B0604020202020204" pitchFamily="34" charset="0"/>
              <a:buChar char="•"/>
            </a:pPr>
            <a:endParaRPr lang="en-US" sz="3200">
              <a:latin typeface="Corbel" panose="020B0503020204020204" pitchFamily="34" charset="0"/>
            </a:endParaRPr>
          </a:p>
          <a:p>
            <a:pPr marL="685800" indent="-685800">
              <a:buFont typeface="Arial" panose="020B0604020202020204" pitchFamily="34" charset="0"/>
              <a:buChar char="•"/>
            </a:pPr>
            <a:r>
              <a:rPr lang="en-US" sz="3200">
                <a:latin typeface="Corbel" panose="020B0503020204020204" pitchFamily="34" charset="0"/>
              </a:rPr>
              <a:t>At what age are your parents no longer able to sign-off on your IEP if there are not extenuating circumstances (this is called age of majority)?</a:t>
            </a:r>
          </a:p>
        </p:txBody>
      </p:sp>
      <p:pic>
        <p:nvPicPr>
          <p:cNvPr id="4" name="Transition Bell 43" descr="Transition Bell 43">
            <a:hlinkClick r:id="" action="ppaction://media"/>
            <a:extLst>
              <a:ext uri="{FF2B5EF4-FFF2-40B4-BE49-F238E27FC236}">
                <a16:creationId xmlns:a16="http://schemas.microsoft.com/office/drawing/2014/main" id="{BC6384DF-8F24-0340-A834-F9BB3B8D99F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05536" y="393551"/>
            <a:ext cx="812800" cy="812800"/>
          </a:xfrm>
          <a:prstGeom prst="rect">
            <a:avLst/>
          </a:prstGeom>
        </p:spPr>
      </p:pic>
    </p:spTree>
    <p:extLst>
      <p:ext uri="{BB962C8B-B14F-4D97-AF65-F5344CB8AC3E}">
        <p14:creationId xmlns:p14="http://schemas.microsoft.com/office/powerpoint/2010/main" val="3050561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44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446550"/>
          </a:xfrm>
          <a:prstGeom prst="rect">
            <a:avLst/>
          </a:prstGeom>
        </p:spPr>
        <p:txBody>
          <a:bodyPr wrap="square">
            <a:spAutoFit/>
          </a:bodyPr>
          <a:lstStyle/>
          <a:p>
            <a:pPr algn="ctr"/>
            <a:r>
              <a:rPr lang="en-US" sz="4400" b="1">
                <a:solidFill>
                  <a:srgbClr val="941100"/>
                </a:solidFill>
                <a:latin typeface="Corbel" panose="020B0503020204020204" pitchFamily="34" charset="0"/>
              </a:rPr>
              <a:t>Self-Directed IEP</a:t>
            </a:r>
          </a:p>
          <a:p>
            <a:pPr algn="ctr"/>
            <a:r>
              <a:rPr lang="en-US" sz="4400" b="1">
                <a:solidFill>
                  <a:srgbClr val="941100"/>
                </a:solidFill>
                <a:latin typeface="Corbel" panose="020B0503020204020204" pitchFamily="34" charset="0"/>
              </a:rPr>
              <a:t>Vocational Rehabilitation Counselor</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484413" y="2404708"/>
            <a:ext cx="11223171" cy="3477875"/>
          </a:xfrm>
          <a:prstGeom prst="rect">
            <a:avLst/>
          </a:prstGeom>
          <a:noFill/>
        </p:spPr>
        <p:txBody>
          <a:bodyPr wrap="square" rtlCol="0">
            <a:spAutoFit/>
          </a:bodyPr>
          <a:lstStyle/>
          <a:p>
            <a:r>
              <a:rPr lang="en-US" sz="4400">
                <a:latin typeface="Corbel" panose="020B0503020204020204" pitchFamily="34" charset="0"/>
              </a:rPr>
              <a:t>Do you know what types of services vocational rehabilitation counselors can provide to you?</a:t>
            </a:r>
          </a:p>
          <a:p>
            <a:endParaRPr lang="en-US" sz="4400">
              <a:latin typeface="Corbel" panose="020B0503020204020204" pitchFamily="34" charset="0"/>
            </a:endParaRPr>
          </a:p>
          <a:p>
            <a:r>
              <a:rPr lang="en-US" sz="4400">
                <a:latin typeface="Corbel" panose="020B0503020204020204" pitchFamily="34" charset="0"/>
              </a:rPr>
              <a:t>Have you ever met with your vocational rehabilitation counselor?</a:t>
            </a:r>
          </a:p>
        </p:txBody>
      </p:sp>
      <p:pic>
        <p:nvPicPr>
          <p:cNvPr id="4" name="Transition Bell 44" descr="Transition Bell 44">
            <a:hlinkClick r:id="" action="ppaction://media"/>
            <a:extLst>
              <a:ext uri="{FF2B5EF4-FFF2-40B4-BE49-F238E27FC236}">
                <a16:creationId xmlns:a16="http://schemas.microsoft.com/office/drawing/2014/main" id="{4A26A459-11AF-0047-A5BE-0B87CD8FA1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413" y="319327"/>
            <a:ext cx="812800" cy="812800"/>
          </a:xfrm>
          <a:prstGeom prst="rect">
            <a:avLst/>
          </a:prstGeom>
        </p:spPr>
      </p:pic>
    </p:spTree>
    <p:extLst>
      <p:ext uri="{BB962C8B-B14F-4D97-AF65-F5344CB8AC3E}">
        <p14:creationId xmlns:p14="http://schemas.microsoft.com/office/powerpoint/2010/main" val="132700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2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State and District Assessment Program</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484413" y="1834014"/>
            <a:ext cx="11223171" cy="4832092"/>
          </a:xfrm>
          <a:prstGeom prst="rect">
            <a:avLst/>
          </a:prstGeom>
          <a:noFill/>
        </p:spPr>
        <p:txBody>
          <a:bodyPr wrap="square" rtlCol="0">
            <a:spAutoFit/>
          </a:bodyPr>
          <a:lstStyle/>
          <a:p>
            <a:r>
              <a:rPr lang="en-US" sz="4400">
                <a:latin typeface="Corbel" panose="020B0503020204020204" pitchFamily="34" charset="0"/>
              </a:rPr>
              <a:t>What major exams do you take and what accommodations do you receive on those exams? </a:t>
            </a:r>
          </a:p>
          <a:p>
            <a:endParaRPr lang="en-US" sz="4400">
              <a:latin typeface="Corbel" panose="020B0503020204020204" pitchFamily="34" charset="0"/>
            </a:endParaRPr>
          </a:p>
          <a:p>
            <a:r>
              <a:rPr lang="en-US" sz="4400">
                <a:latin typeface="Corbel" panose="020B0503020204020204" pitchFamily="34" charset="0"/>
              </a:rPr>
              <a:t>Are there things that are not currently being done when you test that you think would benefit you?</a:t>
            </a:r>
          </a:p>
        </p:txBody>
      </p:sp>
      <p:pic>
        <p:nvPicPr>
          <p:cNvPr id="4" name="Transition Bell 45" descr="Transition Bell 45">
            <a:hlinkClick r:id="" action="ppaction://media"/>
            <a:extLst>
              <a:ext uri="{FF2B5EF4-FFF2-40B4-BE49-F238E27FC236}">
                <a16:creationId xmlns:a16="http://schemas.microsoft.com/office/drawing/2014/main" id="{EB9793A8-611D-874C-BDCD-04A23F415D7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413" y="491144"/>
            <a:ext cx="812800" cy="812800"/>
          </a:xfrm>
          <a:prstGeom prst="rect">
            <a:avLst/>
          </a:prstGeom>
        </p:spPr>
      </p:pic>
    </p:spTree>
    <p:extLst>
      <p:ext uri="{BB962C8B-B14F-4D97-AF65-F5344CB8AC3E}">
        <p14:creationId xmlns:p14="http://schemas.microsoft.com/office/powerpoint/2010/main" val="19736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LRE</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484413" y="1834014"/>
            <a:ext cx="11223171" cy="4093428"/>
          </a:xfrm>
          <a:prstGeom prst="rect">
            <a:avLst/>
          </a:prstGeom>
          <a:noFill/>
        </p:spPr>
        <p:txBody>
          <a:bodyPr wrap="square" rtlCol="0">
            <a:spAutoFit/>
          </a:bodyPr>
          <a:lstStyle/>
          <a:p>
            <a:r>
              <a:rPr lang="en-US" sz="4000" b="1">
                <a:latin typeface="Corbel" panose="020B0503020204020204" pitchFamily="34" charset="0"/>
              </a:rPr>
              <a:t>*LRE- Stands for Least Restrictive Environment*</a:t>
            </a:r>
          </a:p>
          <a:p>
            <a:endParaRPr lang="en-US" sz="4400">
              <a:latin typeface="Corbel" panose="020B0503020204020204" pitchFamily="34" charset="0"/>
            </a:endParaRPr>
          </a:p>
          <a:p>
            <a:r>
              <a:rPr lang="en-US" sz="4400">
                <a:latin typeface="Corbel" panose="020B0503020204020204" pitchFamily="34" charset="0"/>
              </a:rPr>
              <a:t>Do you feel you are currently in the correct placement (general education classes vs. special education classes) which best meets your individual needs to succeed?</a:t>
            </a:r>
          </a:p>
        </p:txBody>
      </p:sp>
      <p:pic>
        <p:nvPicPr>
          <p:cNvPr id="4" name="Transition Bell 46" descr="Transition Bell 46">
            <a:hlinkClick r:id="" action="ppaction://media"/>
            <a:extLst>
              <a:ext uri="{FF2B5EF4-FFF2-40B4-BE49-F238E27FC236}">
                <a16:creationId xmlns:a16="http://schemas.microsoft.com/office/drawing/2014/main" id="{A407E5E2-34CD-204C-AA40-BCF8A9EBA09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1570975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Conducting the Meeting</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631816" y="2180401"/>
            <a:ext cx="11223171" cy="3539430"/>
          </a:xfrm>
          <a:prstGeom prst="rect">
            <a:avLst/>
          </a:prstGeom>
          <a:noFill/>
        </p:spPr>
        <p:txBody>
          <a:bodyPr wrap="square" rtlCol="0">
            <a:spAutoFit/>
          </a:bodyPr>
          <a:lstStyle/>
          <a:p>
            <a:pPr algn="ctr"/>
            <a:r>
              <a:rPr lang="en-US" sz="5400">
                <a:latin typeface="Corbel" panose="020B0503020204020204" pitchFamily="34" charset="0"/>
              </a:rPr>
              <a:t>In your opinion, who do you think should run your IEP meeting? </a:t>
            </a:r>
          </a:p>
          <a:p>
            <a:endParaRPr lang="en-US" sz="4400">
              <a:latin typeface="Corbel" panose="020B0503020204020204" pitchFamily="34" charset="0"/>
            </a:endParaRPr>
          </a:p>
          <a:p>
            <a:pPr algn="ctr"/>
            <a:r>
              <a:rPr lang="en-US" sz="3600">
                <a:latin typeface="Corbel" panose="020B0503020204020204" pitchFamily="34" charset="0"/>
              </a:rPr>
              <a:t>Explain why you chose this person. Also, who knows you and your needs the best?</a:t>
            </a:r>
          </a:p>
        </p:txBody>
      </p:sp>
      <p:pic>
        <p:nvPicPr>
          <p:cNvPr id="4" name="Transition Bell 47" descr="Transition Bell 47">
            <a:hlinkClick r:id="" action="ppaction://media"/>
            <a:extLst>
              <a:ext uri="{FF2B5EF4-FFF2-40B4-BE49-F238E27FC236}">
                <a16:creationId xmlns:a16="http://schemas.microsoft.com/office/drawing/2014/main" id="{DC27CDE7-CF3B-9342-8A68-37AC495DF43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31816" y="537516"/>
            <a:ext cx="812800" cy="812800"/>
          </a:xfrm>
          <a:prstGeom prst="rect">
            <a:avLst/>
          </a:prstGeom>
        </p:spPr>
      </p:pic>
    </p:spTree>
    <p:extLst>
      <p:ext uri="{BB962C8B-B14F-4D97-AF65-F5344CB8AC3E}">
        <p14:creationId xmlns:p14="http://schemas.microsoft.com/office/powerpoint/2010/main" val="3964814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Conducting the Meeting</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484412" y="2199202"/>
            <a:ext cx="11223171" cy="4062651"/>
          </a:xfrm>
          <a:prstGeom prst="rect">
            <a:avLst/>
          </a:prstGeom>
          <a:noFill/>
        </p:spPr>
        <p:txBody>
          <a:bodyPr wrap="square" rtlCol="0">
            <a:spAutoFit/>
          </a:bodyPr>
          <a:lstStyle/>
          <a:p>
            <a:pPr algn="ctr"/>
            <a:r>
              <a:rPr lang="en-US" sz="5400">
                <a:latin typeface="Corbel" panose="020B0503020204020204" pitchFamily="34" charset="0"/>
              </a:rPr>
              <a:t>Who should you invite to your IEP meeting?</a:t>
            </a:r>
          </a:p>
          <a:p>
            <a:pPr algn="ctr"/>
            <a:endParaRPr lang="en-US" sz="5400">
              <a:latin typeface="Corbel" panose="020B0503020204020204" pitchFamily="34" charset="0"/>
            </a:endParaRPr>
          </a:p>
          <a:p>
            <a:pPr algn="ctr"/>
            <a:r>
              <a:rPr lang="en-US" sz="4800">
                <a:latin typeface="Corbel" panose="020B0503020204020204" pitchFamily="34" charset="0"/>
              </a:rPr>
              <a:t>Explain the role of each person at the meeting.</a:t>
            </a:r>
          </a:p>
        </p:txBody>
      </p:sp>
      <p:pic>
        <p:nvPicPr>
          <p:cNvPr id="4" name="Transition Bell 48" descr="Transition Bell 48">
            <a:hlinkClick r:id="" action="ppaction://media"/>
            <a:extLst>
              <a:ext uri="{FF2B5EF4-FFF2-40B4-BE49-F238E27FC236}">
                <a16:creationId xmlns:a16="http://schemas.microsoft.com/office/drawing/2014/main" id="{8F596424-3635-EE4E-AB15-062B4D1C324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89600" y="3022600"/>
            <a:ext cx="812800" cy="812800"/>
          </a:xfrm>
          <a:prstGeom prst="rect">
            <a:avLst/>
          </a:prstGeom>
        </p:spPr>
      </p:pic>
    </p:spTree>
    <p:extLst>
      <p:ext uri="{BB962C8B-B14F-4D97-AF65-F5344CB8AC3E}">
        <p14:creationId xmlns:p14="http://schemas.microsoft.com/office/powerpoint/2010/main" val="2413979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784"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Conducting the Meeting</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484412" y="2199202"/>
            <a:ext cx="11223171" cy="4031873"/>
          </a:xfrm>
          <a:prstGeom prst="rect">
            <a:avLst/>
          </a:prstGeom>
          <a:noFill/>
        </p:spPr>
        <p:txBody>
          <a:bodyPr wrap="square" rtlCol="0">
            <a:spAutoFit/>
          </a:bodyPr>
          <a:lstStyle/>
          <a:p>
            <a:pPr algn="ctr"/>
            <a:r>
              <a:rPr lang="en-US" sz="4000">
                <a:latin typeface="Corbel" panose="020B0503020204020204" pitchFamily="34" charset="0"/>
              </a:rPr>
              <a:t>Scenario- </a:t>
            </a:r>
            <a:r>
              <a:rPr lang="en-US" sz="3200" i="1">
                <a:latin typeface="Corbel" panose="020B0503020204020204" pitchFamily="34" charset="0"/>
              </a:rPr>
              <a:t>Your IEP calls for the teacher to provide you with a copy of the class notes.  Your English teacher feels this is inappropriate and you do not need this. However, you and your mother feel you still need the accommodations.</a:t>
            </a:r>
          </a:p>
          <a:p>
            <a:pPr algn="ctr"/>
            <a:endParaRPr lang="en-US" sz="4000">
              <a:latin typeface="Corbel" panose="020B0503020204020204" pitchFamily="34" charset="0"/>
            </a:endParaRPr>
          </a:p>
          <a:p>
            <a:pPr algn="ctr"/>
            <a:r>
              <a:rPr lang="en-US" sz="4000">
                <a:latin typeface="Corbel" panose="020B0503020204020204" pitchFamily="34" charset="0"/>
              </a:rPr>
              <a:t>How would you deal with the difference of opinions during your IEP meeting?</a:t>
            </a:r>
          </a:p>
        </p:txBody>
      </p:sp>
      <p:pic>
        <p:nvPicPr>
          <p:cNvPr id="4" name="Transition Bell 49" descr="Transition Bell 49">
            <a:hlinkClick r:id="" action="ppaction://media"/>
            <a:extLst>
              <a:ext uri="{FF2B5EF4-FFF2-40B4-BE49-F238E27FC236}">
                <a16:creationId xmlns:a16="http://schemas.microsoft.com/office/drawing/2014/main" id="{6D7A5ABC-7EE0-E14B-9771-9BC4F49DB8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484412" y="359071"/>
            <a:ext cx="812800" cy="812800"/>
          </a:xfrm>
          <a:prstGeom prst="rect">
            <a:avLst/>
          </a:prstGeom>
        </p:spPr>
      </p:pic>
    </p:spTree>
    <p:extLst>
      <p:ext uri="{BB962C8B-B14F-4D97-AF65-F5344CB8AC3E}">
        <p14:creationId xmlns:p14="http://schemas.microsoft.com/office/powerpoint/2010/main" val="3235697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97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4" name="TextBox 3">
            <a:extLst>
              <a:ext uri="{FF2B5EF4-FFF2-40B4-BE49-F238E27FC236}">
                <a16:creationId xmlns:a16="http://schemas.microsoft.com/office/drawing/2014/main" id="{2A764193-FED6-A44C-A60F-D2145B5D2627}"/>
              </a:ext>
            </a:extLst>
          </p:cNvPr>
          <p:cNvSpPr txBox="1"/>
          <p:nvPr/>
        </p:nvSpPr>
        <p:spPr>
          <a:xfrm>
            <a:off x="683078" y="2324751"/>
            <a:ext cx="10825843" cy="3416320"/>
          </a:xfrm>
          <a:prstGeom prst="rect">
            <a:avLst/>
          </a:prstGeom>
          <a:noFill/>
        </p:spPr>
        <p:txBody>
          <a:bodyPr wrap="square" rtlCol="0">
            <a:spAutoFit/>
          </a:bodyPr>
          <a:lstStyle/>
          <a:p>
            <a:pPr algn="ctr"/>
            <a:r>
              <a:rPr lang="en-US" sz="7200">
                <a:latin typeface="Corbel" panose="020B0503020204020204" pitchFamily="34" charset="0"/>
              </a:rPr>
              <a:t>List 10 words or phrases to describe the person you admire the most.</a:t>
            </a:r>
          </a:p>
        </p:txBody>
      </p:sp>
      <p:pic>
        <p:nvPicPr>
          <p:cNvPr id="5" name="Transition Bell 5" descr="Transition Bell 5">
            <a:hlinkClick r:id="" action="ppaction://media"/>
            <a:extLst>
              <a:ext uri="{FF2B5EF4-FFF2-40B4-BE49-F238E27FC236}">
                <a16:creationId xmlns:a16="http://schemas.microsoft.com/office/drawing/2014/main" id="{53A6F508-DCD5-2245-BA42-E3E71164B2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24992" y="411445"/>
            <a:ext cx="812800" cy="812800"/>
          </a:xfrm>
          <a:prstGeom prst="rect">
            <a:avLst/>
          </a:prstGeom>
        </p:spPr>
      </p:pic>
    </p:spTree>
    <p:extLst>
      <p:ext uri="{BB962C8B-B14F-4D97-AF65-F5344CB8AC3E}">
        <p14:creationId xmlns:p14="http://schemas.microsoft.com/office/powerpoint/2010/main" val="2620906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21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94806" y="247340"/>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Corbel" panose="020B0503020204020204" pitchFamily="34" charset="0"/>
              </a:rPr>
              <a:t>why you think this.</a:t>
            </a: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323439"/>
          </a:xfrm>
          <a:prstGeom prst="rect">
            <a:avLst/>
          </a:prstGeom>
        </p:spPr>
        <p:txBody>
          <a:bodyPr wrap="square">
            <a:spAutoFit/>
          </a:bodyPr>
          <a:lstStyle/>
          <a:p>
            <a:pPr algn="ctr"/>
            <a:r>
              <a:rPr lang="en-US" sz="4000" b="1">
                <a:solidFill>
                  <a:srgbClr val="941100"/>
                </a:solidFill>
                <a:latin typeface="Corbel" panose="020B0503020204020204" pitchFamily="34" charset="0"/>
              </a:rPr>
              <a:t>Self-Directed IEP</a:t>
            </a:r>
          </a:p>
          <a:p>
            <a:pPr algn="ctr"/>
            <a:r>
              <a:rPr lang="en-US" sz="4000" b="1">
                <a:solidFill>
                  <a:srgbClr val="941100"/>
                </a:solidFill>
                <a:latin typeface="Corbel" panose="020B0503020204020204" pitchFamily="34" charset="0"/>
              </a:rPr>
              <a:t>Conducting the Meeting</a:t>
            </a:r>
          </a:p>
        </p:txBody>
      </p:sp>
      <p:sp>
        <p:nvSpPr>
          <p:cNvPr id="6" name="TextBox 5">
            <a:extLst>
              <a:ext uri="{FF2B5EF4-FFF2-40B4-BE49-F238E27FC236}">
                <a16:creationId xmlns:a16="http://schemas.microsoft.com/office/drawing/2014/main" id="{C34977AF-590F-844E-AB30-139928EE24FA}"/>
              </a:ext>
            </a:extLst>
          </p:cNvPr>
          <p:cNvSpPr txBox="1"/>
          <p:nvPr/>
        </p:nvSpPr>
        <p:spPr>
          <a:xfrm>
            <a:off x="484413" y="1827254"/>
            <a:ext cx="11223171" cy="707886"/>
          </a:xfrm>
          <a:prstGeom prst="rect">
            <a:avLst/>
          </a:prstGeom>
          <a:noFill/>
        </p:spPr>
        <p:txBody>
          <a:bodyPr wrap="square" rtlCol="0">
            <a:spAutoFit/>
          </a:bodyPr>
          <a:lstStyle/>
          <a:p>
            <a:pPr algn="ctr"/>
            <a:endParaRPr lang="en-US" sz="4000">
              <a:latin typeface="Corbel" panose="020B0503020204020204" pitchFamily="34" charset="0"/>
            </a:endParaRPr>
          </a:p>
        </p:txBody>
      </p:sp>
      <p:sp>
        <p:nvSpPr>
          <p:cNvPr id="10" name="TextBox 9">
            <a:extLst>
              <a:ext uri="{FF2B5EF4-FFF2-40B4-BE49-F238E27FC236}">
                <a16:creationId xmlns:a16="http://schemas.microsoft.com/office/drawing/2014/main" id="{08557205-5317-354E-9FE7-49738B8A8224}"/>
              </a:ext>
            </a:extLst>
          </p:cNvPr>
          <p:cNvSpPr txBox="1"/>
          <p:nvPr/>
        </p:nvSpPr>
        <p:spPr>
          <a:xfrm>
            <a:off x="484413" y="2406894"/>
            <a:ext cx="11223171" cy="3416320"/>
          </a:xfrm>
          <a:prstGeom prst="rect">
            <a:avLst/>
          </a:prstGeom>
          <a:noFill/>
        </p:spPr>
        <p:txBody>
          <a:bodyPr wrap="square" rtlCol="0">
            <a:spAutoFit/>
          </a:bodyPr>
          <a:lstStyle/>
          <a:p>
            <a:pPr algn="ctr"/>
            <a:r>
              <a:rPr lang="en-US" sz="5400">
                <a:latin typeface="Corbel" panose="020B0503020204020204" pitchFamily="34" charset="0"/>
              </a:rPr>
              <a:t>In one paragraph, explain how you would end your IEP meeting? What are the knowledge and feelings you want everyone to walk away with?</a:t>
            </a:r>
          </a:p>
        </p:txBody>
      </p:sp>
      <p:pic>
        <p:nvPicPr>
          <p:cNvPr id="4" name="Transition Bell 50" descr="Transition Bell 50">
            <a:hlinkClick r:id="" action="ppaction://media"/>
            <a:extLst>
              <a:ext uri="{FF2B5EF4-FFF2-40B4-BE49-F238E27FC236}">
                <a16:creationId xmlns:a16="http://schemas.microsoft.com/office/drawing/2014/main" id="{52671B9A-63EA-504B-9AF5-6CFDF21D74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15264" y="274123"/>
            <a:ext cx="812800" cy="812800"/>
          </a:xfrm>
          <a:prstGeom prst="rect">
            <a:avLst/>
          </a:prstGeom>
        </p:spPr>
      </p:pic>
    </p:spTree>
    <p:extLst>
      <p:ext uri="{BB962C8B-B14F-4D97-AF65-F5344CB8AC3E}">
        <p14:creationId xmlns:p14="http://schemas.microsoft.com/office/powerpoint/2010/main" val="241462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4" name="TextBox 3">
            <a:extLst>
              <a:ext uri="{FF2B5EF4-FFF2-40B4-BE49-F238E27FC236}">
                <a16:creationId xmlns:a16="http://schemas.microsoft.com/office/drawing/2014/main" id="{2A764193-FED6-A44C-A60F-D2145B5D2627}"/>
              </a:ext>
            </a:extLst>
          </p:cNvPr>
          <p:cNvSpPr txBox="1"/>
          <p:nvPr/>
        </p:nvSpPr>
        <p:spPr>
          <a:xfrm>
            <a:off x="683079" y="1709991"/>
            <a:ext cx="11024507" cy="4401205"/>
          </a:xfrm>
          <a:prstGeom prst="rect">
            <a:avLst/>
          </a:prstGeom>
          <a:noFill/>
        </p:spPr>
        <p:txBody>
          <a:bodyPr wrap="square" rtlCol="0">
            <a:spAutoFit/>
          </a:bodyPr>
          <a:lstStyle/>
          <a:p>
            <a:pPr marL="857250" indent="-857250">
              <a:buFont typeface="Arial" panose="020B0604020202020204" pitchFamily="34" charset="0"/>
              <a:buChar char="•"/>
            </a:pPr>
            <a:r>
              <a:rPr lang="en-US" sz="4000">
                <a:latin typeface="Corbel" panose="020B0503020204020204" pitchFamily="34" charset="0"/>
              </a:rPr>
              <a:t>What do you do well?</a:t>
            </a:r>
          </a:p>
          <a:p>
            <a:pPr marL="857250" indent="-857250">
              <a:buFont typeface="Arial" panose="020B0604020202020204" pitchFamily="34" charset="0"/>
              <a:buChar char="•"/>
            </a:pPr>
            <a:r>
              <a:rPr lang="en-US" sz="4000">
                <a:latin typeface="Corbel" panose="020B0503020204020204" pitchFamily="34" charset="0"/>
              </a:rPr>
              <a:t>What do you need to work on improving?</a:t>
            </a:r>
          </a:p>
          <a:p>
            <a:pPr marL="857250" indent="-857250">
              <a:buFont typeface="Arial" panose="020B0604020202020204" pitchFamily="34" charset="0"/>
              <a:buChar char="•"/>
            </a:pPr>
            <a:r>
              <a:rPr lang="en-US" sz="4000">
                <a:latin typeface="Corbel" panose="020B0503020204020204" pitchFamily="34" charset="0"/>
              </a:rPr>
              <a:t>What are things you enjoy doing? Why do you enjoy these things?</a:t>
            </a:r>
          </a:p>
          <a:p>
            <a:pPr marL="857250" indent="-857250">
              <a:buFont typeface="Arial" panose="020B0604020202020204" pitchFamily="34" charset="0"/>
              <a:buChar char="•"/>
            </a:pPr>
            <a:r>
              <a:rPr lang="en-US" sz="4000">
                <a:latin typeface="Corbel" panose="020B0503020204020204" pitchFamily="34" charset="0"/>
              </a:rPr>
              <a:t>What are things you dislike doing? Why do you dislike these things?</a:t>
            </a:r>
          </a:p>
          <a:p>
            <a:pPr marL="857250" indent="-857250">
              <a:buFont typeface="Arial" panose="020B0604020202020204" pitchFamily="34" charset="0"/>
              <a:buChar char="•"/>
            </a:pPr>
            <a:r>
              <a:rPr lang="en-US" sz="4000">
                <a:latin typeface="Corbel" panose="020B0503020204020204" pitchFamily="34" charset="0"/>
              </a:rPr>
              <a:t>What motivates you and makes you happy?</a:t>
            </a:r>
          </a:p>
        </p:txBody>
      </p:sp>
      <p:pic>
        <p:nvPicPr>
          <p:cNvPr id="5" name="Transition Bell 6" descr="Transition Bell 6">
            <a:hlinkClick r:id="" action="ppaction://media"/>
            <a:extLst>
              <a:ext uri="{FF2B5EF4-FFF2-40B4-BE49-F238E27FC236}">
                <a16:creationId xmlns:a16="http://schemas.microsoft.com/office/drawing/2014/main" id="{A3300C56-235F-3B45-8C29-82A20816D0A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7184" y="513125"/>
            <a:ext cx="812800" cy="812800"/>
          </a:xfrm>
          <a:prstGeom prst="rect">
            <a:avLst/>
          </a:prstGeom>
        </p:spPr>
      </p:pic>
    </p:spTree>
    <p:extLst>
      <p:ext uri="{BB962C8B-B14F-4D97-AF65-F5344CB8AC3E}">
        <p14:creationId xmlns:p14="http://schemas.microsoft.com/office/powerpoint/2010/main" val="38272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91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4" name="TextBox 3">
            <a:extLst>
              <a:ext uri="{FF2B5EF4-FFF2-40B4-BE49-F238E27FC236}">
                <a16:creationId xmlns:a16="http://schemas.microsoft.com/office/drawing/2014/main" id="{2A764193-FED6-A44C-A60F-D2145B5D2627}"/>
              </a:ext>
            </a:extLst>
          </p:cNvPr>
          <p:cNvSpPr txBox="1"/>
          <p:nvPr/>
        </p:nvSpPr>
        <p:spPr>
          <a:xfrm>
            <a:off x="683079" y="1709991"/>
            <a:ext cx="11024507" cy="2554545"/>
          </a:xfrm>
          <a:prstGeom prst="rect">
            <a:avLst/>
          </a:prstGeom>
          <a:noFill/>
        </p:spPr>
        <p:txBody>
          <a:bodyPr wrap="square" rtlCol="0">
            <a:spAutoFit/>
          </a:bodyPr>
          <a:lstStyle/>
          <a:p>
            <a:r>
              <a:rPr lang="en-US" sz="2800">
                <a:latin typeface="Corbel" panose="020B0503020204020204" pitchFamily="34" charset="0"/>
              </a:rPr>
              <a:t>“We search for happiness everywhere, but we are like Tolstoy’s fabled beggar who spent his life sitting on a pot of gold, under him the whole time. Your treasure– your perfection—is within you already. But to claim it, you must leave behind the commotion of the mind and abandon the desires of the ego and enter into the silence of the heart.”</a:t>
            </a:r>
          </a:p>
          <a:p>
            <a:r>
              <a:rPr lang="en-US" sz="2000">
                <a:solidFill>
                  <a:srgbClr val="941100"/>
                </a:solidFill>
                <a:latin typeface="Corbel" panose="020B0503020204020204" pitchFamily="34" charset="0"/>
              </a:rPr>
              <a:t>Elizabeth Gilbert: Eat, Pray, Love: One Woman’s Search for Everything Across Italy, India and Indonesia</a:t>
            </a:r>
          </a:p>
        </p:txBody>
      </p:sp>
      <p:sp>
        <p:nvSpPr>
          <p:cNvPr id="5" name="TextBox 4">
            <a:extLst>
              <a:ext uri="{FF2B5EF4-FFF2-40B4-BE49-F238E27FC236}">
                <a16:creationId xmlns:a16="http://schemas.microsoft.com/office/drawing/2014/main" id="{92DFAF19-437F-0F49-A019-B937369E3526}"/>
              </a:ext>
            </a:extLst>
          </p:cNvPr>
          <p:cNvSpPr txBox="1"/>
          <p:nvPr/>
        </p:nvSpPr>
        <p:spPr>
          <a:xfrm>
            <a:off x="573752" y="4468103"/>
            <a:ext cx="11024507" cy="1938992"/>
          </a:xfrm>
          <a:prstGeom prst="rect">
            <a:avLst/>
          </a:prstGeom>
          <a:noFill/>
        </p:spPr>
        <p:txBody>
          <a:bodyPr wrap="square" rtlCol="0">
            <a:spAutoFit/>
          </a:bodyPr>
          <a:lstStyle/>
          <a:p>
            <a:pPr algn="ctr"/>
            <a:r>
              <a:rPr lang="en-US" sz="4400">
                <a:latin typeface="Corbel" panose="020B0503020204020204" pitchFamily="34" charset="0"/>
              </a:rPr>
              <a:t> </a:t>
            </a:r>
            <a:r>
              <a:rPr lang="en-US" sz="6000">
                <a:latin typeface="Corbel" panose="020B0503020204020204" pitchFamily="34" charset="0"/>
              </a:rPr>
              <a:t>In your opinion, what does the quote mean?</a:t>
            </a:r>
          </a:p>
        </p:txBody>
      </p:sp>
      <p:pic>
        <p:nvPicPr>
          <p:cNvPr id="6" name="Transition Bell 7" descr="Transition Bell 7">
            <a:hlinkClick r:id="" action="ppaction://media"/>
            <a:extLst>
              <a:ext uri="{FF2B5EF4-FFF2-40B4-BE49-F238E27FC236}">
                <a16:creationId xmlns:a16="http://schemas.microsoft.com/office/drawing/2014/main" id="{8558C7A0-B7F5-9442-B05D-D6A5B02A899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3079" y="362677"/>
            <a:ext cx="812800" cy="812800"/>
          </a:xfrm>
          <a:prstGeom prst="rect">
            <a:avLst/>
          </a:prstGeom>
        </p:spPr>
      </p:pic>
    </p:spTree>
    <p:extLst>
      <p:ext uri="{BB962C8B-B14F-4D97-AF65-F5344CB8AC3E}">
        <p14:creationId xmlns:p14="http://schemas.microsoft.com/office/powerpoint/2010/main" val="1215838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41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446550"/>
          </a:xfrm>
          <a:prstGeom prst="rect">
            <a:avLst/>
          </a:prstGeom>
        </p:spPr>
        <p:txBody>
          <a:bodyPr wrap="square">
            <a:spAutoFit/>
          </a:bodyPr>
          <a:lstStyle/>
          <a:p>
            <a:pPr algn="ctr"/>
            <a:r>
              <a:rPr lang="en-US" sz="4400" b="1">
                <a:solidFill>
                  <a:srgbClr val="941100"/>
                </a:solidFill>
                <a:latin typeface="Corbel" panose="020B0503020204020204" pitchFamily="34" charset="0"/>
              </a:rPr>
              <a:t>Pick 3 Or More Items That Would Help You Become a Better Student And Explain Why</a:t>
            </a:r>
          </a:p>
        </p:txBody>
      </p:sp>
      <p:sp>
        <p:nvSpPr>
          <p:cNvPr id="4" name="TextBox 3">
            <a:extLst>
              <a:ext uri="{FF2B5EF4-FFF2-40B4-BE49-F238E27FC236}">
                <a16:creationId xmlns:a16="http://schemas.microsoft.com/office/drawing/2014/main" id="{2A764193-FED6-A44C-A60F-D2145B5D2627}"/>
              </a:ext>
            </a:extLst>
          </p:cNvPr>
          <p:cNvSpPr txBox="1"/>
          <p:nvPr/>
        </p:nvSpPr>
        <p:spPr>
          <a:xfrm>
            <a:off x="683079" y="2031238"/>
            <a:ext cx="11024507" cy="4401205"/>
          </a:xfrm>
          <a:prstGeom prst="rect">
            <a:avLst/>
          </a:prstGeom>
          <a:noFill/>
        </p:spPr>
        <p:txBody>
          <a:bodyPr wrap="square" rtlCol="0">
            <a:spAutoFit/>
          </a:bodyPr>
          <a:lstStyle/>
          <a:p>
            <a:pPr marL="342900" indent="-342900">
              <a:buFont typeface="Arial" panose="020B0604020202020204" pitchFamily="34" charset="0"/>
              <a:buChar char="•"/>
            </a:pPr>
            <a:r>
              <a:rPr lang="en-US" sz="2000">
                <a:latin typeface="Corbel" panose="020B0503020204020204" pitchFamily="34" charset="0"/>
              </a:rPr>
              <a:t>Sit in quiet area</a:t>
            </a:r>
          </a:p>
          <a:p>
            <a:pPr marL="342900" indent="-342900">
              <a:buFont typeface="Arial" panose="020B0604020202020204" pitchFamily="34" charset="0"/>
              <a:buChar char="•"/>
            </a:pPr>
            <a:r>
              <a:rPr lang="en-US" sz="2000">
                <a:latin typeface="Corbel" panose="020B0503020204020204" pitchFamily="34" charset="0"/>
              </a:rPr>
              <a:t>Sit near a good role model</a:t>
            </a:r>
          </a:p>
          <a:p>
            <a:pPr marL="342900" indent="-342900">
              <a:buFont typeface="Arial" panose="020B0604020202020204" pitchFamily="34" charset="0"/>
              <a:buChar char="•"/>
            </a:pPr>
            <a:r>
              <a:rPr lang="en-US" sz="2000">
                <a:latin typeface="Corbel" panose="020B0503020204020204" pitchFamily="34" charset="0"/>
              </a:rPr>
              <a:t>Sit near a “study buddy”</a:t>
            </a:r>
          </a:p>
          <a:p>
            <a:pPr marL="342900" indent="-342900">
              <a:buFont typeface="Arial" panose="020B0604020202020204" pitchFamily="34" charset="0"/>
              <a:buChar char="•"/>
            </a:pPr>
            <a:r>
              <a:rPr lang="en-US" sz="2000">
                <a:latin typeface="Corbel" panose="020B0503020204020204" pitchFamily="34" charset="0"/>
              </a:rPr>
              <a:t>Increase distance between desks</a:t>
            </a:r>
          </a:p>
          <a:p>
            <a:pPr marL="342900" indent="-342900">
              <a:buFont typeface="Arial" panose="020B0604020202020204" pitchFamily="34" charset="0"/>
              <a:buChar char="•"/>
            </a:pPr>
            <a:r>
              <a:rPr lang="en-US" sz="2000">
                <a:latin typeface="Corbel" panose="020B0503020204020204" pitchFamily="34" charset="0"/>
              </a:rPr>
              <a:t>Allowed extra time to complete assigned work</a:t>
            </a:r>
          </a:p>
          <a:p>
            <a:pPr marL="342900" indent="-342900">
              <a:buFont typeface="Arial" panose="020B0604020202020204" pitchFamily="34" charset="0"/>
              <a:buChar char="•"/>
            </a:pPr>
            <a:r>
              <a:rPr lang="en-US" sz="2000">
                <a:latin typeface="Corbel" panose="020B0503020204020204" pitchFamily="34" charset="0"/>
              </a:rPr>
              <a:t>Shortened assignments or work periods to coincide with span of attention; use timer</a:t>
            </a:r>
          </a:p>
          <a:p>
            <a:pPr marL="342900" indent="-342900">
              <a:buFont typeface="Arial" panose="020B0604020202020204" pitchFamily="34" charset="0"/>
              <a:buChar char="•"/>
            </a:pPr>
            <a:r>
              <a:rPr lang="en-US" sz="2000">
                <a:latin typeface="Corbel" panose="020B0503020204020204" pitchFamily="34" charset="0"/>
              </a:rPr>
              <a:t>Break long assignments into smaller chunks so student can see end to work</a:t>
            </a:r>
          </a:p>
          <a:p>
            <a:pPr marL="342900" indent="-342900">
              <a:buFont typeface="Arial" panose="020B0604020202020204" pitchFamily="34" charset="0"/>
              <a:buChar char="•"/>
            </a:pPr>
            <a:r>
              <a:rPr lang="en-US" sz="2000">
                <a:latin typeface="Corbel" panose="020B0503020204020204" pitchFamily="34" charset="0"/>
              </a:rPr>
              <a:t>Getting assignments one at a time to avoid work overload</a:t>
            </a:r>
          </a:p>
          <a:p>
            <a:pPr marL="342900" indent="-342900">
              <a:buFont typeface="Arial" panose="020B0604020202020204" pitchFamily="34" charset="0"/>
              <a:buChar char="•"/>
            </a:pPr>
            <a:r>
              <a:rPr lang="en-US" sz="2000">
                <a:latin typeface="Corbel" panose="020B0503020204020204" pitchFamily="34" charset="0"/>
              </a:rPr>
              <a:t>Reduced amount of homework</a:t>
            </a:r>
          </a:p>
          <a:p>
            <a:pPr marL="342900" indent="-342900">
              <a:buFont typeface="Arial" panose="020B0604020202020204" pitchFamily="34" charset="0"/>
              <a:buChar char="•"/>
            </a:pPr>
            <a:r>
              <a:rPr lang="en-US" sz="2000">
                <a:latin typeface="Corbel" panose="020B0503020204020204" pitchFamily="34" charset="0"/>
              </a:rPr>
              <a:t>Learn self-monitoring cueing</a:t>
            </a:r>
          </a:p>
          <a:p>
            <a:pPr marL="342900" indent="-342900">
              <a:buFont typeface="Arial" panose="020B0604020202020204" pitchFamily="34" charset="0"/>
              <a:buChar char="•"/>
            </a:pPr>
            <a:r>
              <a:rPr lang="en-US" sz="2000">
                <a:latin typeface="Corbel" panose="020B0503020204020204" pitchFamily="34" charset="0"/>
              </a:rPr>
              <a:t>If teacher will pair written instructions with oral instructions</a:t>
            </a:r>
          </a:p>
          <a:p>
            <a:pPr marL="342900" indent="-342900">
              <a:buFont typeface="Arial" panose="020B0604020202020204" pitchFamily="34" charset="0"/>
              <a:buChar char="•"/>
            </a:pPr>
            <a:r>
              <a:rPr lang="en-US" sz="2000">
                <a:latin typeface="Corbel" panose="020B0503020204020204" pitchFamily="34" charset="0"/>
              </a:rPr>
              <a:t>Have peer assistance in note taking</a:t>
            </a:r>
          </a:p>
          <a:p>
            <a:pPr marL="342900" indent="-342900">
              <a:buFont typeface="Arial" panose="020B0604020202020204" pitchFamily="34" charset="0"/>
              <a:buChar char="•"/>
            </a:pPr>
            <a:r>
              <a:rPr lang="en-US" sz="2000">
                <a:latin typeface="Corbel" panose="020B0503020204020204" pitchFamily="34" charset="0"/>
              </a:rPr>
              <a:t>Teacher must give clear, concise instructions</a:t>
            </a:r>
          </a:p>
          <a:p>
            <a:pPr marL="342900" indent="-342900">
              <a:buFont typeface="Arial" panose="020B0604020202020204" pitchFamily="34" charset="0"/>
              <a:buChar char="•"/>
            </a:pPr>
            <a:r>
              <a:rPr lang="en-US" sz="2000">
                <a:latin typeface="Corbel" panose="020B0503020204020204" pitchFamily="34" charset="0"/>
              </a:rPr>
              <a:t>Get cues from the teacher to stay on task (i.e. private signal)</a:t>
            </a:r>
          </a:p>
        </p:txBody>
      </p:sp>
      <p:pic>
        <p:nvPicPr>
          <p:cNvPr id="6" name="Transition Bell 8" descr="Transition Bell 8">
            <a:hlinkClick r:id="" action="ppaction://media"/>
            <a:extLst>
              <a:ext uri="{FF2B5EF4-FFF2-40B4-BE49-F238E27FC236}">
                <a16:creationId xmlns:a16="http://schemas.microsoft.com/office/drawing/2014/main" id="{4564F3DE-893A-3A42-A8D6-36E0420D93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6679" y="247338"/>
            <a:ext cx="812800" cy="812800"/>
          </a:xfrm>
          <a:prstGeom prst="rect">
            <a:avLst/>
          </a:prstGeom>
        </p:spPr>
      </p:pic>
    </p:spTree>
    <p:extLst>
      <p:ext uri="{BB962C8B-B14F-4D97-AF65-F5344CB8AC3E}">
        <p14:creationId xmlns:p14="http://schemas.microsoft.com/office/powerpoint/2010/main" val="222846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10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F0F6055-BCD5-154B-B198-EBFC4C83FD3B}"/>
              </a:ext>
            </a:extLst>
          </p:cNvPr>
          <p:cNvSpPr/>
          <p:nvPr/>
        </p:nvSpPr>
        <p:spPr>
          <a:xfrm>
            <a:off x="0" y="0"/>
            <a:ext cx="12192000" cy="6857999"/>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945515-8F31-9143-8C0A-0F206FAD8EE5}"/>
              </a:ext>
            </a:extLst>
          </p:cNvPr>
          <p:cNvSpPr/>
          <p:nvPr/>
        </p:nvSpPr>
        <p:spPr>
          <a:xfrm>
            <a:off x="0" y="0"/>
            <a:ext cx="12192000" cy="6858000"/>
          </a:xfrm>
          <a:prstGeom prst="rect">
            <a:avLst/>
          </a:prstGeom>
          <a:solidFill>
            <a:srgbClr val="9411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E55D695-7270-634D-8175-33D1F89D9D4B}"/>
              </a:ext>
            </a:extLst>
          </p:cNvPr>
          <p:cNvSpPr/>
          <p:nvPr/>
        </p:nvSpPr>
        <p:spPr>
          <a:xfrm>
            <a:off x="284813" y="254833"/>
            <a:ext cx="11602387" cy="635582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3813F8A-A291-C04F-9617-354855897E70}"/>
              </a:ext>
            </a:extLst>
          </p:cNvPr>
          <p:cNvSpPr/>
          <p:nvPr/>
        </p:nvSpPr>
        <p:spPr>
          <a:xfrm>
            <a:off x="484415" y="254831"/>
            <a:ext cx="11223171" cy="1200329"/>
          </a:xfrm>
          <a:prstGeom prst="rect">
            <a:avLst/>
          </a:prstGeom>
        </p:spPr>
        <p:txBody>
          <a:bodyPr wrap="square">
            <a:spAutoFit/>
          </a:bodyPr>
          <a:lstStyle/>
          <a:p>
            <a:pPr algn="ctr"/>
            <a:r>
              <a:rPr lang="en-US" sz="7200" b="1">
                <a:solidFill>
                  <a:srgbClr val="941100"/>
                </a:solidFill>
                <a:latin typeface="Corbel" panose="020B0503020204020204" pitchFamily="34" charset="0"/>
              </a:rPr>
              <a:t>Self-Awareness</a:t>
            </a:r>
          </a:p>
        </p:txBody>
      </p:sp>
      <p:sp>
        <p:nvSpPr>
          <p:cNvPr id="5" name="TextBox 4">
            <a:extLst>
              <a:ext uri="{FF2B5EF4-FFF2-40B4-BE49-F238E27FC236}">
                <a16:creationId xmlns:a16="http://schemas.microsoft.com/office/drawing/2014/main" id="{92DFAF19-437F-0F49-A019-B937369E3526}"/>
              </a:ext>
            </a:extLst>
          </p:cNvPr>
          <p:cNvSpPr txBox="1"/>
          <p:nvPr/>
        </p:nvSpPr>
        <p:spPr>
          <a:xfrm>
            <a:off x="484414" y="2110101"/>
            <a:ext cx="11024507" cy="4247317"/>
          </a:xfrm>
          <a:prstGeom prst="rect">
            <a:avLst/>
          </a:prstGeom>
          <a:noFill/>
        </p:spPr>
        <p:txBody>
          <a:bodyPr wrap="square" rtlCol="0">
            <a:spAutoFit/>
          </a:bodyPr>
          <a:lstStyle/>
          <a:p>
            <a:pPr algn="ctr"/>
            <a:r>
              <a:rPr lang="en-US" sz="5400">
                <a:latin typeface="Corbel" panose="020B0503020204020204" pitchFamily="34" charset="0"/>
              </a:rPr>
              <a:t>What are 3 things you believe you need in order to have a great life? Why are those 3 things significant to you? Do you believe you can have those 3 things now? Why or why not?</a:t>
            </a:r>
          </a:p>
        </p:txBody>
      </p:sp>
      <p:pic>
        <p:nvPicPr>
          <p:cNvPr id="4" name="Transition Bell 9" descr="Transition Bell 9">
            <a:hlinkClick r:id="" action="ppaction://media"/>
            <a:extLst>
              <a:ext uri="{FF2B5EF4-FFF2-40B4-BE49-F238E27FC236}">
                <a16:creationId xmlns:a16="http://schemas.microsoft.com/office/drawing/2014/main" id="{654318B0-F77C-D849-9165-8CDBC45060E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03072" y="448595"/>
            <a:ext cx="812800" cy="812800"/>
          </a:xfrm>
          <a:prstGeom prst="rect">
            <a:avLst/>
          </a:prstGeom>
        </p:spPr>
      </p:pic>
    </p:spTree>
    <p:extLst>
      <p:ext uri="{BB962C8B-B14F-4D97-AF65-F5344CB8AC3E}">
        <p14:creationId xmlns:p14="http://schemas.microsoft.com/office/powerpoint/2010/main" val="4237922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4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ransition Bell Ringers " id="{130BB02C-0326-564C-AC01-1DE1794655D5}" vid="{43C69B02-D49B-A34D-9DAC-5920772F6DF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1768</TotalTime>
  <Words>2207</Words>
  <Application>Microsoft Macintosh PowerPoint</Application>
  <PresentationFormat>Widescreen</PresentationFormat>
  <Paragraphs>237</Paragraphs>
  <Slides>50</Slides>
  <Notes>0</Notes>
  <HiddenSlides>0</HiddenSlides>
  <MMClips>50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Calibri</vt:lpstr>
      <vt:lpstr>Calibri Light</vt:lpstr>
      <vt:lpstr>Corbel</vt:lpstr>
      <vt:lpstr>Impact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Mitchell, Wendy R.</dc:creator>
  <cp:lastModifiedBy>Wicker, Melissa</cp:lastModifiedBy>
  <cp:revision>3</cp:revision>
  <dcterms:created xsi:type="dcterms:W3CDTF">2020-08-27T18:24:38Z</dcterms:created>
  <dcterms:modified xsi:type="dcterms:W3CDTF">2023-11-06T20:19:30Z</dcterms:modified>
</cp:coreProperties>
</file>