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261" r:id="rId4"/>
    <p:sldId id="262" r:id="rId5"/>
    <p:sldId id="263" r:id="rId6"/>
    <p:sldId id="264" r:id="rId7"/>
    <p:sldId id="265" r:id="rId8"/>
    <p:sldId id="270" r:id="rId9"/>
    <p:sldId id="271" r:id="rId10"/>
    <p:sldId id="266" r:id="rId11"/>
    <p:sldId id="267" r:id="rId12"/>
    <p:sldId id="268" r:id="rId13"/>
    <p:sldId id="269"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7B6E1-1FB2-496B-2C80-4845EFDD0F89}" v="62" dt="2020-09-14T14:56:19.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59"/>
    <p:restoredTop sz="95915"/>
  </p:normalViewPr>
  <p:slideViewPr>
    <p:cSldViewPr snapToGrid="0" snapToObjects="1">
      <p:cViewPr varScale="1">
        <p:scale>
          <a:sx n="124" d="100"/>
          <a:sy n="124" d="100"/>
        </p:scale>
        <p:origin x="18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CE42F-5D72-8842-B226-87C43D9FC0CF}" type="datetimeFigureOut">
              <a:rPr lang="en-US" smtClean="0"/>
              <a:t>1/11/23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AEC18-0ED8-C84A-81D3-82DB5E37164E}" type="slidenum">
              <a:rPr lang="en-US" smtClean="0"/>
              <a:t>‹#›</a:t>
            </a:fld>
            <a:endParaRPr lang="en-US" dirty="0"/>
          </a:p>
        </p:txBody>
      </p:sp>
    </p:spTree>
    <p:extLst>
      <p:ext uri="{BB962C8B-B14F-4D97-AF65-F5344CB8AC3E}">
        <p14:creationId xmlns:p14="http://schemas.microsoft.com/office/powerpoint/2010/main" val="120874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23D9-AF5C-624C-8359-74AE9A21C1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962035-D8C5-8141-8021-CFBC2FD11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C456-7216-B145-A915-15488E1C34F1}"/>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5" name="Footer Placeholder 4">
            <a:extLst>
              <a:ext uri="{FF2B5EF4-FFF2-40B4-BE49-F238E27FC236}">
                <a16:creationId xmlns:a16="http://schemas.microsoft.com/office/drawing/2014/main" id="{F6E24037-102B-4440-B55E-77E98B0252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1224C3-42F4-D145-8D39-B2437376D791}"/>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2849066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550B-BC1D-644E-A97C-E812B5A97C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B65298-F9A4-5549-B0F1-E154361249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489E3-1B91-F84D-9A76-61285D5E0D84}"/>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5" name="Footer Placeholder 4">
            <a:extLst>
              <a:ext uri="{FF2B5EF4-FFF2-40B4-BE49-F238E27FC236}">
                <a16:creationId xmlns:a16="http://schemas.microsoft.com/office/drawing/2014/main" id="{0B3A18A3-2AD9-4745-ACC2-BB6B35D344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08CC25-74B2-C043-93AF-18AC060C9671}"/>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3262197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909F2-0035-0E48-AB6C-4253C72DB8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0ACF18-F046-7E45-98C1-EDFB28C52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673BE-8078-8543-BA73-61D201CFCF6A}"/>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5" name="Footer Placeholder 4">
            <a:extLst>
              <a:ext uri="{FF2B5EF4-FFF2-40B4-BE49-F238E27FC236}">
                <a16:creationId xmlns:a16="http://schemas.microsoft.com/office/drawing/2014/main" id="{6A2E897C-9E99-A248-9DC1-34641DFF88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7D8F10-E797-1A4C-9137-74BBB482C8B4}"/>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199638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451D2-05FE-BB46-B0BA-2B7338DDD3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F86EE-C119-414B-96D6-EE8E0ED5E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D4BF1-C4D4-4542-B95A-DD7DDB3812C0}"/>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5" name="Footer Placeholder 4">
            <a:extLst>
              <a:ext uri="{FF2B5EF4-FFF2-40B4-BE49-F238E27FC236}">
                <a16:creationId xmlns:a16="http://schemas.microsoft.com/office/drawing/2014/main" id="{620D5127-1B51-2E47-9FE8-3293A833CA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FA0-C681-174D-B4DC-7B4318D79757}"/>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331588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39D3-317C-4A4E-A98C-D96006A05C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740689-2963-FB41-981A-A4C721B706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8DE36F-6783-7047-922F-4D1E1CA8F2F4}"/>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5" name="Footer Placeholder 4">
            <a:extLst>
              <a:ext uri="{FF2B5EF4-FFF2-40B4-BE49-F238E27FC236}">
                <a16:creationId xmlns:a16="http://schemas.microsoft.com/office/drawing/2014/main" id="{E50964C8-FC69-7A4A-A69B-516E08EA92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E3AB82-AFFD-D443-A702-F00DF86A71E6}"/>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155554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B160-5156-6C40-88F5-175E4BBAEC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B9A6A6-E073-2342-990C-4E1136205E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3F496-1657-9A49-BBB6-4523F6719E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CB061-05A9-594E-8316-02AF30B138DB}"/>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6" name="Footer Placeholder 5">
            <a:extLst>
              <a:ext uri="{FF2B5EF4-FFF2-40B4-BE49-F238E27FC236}">
                <a16:creationId xmlns:a16="http://schemas.microsoft.com/office/drawing/2014/main" id="{22245C7D-BF32-D045-AD28-EC322EC7EF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14A412-6B6E-AC4C-AE29-AD7E936BC760}"/>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256105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3676-4628-D447-B337-A84D638E65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1D5BDF-3024-7249-9813-D25A7A1103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B2E434-52DC-584F-85FA-4D0EECBBC7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C5CD6C-F4BB-064C-921E-0051213ED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0D8D3-29A2-D04B-97E9-24A06D5B4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606695-D17E-A544-944F-F6555169907A}"/>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8" name="Footer Placeholder 7">
            <a:extLst>
              <a:ext uri="{FF2B5EF4-FFF2-40B4-BE49-F238E27FC236}">
                <a16:creationId xmlns:a16="http://schemas.microsoft.com/office/drawing/2014/main" id="{0DE4F611-7B10-CF46-A5DC-0E8DEA9473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669C601-7910-0E4C-B94F-2DE68030BA5F}"/>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2939524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9117-00F4-8B41-8E6B-35C3B32DAF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C1C81D-695B-FC44-AC72-6B6256A6E432}"/>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4" name="Footer Placeholder 3">
            <a:extLst>
              <a:ext uri="{FF2B5EF4-FFF2-40B4-BE49-F238E27FC236}">
                <a16:creationId xmlns:a16="http://schemas.microsoft.com/office/drawing/2014/main" id="{A869EFF6-8FC1-294C-B055-287BDA8763B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5A3EA8A-63F9-9C46-8707-E50182E6A8A6}"/>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410772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37593-9460-1044-A6A1-B62EFAE49417}"/>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3" name="Footer Placeholder 2">
            <a:extLst>
              <a:ext uri="{FF2B5EF4-FFF2-40B4-BE49-F238E27FC236}">
                <a16:creationId xmlns:a16="http://schemas.microsoft.com/office/drawing/2014/main" id="{F992AEA0-7812-2147-B7E1-F1D348AA70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02F85BD-3324-7448-A340-7224B5D933E0}"/>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4045416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E-0B66-084F-8480-1163FB9CC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31896E-C09F-2343-9732-1113763543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7DF2D0-D7F5-E747-B6FF-E945E682D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ED2705-9355-2F4F-99CE-D6920BB5B6BB}"/>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6" name="Footer Placeholder 5">
            <a:extLst>
              <a:ext uri="{FF2B5EF4-FFF2-40B4-BE49-F238E27FC236}">
                <a16:creationId xmlns:a16="http://schemas.microsoft.com/office/drawing/2014/main" id="{829C8902-2B86-4242-9E33-B3F7F92AB1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90217-8F19-7749-9FD4-FF4D94ED4301}"/>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369242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6F95-287A-9E42-A42E-B7F27693A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95D2EB-FEBF-6642-B32E-3583ABFED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91313AC-DB1E-E442-9A9D-3EB59F0E0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CD707-9448-B943-B182-D0F9ACFECE15}"/>
              </a:ext>
            </a:extLst>
          </p:cNvPr>
          <p:cNvSpPr>
            <a:spLocks noGrp="1"/>
          </p:cNvSpPr>
          <p:nvPr>
            <p:ph type="dt" sz="half" idx="10"/>
          </p:nvPr>
        </p:nvSpPr>
        <p:spPr/>
        <p:txBody>
          <a:bodyPr/>
          <a:lstStyle/>
          <a:p>
            <a:fld id="{C6F67906-13FA-3C4D-AD4C-501F24D93D02}" type="datetimeFigureOut">
              <a:rPr lang="en-US" smtClean="0"/>
              <a:t>1/11/23</a:t>
            </a:fld>
            <a:endParaRPr lang="en-US" dirty="0"/>
          </a:p>
        </p:txBody>
      </p:sp>
      <p:sp>
        <p:nvSpPr>
          <p:cNvPr id="6" name="Footer Placeholder 5">
            <a:extLst>
              <a:ext uri="{FF2B5EF4-FFF2-40B4-BE49-F238E27FC236}">
                <a16:creationId xmlns:a16="http://schemas.microsoft.com/office/drawing/2014/main" id="{AACCC8E8-3951-1740-9B08-184B3E15BD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C55D3D-D176-EC41-BADE-BB3A074FDE8C}"/>
              </a:ext>
            </a:extLst>
          </p:cNvPr>
          <p:cNvSpPr>
            <a:spLocks noGrp="1"/>
          </p:cNvSpPr>
          <p:nvPr>
            <p:ph type="sldNum" sz="quarter" idx="12"/>
          </p:nvPr>
        </p:nvSpPr>
        <p:spPr/>
        <p:txBody>
          <a:bodyPr/>
          <a:lstStyle/>
          <a:p>
            <a:fld id="{4585D3BE-E28D-C14B-BE28-1B96E9F4BEFA}" type="slidenum">
              <a:rPr lang="en-US" smtClean="0"/>
              <a:t>‹#›</a:t>
            </a:fld>
            <a:endParaRPr lang="en-US" dirty="0"/>
          </a:p>
        </p:txBody>
      </p:sp>
    </p:spTree>
    <p:extLst>
      <p:ext uri="{BB962C8B-B14F-4D97-AF65-F5344CB8AC3E}">
        <p14:creationId xmlns:p14="http://schemas.microsoft.com/office/powerpoint/2010/main" val="148176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856AA-A441-DE4D-A1FA-B2E0218640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0831F6-AE3C-9044-93B9-41245B6C30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24D09-80E6-E741-9721-A4242AE0B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67906-13FA-3C4D-AD4C-501F24D93D02}" type="datetimeFigureOut">
              <a:rPr lang="en-US" smtClean="0"/>
              <a:t>1/11/23</a:t>
            </a:fld>
            <a:endParaRPr lang="en-US" dirty="0"/>
          </a:p>
        </p:txBody>
      </p:sp>
      <p:sp>
        <p:nvSpPr>
          <p:cNvPr id="5" name="Footer Placeholder 4">
            <a:extLst>
              <a:ext uri="{FF2B5EF4-FFF2-40B4-BE49-F238E27FC236}">
                <a16:creationId xmlns:a16="http://schemas.microsoft.com/office/drawing/2014/main" id="{6BD575D4-3AB8-8F4F-A6CB-A07EFEDA0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6EC0FCC-2A40-F142-AFA3-63C4307691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5D3BE-E28D-C14B-BE28-1B96E9F4BEFA}" type="slidenum">
              <a:rPr lang="en-US" smtClean="0"/>
              <a:t>‹#›</a:t>
            </a:fld>
            <a:endParaRPr lang="en-US" dirty="0"/>
          </a:p>
        </p:txBody>
      </p:sp>
    </p:spTree>
    <p:extLst>
      <p:ext uri="{BB962C8B-B14F-4D97-AF65-F5344CB8AC3E}">
        <p14:creationId xmlns:p14="http://schemas.microsoft.com/office/powerpoint/2010/main" val="131042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07D5BD5-77EA-7640-9BD8-EFFA25CE5367}"/>
              </a:ext>
            </a:extLst>
          </p:cNvPr>
          <p:cNvSpPr txBox="1"/>
          <p:nvPr/>
        </p:nvSpPr>
        <p:spPr>
          <a:xfrm>
            <a:off x="701459" y="319414"/>
            <a:ext cx="10872590" cy="4154984"/>
          </a:xfrm>
          <a:prstGeom prst="rect">
            <a:avLst/>
          </a:prstGeom>
          <a:noFill/>
        </p:spPr>
        <p:txBody>
          <a:bodyPr wrap="square" rtlCol="0">
            <a:spAutoFit/>
          </a:bodyPr>
          <a:lstStyle/>
          <a:p>
            <a:pPr algn="ctr"/>
            <a:r>
              <a:rPr lang="en-US" sz="9600" b="1" dirty="0">
                <a:latin typeface="Corbel" panose="020B0503020204020204" pitchFamily="34" charset="0"/>
              </a:rPr>
              <a:t>Fundamental Transition Skills</a:t>
            </a:r>
          </a:p>
          <a:p>
            <a:pPr algn="ctr"/>
            <a:r>
              <a:rPr lang="en-US" sz="7200" dirty="0">
                <a:solidFill>
                  <a:srgbClr val="941100"/>
                </a:solidFill>
                <a:latin typeface="Impact" panose="020B0806030902050204" pitchFamily="34" charset="0"/>
              </a:rPr>
              <a:t>Bell Ringers</a:t>
            </a:r>
          </a:p>
        </p:txBody>
      </p:sp>
      <p:sp>
        <p:nvSpPr>
          <p:cNvPr id="4" name="TextBox 3">
            <a:extLst>
              <a:ext uri="{FF2B5EF4-FFF2-40B4-BE49-F238E27FC236}">
                <a16:creationId xmlns:a16="http://schemas.microsoft.com/office/drawing/2014/main" id="{31922BCB-E8EE-E346-AF46-FDCC400AFE0F}"/>
              </a:ext>
            </a:extLst>
          </p:cNvPr>
          <p:cNvSpPr txBox="1"/>
          <p:nvPr/>
        </p:nvSpPr>
        <p:spPr>
          <a:xfrm>
            <a:off x="475989" y="4371585"/>
            <a:ext cx="11285951" cy="1631216"/>
          </a:xfrm>
          <a:prstGeom prst="rect">
            <a:avLst/>
          </a:prstGeom>
          <a:noFill/>
        </p:spPr>
        <p:txBody>
          <a:bodyPr wrap="square" rtlCol="0">
            <a:spAutoFit/>
          </a:bodyPr>
          <a:lstStyle/>
          <a:p>
            <a:pPr algn="ctr"/>
            <a:endParaRPr lang="en-US" sz="2000" dirty="0">
              <a:latin typeface="Corbel" panose="020B0503020204020204" pitchFamily="34" charset="0"/>
            </a:endParaRPr>
          </a:p>
          <a:p>
            <a:pPr algn="ctr"/>
            <a:endParaRPr lang="en-US" sz="2000" dirty="0">
              <a:latin typeface="Corbel" panose="020B0503020204020204" pitchFamily="34" charset="0"/>
            </a:endParaRPr>
          </a:p>
          <a:p>
            <a:pPr algn="ctr"/>
            <a:r>
              <a:rPr lang="en-US" sz="2000" dirty="0">
                <a:latin typeface="Corbel" panose="020B0503020204020204" pitchFamily="34" charset="0"/>
              </a:rPr>
              <a:t>By Mindy Lingo, Ph.D., BCBA</a:t>
            </a:r>
          </a:p>
          <a:p>
            <a:pPr algn="ctr"/>
            <a:r>
              <a:rPr lang="en-US" sz="2000" dirty="0">
                <a:latin typeface="Corbel" panose="020B0503020204020204" pitchFamily="34" charset="0"/>
              </a:rPr>
              <a:t>Zarrow Center Assistant Director</a:t>
            </a:r>
          </a:p>
          <a:p>
            <a:pPr algn="ctr"/>
            <a:r>
              <a:rPr lang="en-US" sz="2000" dirty="0">
                <a:latin typeface="Corbel" panose="020B0503020204020204" pitchFamily="34" charset="0"/>
              </a:rPr>
              <a:t>Of Postsecondary Education</a:t>
            </a:r>
          </a:p>
        </p:txBody>
      </p:sp>
      <p:pic>
        <p:nvPicPr>
          <p:cNvPr id="5" name="Fund Transition Bell 1" descr="Fund Transition Bell 1">
            <a:hlinkClick r:id="" action="ppaction://media"/>
            <a:extLst>
              <a:ext uri="{FF2B5EF4-FFF2-40B4-BE49-F238E27FC236}">
                <a16:creationId xmlns:a16="http://schemas.microsoft.com/office/drawing/2014/main" id="{CFBA217B-34AF-844F-B708-6877FC5CE8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5989" y="319413"/>
            <a:ext cx="812800" cy="812800"/>
          </a:xfrm>
          <a:prstGeom prst="rect">
            <a:avLst/>
          </a:prstGeom>
        </p:spPr>
      </p:pic>
    </p:spTree>
    <p:extLst>
      <p:ext uri="{BB962C8B-B14F-4D97-AF65-F5344CB8AC3E}">
        <p14:creationId xmlns:p14="http://schemas.microsoft.com/office/powerpoint/2010/main" val="287605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149018"/>
            <a:ext cx="11281776" cy="3139321"/>
          </a:xfrm>
          <a:prstGeom prst="rect">
            <a:avLst/>
          </a:prstGeom>
          <a:noFill/>
        </p:spPr>
        <p:txBody>
          <a:bodyPr wrap="square" rtlCol="0">
            <a:spAutoFit/>
          </a:bodyPr>
          <a:lstStyle/>
          <a:p>
            <a:pPr algn="ctr"/>
            <a:r>
              <a:rPr lang="en-US" sz="6600" dirty="0">
                <a:latin typeface="Corbel" panose="020B0503020204020204" pitchFamily="34" charset="0"/>
              </a:rPr>
              <a:t>What are your favorite classes at school? Why do you like those classes?</a:t>
            </a:r>
          </a:p>
        </p:txBody>
      </p:sp>
      <p:pic>
        <p:nvPicPr>
          <p:cNvPr id="6" name="Fund Transition Bell 10" descr="Fund Transition Bell 10">
            <a:hlinkClick r:id="" action="ppaction://media"/>
            <a:extLst>
              <a:ext uri="{FF2B5EF4-FFF2-40B4-BE49-F238E27FC236}">
                <a16:creationId xmlns:a16="http://schemas.microsoft.com/office/drawing/2014/main" id="{FF799894-D52B-7641-B814-64BC498913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612230"/>
            <a:ext cx="812800" cy="812800"/>
          </a:xfrm>
          <a:prstGeom prst="rect">
            <a:avLst/>
          </a:prstGeom>
        </p:spPr>
      </p:pic>
    </p:spTree>
    <p:extLst>
      <p:ext uri="{BB962C8B-B14F-4D97-AF65-F5344CB8AC3E}">
        <p14:creationId xmlns:p14="http://schemas.microsoft.com/office/powerpoint/2010/main" val="300336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272686"/>
            <a:ext cx="11281776" cy="3139321"/>
          </a:xfrm>
          <a:prstGeom prst="rect">
            <a:avLst/>
          </a:prstGeom>
          <a:noFill/>
        </p:spPr>
        <p:txBody>
          <a:bodyPr wrap="square" rtlCol="0">
            <a:spAutoFit/>
          </a:bodyPr>
          <a:lstStyle/>
          <a:p>
            <a:pPr algn="ctr"/>
            <a:r>
              <a:rPr lang="en-US" sz="6600" dirty="0">
                <a:latin typeface="Corbel" panose="020B0503020204020204" pitchFamily="34" charset="0"/>
              </a:rPr>
              <a:t>What are your LEAST favorite classes at school? Why do you not like these classes?</a:t>
            </a:r>
          </a:p>
        </p:txBody>
      </p:sp>
      <p:pic>
        <p:nvPicPr>
          <p:cNvPr id="6" name="Fund Transition Bell 11" descr="Fund Transition Bell 11">
            <a:hlinkClick r:id="" action="ppaction://media"/>
            <a:extLst>
              <a:ext uri="{FF2B5EF4-FFF2-40B4-BE49-F238E27FC236}">
                <a16:creationId xmlns:a16="http://schemas.microsoft.com/office/drawing/2014/main" id="{CD72CB96-EDD7-A340-8CE5-2F82EF38AA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8785" y="409629"/>
            <a:ext cx="812800" cy="812800"/>
          </a:xfrm>
          <a:prstGeom prst="rect">
            <a:avLst/>
          </a:prstGeom>
        </p:spPr>
      </p:pic>
    </p:spTree>
    <p:extLst>
      <p:ext uri="{BB962C8B-B14F-4D97-AF65-F5344CB8AC3E}">
        <p14:creationId xmlns:p14="http://schemas.microsoft.com/office/powerpoint/2010/main" val="264425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388235"/>
            <a:ext cx="11281776" cy="3139321"/>
          </a:xfrm>
          <a:prstGeom prst="rect">
            <a:avLst/>
          </a:prstGeom>
          <a:noFill/>
        </p:spPr>
        <p:txBody>
          <a:bodyPr wrap="square" rtlCol="0">
            <a:spAutoFit/>
          </a:bodyPr>
          <a:lstStyle/>
          <a:p>
            <a:pPr algn="ctr"/>
            <a:r>
              <a:rPr lang="en-US" sz="6600" dirty="0">
                <a:latin typeface="Corbel" panose="020B0503020204020204" pitchFamily="34" charset="0"/>
              </a:rPr>
              <a:t>How could you do better at waiting your turn or being patient?</a:t>
            </a:r>
          </a:p>
        </p:txBody>
      </p:sp>
      <p:pic>
        <p:nvPicPr>
          <p:cNvPr id="6" name="Fund Transition Bell 12" descr="Fund Transition Bell 12">
            <a:hlinkClick r:id="" action="ppaction://media"/>
            <a:extLst>
              <a:ext uri="{FF2B5EF4-FFF2-40B4-BE49-F238E27FC236}">
                <a16:creationId xmlns:a16="http://schemas.microsoft.com/office/drawing/2014/main" id="{911F3BB8-D9FB-9444-A585-58B176D00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8697" y="313512"/>
            <a:ext cx="812800" cy="812800"/>
          </a:xfrm>
          <a:prstGeom prst="rect">
            <a:avLst/>
          </a:prstGeom>
        </p:spPr>
      </p:pic>
    </p:spTree>
    <p:extLst>
      <p:ext uri="{BB962C8B-B14F-4D97-AF65-F5344CB8AC3E}">
        <p14:creationId xmlns:p14="http://schemas.microsoft.com/office/powerpoint/2010/main" val="9042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421527" y="1984760"/>
            <a:ext cx="11281776" cy="4154984"/>
          </a:xfrm>
          <a:prstGeom prst="rect">
            <a:avLst/>
          </a:prstGeom>
          <a:noFill/>
        </p:spPr>
        <p:txBody>
          <a:bodyPr wrap="square" rtlCol="0">
            <a:spAutoFit/>
          </a:bodyPr>
          <a:lstStyle/>
          <a:p>
            <a:pPr algn="ctr"/>
            <a:r>
              <a:rPr lang="en-US" sz="6600" dirty="0">
                <a:latin typeface="Corbel" panose="020B0503020204020204" pitchFamily="34" charset="0"/>
              </a:rPr>
              <a:t>Do you have a hard time being quiet when asked? Explain why or why not. How can you improve?</a:t>
            </a:r>
          </a:p>
        </p:txBody>
      </p:sp>
      <p:pic>
        <p:nvPicPr>
          <p:cNvPr id="6" name="Fund Transition Bell 13" descr="Fund Transition Bell 13">
            <a:hlinkClick r:id="" action="ppaction://media"/>
            <a:extLst>
              <a:ext uri="{FF2B5EF4-FFF2-40B4-BE49-F238E27FC236}">
                <a16:creationId xmlns:a16="http://schemas.microsoft.com/office/drawing/2014/main" id="{C746D10A-0504-8B4A-BD82-5A1E566856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8697" y="530101"/>
            <a:ext cx="812800" cy="812800"/>
          </a:xfrm>
          <a:prstGeom prst="rect">
            <a:avLst/>
          </a:prstGeom>
        </p:spPr>
      </p:pic>
    </p:spTree>
    <p:extLst>
      <p:ext uri="{BB962C8B-B14F-4D97-AF65-F5344CB8AC3E}">
        <p14:creationId xmlns:p14="http://schemas.microsoft.com/office/powerpoint/2010/main" val="269186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025349"/>
            <a:ext cx="11281776" cy="3139321"/>
          </a:xfrm>
          <a:prstGeom prst="rect">
            <a:avLst/>
          </a:prstGeom>
          <a:noFill/>
        </p:spPr>
        <p:txBody>
          <a:bodyPr wrap="square" rtlCol="0">
            <a:spAutoFit/>
          </a:bodyPr>
          <a:lstStyle/>
          <a:p>
            <a:pPr algn="ctr"/>
            <a:r>
              <a:rPr lang="en-US" sz="6600" dirty="0">
                <a:latin typeface="Corbel" panose="020B0503020204020204" pitchFamily="34" charset="0"/>
              </a:rPr>
              <a:t>Are you good at asking for help when needed? Explain why or why not. How can you improve?</a:t>
            </a:r>
          </a:p>
        </p:txBody>
      </p:sp>
      <p:pic>
        <p:nvPicPr>
          <p:cNvPr id="6" name="Fund Transition Bell 14" descr="Fund Transition Bell 14">
            <a:hlinkClick r:id="" action="ppaction://media"/>
            <a:extLst>
              <a:ext uri="{FF2B5EF4-FFF2-40B4-BE49-F238E27FC236}">
                <a16:creationId xmlns:a16="http://schemas.microsoft.com/office/drawing/2014/main" id="{2DEF0990-28A4-A949-B5EE-C632A1F2E3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808" y="418311"/>
            <a:ext cx="812800" cy="812800"/>
          </a:xfrm>
          <a:prstGeom prst="rect">
            <a:avLst/>
          </a:prstGeom>
        </p:spPr>
      </p:pic>
    </p:spTree>
    <p:extLst>
      <p:ext uri="{BB962C8B-B14F-4D97-AF65-F5344CB8AC3E}">
        <p14:creationId xmlns:p14="http://schemas.microsoft.com/office/powerpoint/2010/main" val="17018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271395" y="2389503"/>
            <a:ext cx="11281776" cy="3139321"/>
          </a:xfrm>
          <a:prstGeom prst="rect">
            <a:avLst/>
          </a:prstGeom>
          <a:noFill/>
        </p:spPr>
        <p:txBody>
          <a:bodyPr wrap="square" rtlCol="0">
            <a:spAutoFit/>
          </a:bodyPr>
          <a:lstStyle/>
          <a:p>
            <a:pPr algn="ctr"/>
            <a:r>
              <a:rPr lang="en-US" sz="6600" dirty="0">
                <a:latin typeface="Corbel" panose="020B0503020204020204" pitchFamily="34" charset="0"/>
              </a:rPr>
              <a:t>Are you good at finishing your work? Explain why or why not. How can you improve?</a:t>
            </a:r>
          </a:p>
        </p:txBody>
      </p:sp>
      <p:pic>
        <p:nvPicPr>
          <p:cNvPr id="6" name="Fund Transition Bell 15" descr="Fund Transition Bell 15">
            <a:hlinkClick r:id="" action="ppaction://media"/>
            <a:extLst>
              <a:ext uri="{FF2B5EF4-FFF2-40B4-BE49-F238E27FC236}">
                <a16:creationId xmlns:a16="http://schemas.microsoft.com/office/drawing/2014/main" id="{A86CB0C9-F9CE-454F-BAA0-A4F19ABA7B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9257" y="381952"/>
            <a:ext cx="812800" cy="812800"/>
          </a:xfrm>
          <a:prstGeom prst="rect">
            <a:avLst/>
          </a:prstGeom>
        </p:spPr>
      </p:pic>
    </p:spTree>
    <p:extLst>
      <p:ext uri="{BB962C8B-B14F-4D97-AF65-F5344CB8AC3E}">
        <p14:creationId xmlns:p14="http://schemas.microsoft.com/office/powerpoint/2010/main" val="235114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271395" y="2389503"/>
            <a:ext cx="11281776" cy="2123658"/>
          </a:xfrm>
          <a:prstGeom prst="rect">
            <a:avLst/>
          </a:prstGeom>
          <a:noFill/>
        </p:spPr>
        <p:txBody>
          <a:bodyPr wrap="square" rtlCol="0">
            <a:spAutoFit/>
          </a:bodyPr>
          <a:lstStyle/>
          <a:p>
            <a:pPr algn="ctr"/>
            <a:r>
              <a:rPr lang="en-US" sz="6600" dirty="0">
                <a:latin typeface="Corbel" panose="020B0503020204020204" pitchFamily="34" charset="0"/>
              </a:rPr>
              <a:t>What do you enjoy doing in your free time?</a:t>
            </a:r>
          </a:p>
        </p:txBody>
      </p:sp>
      <p:pic>
        <p:nvPicPr>
          <p:cNvPr id="6" name="Fund Transition Bell 16" descr="Fund Transition Bell 16">
            <a:hlinkClick r:id="" action="ppaction://media"/>
            <a:extLst>
              <a:ext uri="{FF2B5EF4-FFF2-40B4-BE49-F238E27FC236}">
                <a16:creationId xmlns:a16="http://schemas.microsoft.com/office/drawing/2014/main" id="{D74F3080-A171-E641-9090-978333A6CB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0911" y="381952"/>
            <a:ext cx="812800" cy="812800"/>
          </a:xfrm>
          <a:prstGeom prst="rect">
            <a:avLst/>
          </a:prstGeom>
        </p:spPr>
      </p:pic>
    </p:spTree>
    <p:extLst>
      <p:ext uri="{BB962C8B-B14F-4D97-AF65-F5344CB8AC3E}">
        <p14:creationId xmlns:p14="http://schemas.microsoft.com/office/powerpoint/2010/main" val="211671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rtlCol="0">
            <a:spAutoFit/>
          </a:bodyPr>
          <a:lstStyle/>
          <a:p>
            <a:pPr algn="ctr"/>
            <a:r>
              <a:rPr lang="en-US" sz="7200" b="1" dirty="0">
                <a:solidFill>
                  <a:srgbClr val="941100"/>
                </a:solidFill>
                <a:latin typeface="Corbel" panose="020B0503020204020204" pitchFamily="34" charset="0"/>
              </a:rPr>
              <a:t>Disability Information</a:t>
            </a:r>
          </a:p>
        </p:txBody>
      </p:sp>
      <p:sp>
        <p:nvSpPr>
          <p:cNvPr id="5" name="TextBox 4">
            <a:extLst>
              <a:ext uri="{FF2B5EF4-FFF2-40B4-BE49-F238E27FC236}">
                <a16:creationId xmlns:a16="http://schemas.microsoft.com/office/drawing/2014/main" id="{BD456F63-0DAE-154C-B5B4-2FE5ABB2867E}"/>
              </a:ext>
            </a:extLst>
          </p:cNvPr>
          <p:cNvSpPr txBox="1"/>
          <p:nvPr/>
        </p:nvSpPr>
        <p:spPr>
          <a:xfrm>
            <a:off x="271395" y="2954256"/>
            <a:ext cx="11281776" cy="1107996"/>
          </a:xfrm>
          <a:prstGeom prst="rect">
            <a:avLst/>
          </a:prstGeom>
          <a:noFill/>
        </p:spPr>
        <p:txBody>
          <a:bodyPr wrap="square" rtlCol="0">
            <a:spAutoFit/>
          </a:bodyPr>
          <a:lstStyle/>
          <a:p>
            <a:pPr algn="ctr"/>
            <a:r>
              <a:rPr lang="en-US" sz="6600" dirty="0">
                <a:latin typeface="Corbel" panose="020B0503020204020204" pitchFamily="34" charset="0"/>
              </a:rPr>
              <a:t>What is a disability?</a:t>
            </a:r>
          </a:p>
        </p:txBody>
      </p:sp>
      <p:pic>
        <p:nvPicPr>
          <p:cNvPr id="6" name="Fund Transition Bell 17" descr="Fund Transition Bell 17">
            <a:hlinkClick r:id="" action="ppaction://media"/>
            <a:extLst>
              <a:ext uri="{FF2B5EF4-FFF2-40B4-BE49-F238E27FC236}">
                <a16:creationId xmlns:a16="http://schemas.microsoft.com/office/drawing/2014/main" id="{6D5F2ED9-53C9-AD4B-AFDC-4DC4D12786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376664"/>
            <a:ext cx="812800" cy="812800"/>
          </a:xfrm>
          <a:prstGeom prst="rect">
            <a:avLst/>
          </a:prstGeom>
        </p:spPr>
      </p:pic>
    </p:spTree>
    <p:extLst>
      <p:ext uri="{BB962C8B-B14F-4D97-AF65-F5344CB8AC3E}">
        <p14:creationId xmlns:p14="http://schemas.microsoft.com/office/powerpoint/2010/main" val="154705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rtlCol="0">
            <a:spAutoFit/>
          </a:bodyPr>
          <a:lstStyle/>
          <a:p>
            <a:pPr algn="ctr"/>
            <a:r>
              <a:rPr lang="en-US" sz="7200" b="1" dirty="0">
                <a:solidFill>
                  <a:srgbClr val="941100"/>
                </a:solidFill>
                <a:latin typeface="Corbel" panose="020B0503020204020204" pitchFamily="34" charset="0"/>
              </a:rPr>
              <a:t>Disability Information</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272686"/>
            <a:ext cx="11281776" cy="3139321"/>
          </a:xfrm>
          <a:prstGeom prst="rect">
            <a:avLst/>
          </a:prstGeom>
          <a:noFill/>
        </p:spPr>
        <p:txBody>
          <a:bodyPr wrap="square" rtlCol="0">
            <a:spAutoFit/>
          </a:bodyPr>
          <a:lstStyle/>
          <a:p>
            <a:pPr algn="ctr"/>
            <a:r>
              <a:rPr lang="en-US" sz="6600" dirty="0">
                <a:latin typeface="Corbel" panose="020B0503020204020204" pitchFamily="34" charset="0"/>
              </a:rPr>
              <a:t>Do you think people with disabilities can be happy and/or successful?</a:t>
            </a:r>
          </a:p>
        </p:txBody>
      </p:sp>
      <p:pic>
        <p:nvPicPr>
          <p:cNvPr id="6" name="Fund Transition Bell 18" descr="Fund Transition Bell 18">
            <a:hlinkClick r:id="" action="ppaction://media"/>
            <a:extLst>
              <a:ext uri="{FF2B5EF4-FFF2-40B4-BE49-F238E27FC236}">
                <a16:creationId xmlns:a16="http://schemas.microsoft.com/office/drawing/2014/main" id="{FCAFA0DA-91ED-3A4E-B02B-28409A1413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450960"/>
            <a:ext cx="812800" cy="812800"/>
          </a:xfrm>
          <a:prstGeom prst="rect">
            <a:avLst/>
          </a:prstGeom>
        </p:spPr>
      </p:pic>
    </p:spTree>
    <p:extLst>
      <p:ext uri="{BB962C8B-B14F-4D97-AF65-F5344CB8AC3E}">
        <p14:creationId xmlns:p14="http://schemas.microsoft.com/office/powerpoint/2010/main" val="23045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rtlCol="0">
            <a:spAutoFit/>
          </a:bodyPr>
          <a:lstStyle/>
          <a:p>
            <a:pPr algn="ctr"/>
            <a:r>
              <a:rPr lang="en-US" sz="7200" b="1" dirty="0">
                <a:solidFill>
                  <a:srgbClr val="941100"/>
                </a:solidFill>
                <a:latin typeface="Corbel" panose="020B0503020204020204" pitchFamily="34" charset="0"/>
              </a:rPr>
              <a:t>Disability Information</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149018"/>
            <a:ext cx="11281776" cy="3139321"/>
          </a:xfrm>
          <a:prstGeom prst="rect">
            <a:avLst/>
          </a:prstGeom>
          <a:noFill/>
        </p:spPr>
        <p:txBody>
          <a:bodyPr wrap="square" rtlCol="0">
            <a:spAutoFit/>
          </a:bodyPr>
          <a:lstStyle/>
          <a:p>
            <a:pPr algn="ctr"/>
            <a:r>
              <a:rPr lang="en-US" sz="6600" dirty="0">
                <a:latin typeface="Corbel" panose="020B0503020204020204" pitchFamily="34" charset="0"/>
              </a:rPr>
              <a:t>What is your disability? How does your disability make school harder?</a:t>
            </a:r>
          </a:p>
        </p:txBody>
      </p:sp>
      <p:pic>
        <p:nvPicPr>
          <p:cNvPr id="6" name="Fund Transition Bell 19" descr="Fund Transition Bell 19">
            <a:hlinkClick r:id="" action="ppaction://media"/>
            <a:extLst>
              <a:ext uri="{FF2B5EF4-FFF2-40B4-BE49-F238E27FC236}">
                <a16:creationId xmlns:a16="http://schemas.microsoft.com/office/drawing/2014/main" id="{E96C7C61-1CA6-844B-A028-C6A97D1E18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507277"/>
            <a:ext cx="812800" cy="812800"/>
          </a:xfrm>
          <a:prstGeom prst="rect">
            <a:avLst/>
          </a:prstGeom>
        </p:spPr>
      </p:pic>
    </p:spTree>
    <p:extLst>
      <p:ext uri="{BB962C8B-B14F-4D97-AF65-F5344CB8AC3E}">
        <p14:creationId xmlns:p14="http://schemas.microsoft.com/office/powerpoint/2010/main" val="24564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38827" y="513567"/>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4" name="TextBox 3">
            <a:extLst>
              <a:ext uri="{FF2B5EF4-FFF2-40B4-BE49-F238E27FC236}">
                <a16:creationId xmlns:a16="http://schemas.microsoft.com/office/drawing/2014/main" id="{0A758920-BE65-B348-AFA4-6D0E93943454}"/>
              </a:ext>
            </a:extLst>
          </p:cNvPr>
          <p:cNvSpPr txBox="1"/>
          <p:nvPr/>
        </p:nvSpPr>
        <p:spPr>
          <a:xfrm>
            <a:off x="546788" y="1713896"/>
            <a:ext cx="10797799" cy="400110"/>
          </a:xfrm>
          <a:prstGeom prst="rect">
            <a:avLst/>
          </a:prstGeom>
          <a:noFill/>
        </p:spPr>
        <p:txBody>
          <a:bodyPr wrap="square" rtlCol="0">
            <a:spAutoFit/>
          </a:bodyPr>
          <a:lstStyle/>
          <a:p>
            <a:endParaRPr lang="en-US" sz="2000" i="1" dirty="0">
              <a:latin typeface="Gill Sans MT" panose="020B0502020104020203" pitchFamily="34" charset="77"/>
            </a:endParaRPr>
          </a:p>
        </p:txBody>
      </p:sp>
      <p:sp>
        <p:nvSpPr>
          <p:cNvPr id="5" name="TextBox 4">
            <a:extLst>
              <a:ext uri="{FF2B5EF4-FFF2-40B4-BE49-F238E27FC236}">
                <a16:creationId xmlns:a16="http://schemas.microsoft.com/office/drawing/2014/main" id="{BD456F63-0DAE-154C-B5B4-2FE5ABB2867E}"/>
              </a:ext>
            </a:extLst>
          </p:cNvPr>
          <p:cNvSpPr txBox="1"/>
          <p:nvPr/>
        </p:nvSpPr>
        <p:spPr>
          <a:xfrm>
            <a:off x="304800" y="2117577"/>
            <a:ext cx="11281776" cy="3416320"/>
          </a:xfrm>
          <a:prstGeom prst="rect">
            <a:avLst/>
          </a:prstGeom>
          <a:noFill/>
        </p:spPr>
        <p:txBody>
          <a:bodyPr wrap="square" rtlCol="0">
            <a:spAutoFit/>
          </a:bodyPr>
          <a:lstStyle/>
          <a:p>
            <a:pPr algn="ctr"/>
            <a:r>
              <a:rPr lang="en-US" sz="7200" dirty="0">
                <a:latin typeface="Corbel" panose="020B0503020204020204" pitchFamily="34" charset="0"/>
              </a:rPr>
              <a:t>What do you feel you are good at doing? It can be at school or home.</a:t>
            </a:r>
          </a:p>
        </p:txBody>
      </p:sp>
      <p:pic>
        <p:nvPicPr>
          <p:cNvPr id="6" name="Fund Transition Bell 2" descr="Fund Transition Bell 2">
            <a:hlinkClick r:id="" action="ppaction://media"/>
            <a:extLst>
              <a:ext uri="{FF2B5EF4-FFF2-40B4-BE49-F238E27FC236}">
                <a16:creationId xmlns:a16="http://schemas.microsoft.com/office/drawing/2014/main" id="{F42DB288-36AA-9142-ADA2-F5C8D330AB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1301" y="492911"/>
            <a:ext cx="812800" cy="812800"/>
          </a:xfrm>
          <a:prstGeom prst="rect">
            <a:avLst/>
          </a:prstGeom>
        </p:spPr>
      </p:pic>
    </p:spTree>
    <p:extLst>
      <p:ext uri="{BB962C8B-B14F-4D97-AF65-F5344CB8AC3E}">
        <p14:creationId xmlns:p14="http://schemas.microsoft.com/office/powerpoint/2010/main" val="216825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rtlCol="0">
            <a:spAutoFit/>
          </a:bodyPr>
          <a:lstStyle/>
          <a:p>
            <a:pPr algn="ctr"/>
            <a:r>
              <a:rPr lang="en-US" sz="7200" b="1" dirty="0">
                <a:solidFill>
                  <a:srgbClr val="941100"/>
                </a:solidFill>
                <a:latin typeface="Corbel" panose="020B0503020204020204" pitchFamily="34" charset="0"/>
              </a:rPr>
              <a:t>Disability Information</a:t>
            </a:r>
          </a:p>
        </p:txBody>
      </p:sp>
      <p:sp>
        <p:nvSpPr>
          <p:cNvPr id="5" name="TextBox 4">
            <a:extLst>
              <a:ext uri="{FF2B5EF4-FFF2-40B4-BE49-F238E27FC236}">
                <a16:creationId xmlns:a16="http://schemas.microsoft.com/office/drawing/2014/main" id="{BD456F63-0DAE-154C-B5B4-2FE5ABB2867E}"/>
              </a:ext>
            </a:extLst>
          </p:cNvPr>
          <p:cNvSpPr txBox="1"/>
          <p:nvPr/>
        </p:nvSpPr>
        <p:spPr>
          <a:xfrm>
            <a:off x="192216" y="2025349"/>
            <a:ext cx="11281776" cy="3139321"/>
          </a:xfrm>
          <a:prstGeom prst="rect">
            <a:avLst/>
          </a:prstGeom>
          <a:noFill/>
        </p:spPr>
        <p:txBody>
          <a:bodyPr wrap="square" rtlCol="0">
            <a:spAutoFit/>
          </a:bodyPr>
          <a:lstStyle/>
          <a:p>
            <a:pPr algn="ctr"/>
            <a:r>
              <a:rPr lang="en-US" sz="6600" dirty="0">
                <a:latin typeface="Corbel" panose="020B0503020204020204" pitchFamily="34" charset="0"/>
              </a:rPr>
              <a:t>How does your disability make doing things outside of school harder?</a:t>
            </a:r>
          </a:p>
        </p:txBody>
      </p:sp>
      <p:pic>
        <p:nvPicPr>
          <p:cNvPr id="6" name="Fund Transition Bell 20" descr="Fund Transition Bell 20">
            <a:hlinkClick r:id="" action="ppaction://media"/>
            <a:extLst>
              <a:ext uri="{FF2B5EF4-FFF2-40B4-BE49-F238E27FC236}">
                <a16:creationId xmlns:a16="http://schemas.microsoft.com/office/drawing/2014/main" id="{2A868D06-D1E4-3144-8B59-1C564AF48E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6413" y="507277"/>
            <a:ext cx="812800" cy="812800"/>
          </a:xfrm>
          <a:prstGeom prst="rect">
            <a:avLst/>
          </a:prstGeom>
        </p:spPr>
      </p:pic>
    </p:spTree>
    <p:extLst>
      <p:ext uri="{BB962C8B-B14F-4D97-AF65-F5344CB8AC3E}">
        <p14:creationId xmlns:p14="http://schemas.microsoft.com/office/powerpoint/2010/main" val="94952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rtlCol="0">
            <a:spAutoFit/>
          </a:bodyPr>
          <a:lstStyle/>
          <a:p>
            <a:pPr algn="ctr"/>
            <a:r>
              <a:rPr lang="en-US" sz="7200" b="1" dirty="0">
                <a:solidFill>
                  <a:srgbClr val="941100"/>
                </a:solidFill>
                <a:latin typeface="Corbel" panose="020B0503020204020204" pitchFamily="34" charset="0"/>
              </a:rPr>
              <a:t>Disability Information</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149018"/>
            <a:ext cx="11281776" cy="3139321"/>
          </a:xfrm>
          <a:prstGeom prst="rect">
            <a:avLst/>
          </a:prstGeom>
          <a:noFill/>
        </p:spPr>
        <p:txBody>
          <a:bodyPr wrap="square" rtlCol="0">
            <a:spAutoFit/>
          </a:bodyPr>
          <a:lstStyle/>
          <a:p>
            <a:pPr algn="ctr"/>
            <a:r>
              <a:rPr lang="en-US" sz="6600" dirty="0">
                <a:latin typeface="Corbel" panose="020B0503020204020204" pitchFamily="34" charset="0"/>
              </a:rPr>
              <a:t>What are some things you can do at school or home to help you deal with your disability?</a:t>
            </a:r>
          </a:p>
        </p:txBody>
      </p:sp>
      <p:pic>
        <p:nvPicPr>
          <p:cNvPr id="6" name="Fund Transition Bell 21" descr="Fund Transition Bell 21">
            <a:hlinkClick r:id="" action="ppaction://media"/>
            <a:extLst>
              <a:ext uri="{FF2B5EF4-FFF2-40B4-BE49-F238E27FC236}">
                <a16:creationId xmlns:a16="http://schemas.microsoft.com/office/drawing/2014/main" id="{2E06613B-5B57-064B-9E82-2D3EFC947C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2486" y="420295"/>
            <a:ext cx="812800" cy="812800"/>
          </a:xfrm>
          <a:prstGeom prst="rect">
            <a:avLst/>
          </a:prstGeom>
        </p:spPr>
      </p:pic>
    </p:spTree>
    <p:extLst>
      <p:ext uri="{BB962C8B-B14F-4D97-AF65-F5344CB8AC3E}">
        <p14:creationId xmlns:p14="http://schemas.microsoft.com/office/powerpoint/2010/main" val="18155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0" y="313513"/>
            <a:ext cx="11887200" cy="1569660"/>
          </a:xfrm>
          <a:prstGeom prst="rect">
            <a:avLst/>
          </a:prstGeom>
          <a:noFill/>
        </p:spPr>
        <p:txBody>
          <a:bodyPr wrap="square" rtlCol="0">
            <a:spAutoFit/>
          </a:bodyPr>
          <a:lstStyle/>
          <a:p>
            <a:pPr algn="ctr"/>
            <a:r>
              <a:rPr lang="en-US" sz="4800" b="1" dirty="0">
                <a:solidFill>
                  <a:srgbClr val="941100"/>
                </a:solidFill>
                <a:latin typeface="Corbel" panose="020B0503020204020204" pitchFamily="34" charset="0"/>
              </a:rPr>
              <a:t>IEP</a:t>
            </a:r>
          </a:p>
          <a:p>
            <a:pPr algn="ctr"/>
            <a:r>
              <a:rPr lang="en-US" sz="4800" b="1" dirty="0">
                <a:solidFill>
                  <a:srgbClr val="941100"/>
                </a:solidFill>
                <a:latin typeface="Corbel" panose="020B0503020204020204" pitchFamily="34" charset="0"/>
              </a:rPr>
              <a:t>Individualized Education Program</a:t>
            </a:r>
          </a:p>
        </p:txBody>
      </p:sp>
      <p:sp>
        <p:nvSpPr>
          <p:cNvPr id="5" name="TextBox 4">
            <a:extLst>
              <a:ext uri="{FF2B5EF4-FFF2-40B4-BE49-F238E27FC236}">
                <a16:creationId xmlns:a16="http://schemas.microsoft.com/office/drawing/2014/main" id="{BD456F63-0DAE-154C-B5B4-2FE5ABB2867E}"/>
              </a:ext>
            </a:extLst>
          </p:cNvPr>
          <p:cNvSpPr txBox="1"/>
          <p:nvPr/>
        </p:nvSpPr>
        <p:spPr>
          <a:xfrm>
            <a:off x="304800" y="2317180"/>
            <a:ext cx="11281776" cy="2862322"/>
          </a:xfrm>
          <a:prstGeom prst="rect">
            <a:avLst/>
          </a:prstGeom>
          <a:noFill/>
        </p:spPr>
        <p:txBody>
          <a:bodyPr wrap="square" rtlCol="0">
            <a:spAutoFit/>
          </a:bodyPr>
          <a:lstStyle/>
          <a:p>
            <a:pPr algn="ctr"/>
            <a:r>
              <a:rPr lang="en-US" sz="6000" dirty="0">
                <a:latin typeface="Corbel" panose="020B0503020204020204" pitchFamily="34" charset="0"/>
              </a:rPr>
              <a:t>What is an IEP (Individualized Education Program)? If you do not know, then give your best guess. </a:t>
            </a:r>
          </a:p>
        </p:txBody>
      </p:sp>
      <p:pic>
        <p:nvPicPr>
          <p:cNvPr id="6" name="Fund Transition Bell 22" descr="Fund Transition Bell 22">
            <a:hlinkClick r:id="" action="ppaction://media"/>
            <a:extLst>
              <a:ext uri="{FF2B5EF4-FFF2-40B4-BE49-F238E27FC236}">
                <a16:creationId xmlns:a16="http://schemas.microsoft.com/office/drawing/2014/main" id="{DB5932E2-DCD1-F846-B79D-296E49DDF0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0396" y="313512"/>
            <a:ext cx="812800" cy="812800"/>
          </a:xfrm>
          <a:prstGeom prst="rect">
            <a:avLst/>
          </a:prstGeom>
        </p:spPr>
      </p:pic>
    </p:spTree>
    <p:extLst>
      <p:ext uri="{BB962C8B-B14F-4D97-AF65-F5344CB8AC3E}">
        <p14:creationId xmlns:p14="http://schemas.microsoft.com/office/powerpoint/2010/main" val="354475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D456F63-0DAE-154C-B5B4-2FE5ABB2867E}"/>
              </a:ext>
            </a:extLst>
          </p:cNvPr>
          <p:cNvSpPr txBox="1"/>
          <p:nvPr/>
        </p:nvSpPr>
        <p:spPr>
          <a:xfrm>
            <a:off x="421527" y="2432351"/>
            <a:ext cx="11281776" cy="2585323"/>
          </a:xfrm>
          <a:prstGeom prst="rect">
            <a:avLst/>
          </a:prstGeom>
          <a:noFill/>
        </p:spPr>
        <p:txBody>
          <a:bodyPr wrap="square" rtlCol="0">
            <a:spAutoFit/>
          </a:bodyPr>
          <a:lstStyle/>
          <a:p>
            <a:pPr algn="ctr"/>
            <a:r>
              <a:rPr lang="en-US" sz="5400" dirty="0">
                <a:latin typeface="Corbel" panose="020B0503020204020204" pitchFamily="34" charset="0"/>
              </a:rPr>
              <a:t>Have you ever heard your teachers or parents discuss your IEP? Why would they discuss IEPs? </a:t>
            </a:r>
          </a:p>
        </p:txBody>
      </p:sp>
      <p:sp>
        <p:nvSpPr>
          <p:cNvPr id="6" name="TextBox 5">
            <a:extLst>
              <a:ext uri="{FF2B5EF4-FFF2-40B4-BE49-F238E27FC236}">
                <a16:creationId xmlns:a16="http://schemas.microsoft.com/office/drawing/2014/main" id="{2BA0DFE7-91FF-FB45-B538-3FC9B5595450}"/>
              </a:ext>
            </a:extLst>
          </p:cNvPr>
          <p:cNvSpPr txBox="1"/>
          <p:nvPr/>
        </p:nvSpPr>
        <p:spPr>
          <a:xfrm>
            <a:off x="663515" y="414189"/>
            <a:ext cx="11039788" cy="1323439"/>
          </a:xfrm>
          <a:prstGeom prst="rect">
            <a:avLst/>
          </a:prstGeom>
          <a:noFill/>
        </p:spPr>
        <p:txBody>
          <a:bodyPr wrap="square" rtlCol="0">
            <a:spAutoFit/>
          </a:bodyPr>
          <a:lstStyle/>
          <a:p>
            <a:pPr algn="ctr"/>
            <a:r>
              <a:rPr lang="en-US" sz="4000" b="1" dirty="0">
                <a:solidFill>
                  <a:srgbClr val="941100"/>
                </a:solidFill>
                <a:latin typeface="Corbel" panose="020B0503020204020204" pitchFamily="34" charset="0"/>
              </a:rPr>
              <a:t>IEP</a:t>
            </a:r>
          </a:p>
          <a:p>
            <a:pPr algn="ctr"/>
            <a:r>
              <a:rPr lang="en-US" sz="4000" b="1" dirty="0">
                <a:solidFill>
                  <a:srgbClr val="941100"/>
                </a:solidFill>
                <a:latin typeface="Corbel" panose="020B0503020204020204" pitchFamily="34" charset="0"/>
              </a:rPr>
              <a:t>Individualized Education Program</a:t>
            </a:r>
          </a:p>
        </p:txBody>
      </p:sp>
      <p:pic>
        <p:nvPicPr>
          <p:cNvPr id="3" name="Fund Transition Bell 23" descr="Fund Transition Bell 23">
            <a:hlinkClick r:id="" action="ppaction://media"/>
            <a:extLst>
              <a:ext uri="{FF2B5EF4-FFF2-40B4-BE49-F238E27FC236}">
                <a16:creationId xmlns:a16="http://schemas.microsoft.com/office/drawing/2014/main" id="{525993DB-C062-204A-86F3-5345605678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3515" y="432963"/>
            <a:ext cx="812800" cy="812800"/>
          </a:xfrm>
          <a:prstGeom prst="rect">
            <a:avLst/>
          </a:prstGeom>
        </p:spPr>
      </p:pic>
    </p:spTree>
    <p:extLst>
      <p:ext uri="{BB962C8B-B14F-4D97-AF65-F5344CB8AC3E}">
        <p14:creationId xmlns:p14="http://schemas.microsoft.com/office/powerpoint/2010/main" val="21512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938992"/>
          </a:xfrm>
          <a:prstGeom prst="rect">
            <a:avLst/>
          </a:prstGeom>
          <a:noFill/>
        </p:spPr>
        <p:txBody>
          <a:bodyPr wrap="square" rtlCol="0">
            <a:spAutoFit/>
          </a:bodyPr>
          <a:lstStyle/>
          <a:p>
            <a:pPr algn="ctr"/>
            <a:r>
              <a:rPr lang="en-US" sz="4000" b="1" dirty="0">
                <a:solidFill>
                  <a:srgbClr val="941100"/>
                </a:solidFill>
                <a:latin typeface="Corbel" panose="020B0503020204020204" pitchFamily="34" charset="0"/>
              </a:rPr>
              <a:t>IEP</a:t>
            </a:r>
          </a:p>
          <a:p>
            <a:pPr algn="ctr"/>
            <a:r>
              <a:rPr lang="en-US" sz="4000" b="1" dirty="0">
                <a:solidFill>
                  <a:srgbClr val="941100"/>
                </a:solidFill>
                <a:latin typeface="Corbel" panose="020B0503020204020204" pitchFamily="34" charset="0"/>
              </a:rPr>
              <a:t>Individualized Education Program</a:t>
            </a:r>
          </a:p>
          <a:p>
            <a:pPr algn="ctr"/>
            <a:endParaRPr lang="en-US" sz="4000" b="1" dirty="0">
              <a:solidFill>
                <a:srgbClr val="941100"/>
              </a:solidFill>
              <a:latin typeface="Corbel" panose="020B0503020204020204" pitchFamily="34" charset="0"/>
            </a:endParaRPr>
          </a:p>
        </p:txBody>
      </p:sp>
      <p:sp>
        <p:nvSpPr>
          <p:cNvPr id="5" name="TextBox 4">
            <a:extLst>
              <a:ext uri="{FF2B5EF4-FFF2-40B4-BE49-F238E27FC236}">
                <a16:creationId xmlns:a16="http://schemas.microsoft.com/office/drawing/2014/main" id="{BD456F63-0DAE-154C-B5B4-2FE5ABB2867E}"/>
              </a:ext>
            </a:extLst>
          </p:cNvPr>
          <p:cNvSpPr txBox="1"/>
          <p:nvPr/>
        </p:nvSpPr>
        <p:spPr>
          <a:xfrm>
            <a:off x="421527" y="2291012"/>
            <a:ext cx="11281776" cy="3139321"/>
          </a:xfrm>
          <a:prstGeom prst="rect">
            <a:avLst/>
          </a:prstGeom>
          <a:noFill/>
        </p:spPr>
        <p:txBody>
          <a:bodyPr wrap="square" rtlCol="0">
            <a:spAutoFit/>
          </a:bodyPr>
          <a:lstStyle/>
          <a:p>
            <a:pPr algn="ctr"/>
            <a:r>
              <a:rPr lang="en-US" sz="6600" dirty="0">
                <a:latin typeface="Corbel" panose="020B0503020204020204" pitchFamily="34" charset="0"/>
              </a:rPr>
              <a:t>Everyone on an IEP has a case manager or an IEP teacher. Who is your person? </a:t>
            </a:r>
          </a:p>
        </p:txBody>
      </p:sp>
      <p:pic>
        <p:nvPicPr>
          <p:cNvPr id="6" name="Fund Transition Bell 24" descr="Fund Transition Bell 24">
            <a:hlinkClick r:id="" action="ppaction://media"/>
            <a:extLst>
              <a:ext uri="{FF2B5EF4-FFF2-40B4-BE49-F238E27FC236}">
                <a16:creationId xmlns:a16="http://schemas.microsoft.com/office/drawing/2014/main" id="{5FAB0A0A-207B-CF4D-8247-EB1C16BE8A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0838" y="460123"/>
            <a:ext cx="812800" cy="812800"/>
          </a:xfrm>
          <a:prstGeom prst="rect">
            <a:avLst/>
          </a:prstGeom>
        </p:spPr>
      </p:pic>
    </p:spTree>
    <p:extLst>
      <p:ext uri="{BB962C8B-B14F-4D97-AF65-F5344CB8AC3E}">
        <p14:creationId xmlns:p14="http://schemas.microsoft.com/office/powerpoint/2010/main" val="135984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938992"/>
          </a:xfrm>
          <a:prstGeom prst="rect">
            <a:avLst/>
          </a:prstGeom>
          <a:noFill/>
        </p:spPr>
        <p:txBody>
          <a:bodyPr wrap="square" rtlCol="0">
            <a:spAutoFit/>
          </a:bodyPr>
          <a:lstStyle/>
          <a:p>
            <a:pPr algn="ctr"/>
            <a:r>
              <a:rPr lang="en-US" sz="4000" b="1" dirty="0">
                <a:solidFill>
                  <a:srgbClr val="941100"/>
                </a:solidFill>
                <a:latin typeface="Corbel" panose="020B0503020204020204" pitchFamily="34" charset="0"/>
              </a:rPr>
              <a:t>IEP</a:t>
            </a:r>
          </a:p>
          <a:p>
            <a:pPr algn="ctr"/>
            <a:r>
              <a:rPr lang="en-US" sz="4000" b="1" dirty="0">
                <a:solidFill>
                  <a:srgbClr val="941100"/>
                </a:solidFill>
                <a:latin typeface="Corbel" panose="020B0503020204020204" pitchFamily="34" charset="0"/>
              </a:rPr>
              <a:t>Individualized Education Program</a:t>
            </a:r>
          </a:p>
          <a:p>
            <a:pPr algn="ctr"/>
            <a:endParaRPr lang="en-US" sz="4000" b="1" dirty="0">
              <a:solidFill>
                <a:srgbClr val="941100"/>
              </a:solidFill>
              <a:latin typeface="Corbel" panose="020B0503020204020204" pitchFamily="34" charset="0"/>
            </a:endParaRP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252505"/>
            <a:ext cx="11281776" cy="3416320"/>
          </a:xfrm>
          <a:prstGeom prst="rect">
            <a:avLst/>
          </a:prstGeom>
          <a:noFill/>
        </p:spPr>
        <p:txBody>
          <a:bodyPr wrap="square" rtlCol="0">
            <a:spAutoFit/>
          </a:bodyPr>
          <a:lstStyle/>
          <a:p>
            <a:pPr algn="ctr"/>
            <a:r>
              <a:rPr lang="en-US" sz="5400" dirty="0">
                <a:latin typeface="Corbel" panose="020B0503020204020204" pitchFamily="34" charset="0"/>
              </a:rPr>
              <a:t>IEPs include a statement to describe the student. Write a statement to describe yourself (include age, grade, and your interests).</a:t>
            </a:r>
          </a:p>
        </p:txBody>
      </p:sp>
      <p:pic>
        <p:nvPicPr>
          <p:cNvPr id="6" name="Fund Transition Bell 25" descr="Fund Transition Bell 25">
            <a:hlinkClick r:id="" action="ppaction://media"/>
            <a:extLst>
              <a:ext uri="{FF2B5EF4-FFF2-40B4-BE49-F238E27FC236}">
                <a16:creationId xmlns:a16="http://schemas.microsoft.com/office/drawing/2014/main" id="{2D54FF7F-2010-DD45-94BF-E2F694F74B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402417"/>
            <a:ext cx="812800" cy="812800"/>
          </a:xfrm>
          <a:prstGeom prst="rect">
            <a:avLst/>
          </a:prstGeom>
        </p:spPr>
      </p:pic>
    </p:spTree>
    <p:extLst>
      <p:ext uri="{BB962C8B-B14F-4D97-AF65-F5344CB8AC3E}">
        <p14:creationId xmlns:p14="http://schemas.microsoft.com/office/powerpoint/2010/main" val="105102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938992"/>
          </a:xfrm>
          <a:prstGeom prst="rect">
            <a:avLst/>
          </a:prstGeom>
          <a:noFill/>
        </p:spPr>
        <p:txBody>
          <a:bodyPr wrap="square" rtlCol="0">
            <a:spAutoFit/>
          </a:bodyPr>
          <a:lstStyle/>
          <a:p>
            <a:pPr algn="ctr"/>
            <a:r>
              <a:rPr lang="en-US" sz="4000" b="1" dirty="0">
                <a:solidFill>
                  <a:srgbClr val="941100"/>
                </a:solidFill>
                <a:latin typeface="Corbel" panose="020B0503020204020204" pitchFamily="34" charset="0"/>
              </a:rPr>
              <a:t>IEP</a:t>
            </a:r>
          </a:p>
          <a:p>
            <a:pPr algn="ctr"/>
            <a:r>
              <a:rPr lang="en-US" sz="4000" b="1" dirty="0">
                <a:solidFill>
                  <a:srgbClr val="941100"/>
                </a:solidFill>
                <a:latin typeface="Corbel" panose="020B0503020204020204" pitchFamily="34" charset="0"/>
              </a:rPr>
              <a:t>Individualized Education Program</a:t>
            </a:r>
          </a:p>
          <a:p>
            <a:pPr algn="ctr"/>
            <a:endParaRPr lang="en-US" sz="4000" b="1" dirty="0">
              <a:solidFill>
                <a:srgbClr val="941100"/>
              </a:solidFill>
              <a:latin typeface="Corbel" panose="020B0503020204020204" pitchFamily="34" charset="0"/>
            </a:endParaRP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160098"/>
            <a:ext cx="11281776" cy="3785652"/>
          </a:xfrm>
          <a:prstGeom prst="rect">
            <a:avLst/>
          </a:prstGeom>
          <a:noFill/>
        </p:spPr>
        <p:txBody>
          <a:bodyPr wrap="square" rtlCol="0">
            <a:spAutoFit/>
          </a:bodyPr>
          <a:lstStyle/>
          <a:p>
            <a:pPr algn="ctr"/>
            <a:r>
              <a:rPr lang="en-US" sz="4800" dirty="0">
                <a:latin typeface="Corbel" panose="020B0503020204020204" pitchFamily="34" charset="0"/>
              </a:rPr>
              <a:t>Our IEPs help us in school and include information about our strengths and areas to improve. What do you think your IEP should say is your strengths and areas to improve?</a:t>
            </a:r>
          </a:p>
        </p:txBody>
      </p:sp>
      <p:pic>
        <p:nvPicPr>
          <p:cNvPr id="6" name="Fund Transition Bell 26" descr="Fund Transition Bell 26">
            <a:hlinkClick r:id="" action="ppaction://media"/>
            <a:extLst>
              <a:ext uri="{FF2B5EF4-FFF2-40B4-BE49-F238E27FC236}">
                <a16:creationId xmlns:a16="http://schemas.microsoft.com/office/drawing/2014/main" id="{AD25131E-F197-1247-BE23-AE53EE86CA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8785" y="470209"/>
            <a:ext cx="812800" cy="812800"/>
          </a:xfrm>
          <a:prstGeom prst="rect">
            <a:avLst/>
          </a:prstGeom>
        </p:spPr>
      </p:pic>
    </p:spTree>
    <p:extLst>
      <p:ext uri="{BB962C8B-B14F-4D97-AF65-F5344CB8AC3E}">
        <p14:creationId xmlns:p14="http://schemas.microsoft.com/office/powerpoint/2010/main" val="99021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938992"/>
          </a:xfrm>
          <a:prstGeom prst="rect">
            <a:avLst/>
          </a:prstGeom>
          <a:noFill/>
        </p:spPr>
        <p:txBody>
          <a:bodyPr wrap="square" rtlCol="0">
            <a:spAutoFit/>
          </a:bodyPr>
          <a:lstStyle/>
          <a:p>
            <a:pPr algn="ctr"/>
            <a:r>
              <a:rPr lang="en-US" sz="4000" b="1" dirty="0">
                <a:solidFill>
                  <a:srgbClr val="941100"/>
                </a:solidFill>
                <a:latin typeface="Corbel" panose="020B0503020204020204" pitchFamily="34" charset="0"/>
              </a:rPr>
              <a:t>IEP</a:t>
            </a:r>
          </a:p>
          <a:p>
            <a:pPr algn="ctr"/>
            <a:r>
              <a:rPr lang="en-US" sz="4000" b="1" dirty="0">
                <a:solidFill>
                  <a:srgbClr val="941100"/>
                </a:solidFill>
                <a:latin typeface="Corbel" panose="020B0503020204020204" pitchFamily="34" charset="0"/>
              </a:rPr>
              <a:t>Individualized Education Program</a:t>
            </a:r>
          </a:p>
          <a:p>
            <a:pPr algn="ctr"/>
            <a:endParaRPr lang="en-US" sz="4000" b="1" dirty="0">
              <a:solidFill>
                <a:srgbClr val="941100"/>
              </a:solidFill>
              <a:latin typeface="Corbel" panose="020B0503020204020204" pitchFamily="34" charset="0"/>
            </a:endParaRPr>
          </a:p>
        </p:txBody>
      </p:sp>
      <p:sp>
        <p:nvSpPr>
          <p:cNvPr id="5" name="TextBox 4">
            <a:extLst>
              <a:ext uri="{FF2B5EF4-FFF2-40B4-BE49-F238E27FC236}">
                <a16:creationId xmlns:a16="http://schemas.microsoft.com/office/drawing/2014/main" id="{BD456F63-0DAE-154C-B5B4-2FE5ABB2867E}"/>
              </a:ext>
            </a:extLst>
          </p:cNvPr>
          <p:cNvSpPr txBox="1"/>
          <p:nvPr/>
        </p:nvSpPr>
        <p:spPr>
          <a:xfrm>
            <a:off x="455112" y="2252505"/>
            <a:ext cx="11281776" cy="2862322"/>
          </a:xfrm>
          <a:prstGeom prst="rect">
            <a:avLst/>
          </a:prstGeom>
          <a:noFill/>
        </p:spPr>
        <p:txBody>
          <a:bodyPr wrap="square" rtlCol="0">
            <a:spAutoFit/>
          </a:bodyPr>
          <a:lstStyle/>
          <a:p>
            <a:pPr algn="ctr"/>
            <a:r>
              <a:rPr lang="en-US" sz="6000" dirty="0">
                <a:latin typeface="Corbel" panose="020B0503020204020204" pitchFamily="34" charset="0"/>
              </a:rPr>
              <a:t>Our IEPs have goals to help us improve. What goals would you like to include on your IEP?</a:t>
            </a:r>
          </a:p>
        </p:txBody>
      </p:sp>
      <p:pic>
        <p:nvPicPr>
          <p:cNvPr id="6" name="Fund Transition Bell 27" descr="Fund Transition Bell 27">
            <a:hlinkClick r:id="" action="ppaction://media"/>
            <a:extLst>
              <a:ext uri="{FF2B5EF4-FFF2-40B4-BE49-F238E27FC236}">
                <a16:creationId xmlns:a16="http://schemas.microsoft.com/office/drawing/2014/main" id="{06522FAF-A60D-FA42-A686-28AC775BF9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5484" y="440869"/>
            <a:ext cx="812800" cy="812800"/>
          </a:xfrm>
          <a:prstGeom prst="rect">
            <a:avLst/>
          </a:prstGeom>
        </p:spPr>
      </p:pic>
    </p:spTree>
    <p:extLst>
      <p:ext uri="{BB962C8B-B14F-4D97-AF65-F5344CB8AC3E}">
        <p14:creationId xmlns:p14="http://schemas.microsoft.com/office/powerpoint/2010/main" val="289390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938992"/>
          </a:xfrm>
          <a:prstGeom prst="rect">
            <a:avLst/>
          </a:prstGeom>
          <a:noFill/>
        </p:spPr>
        <p:txBody>
          <a:bodyPr wrap="square" rtlCol="0">
            <a:spAutoFit/>
          </a:bodyPr>
          <a:lstStyle/>
          <a:p>
            <a:pPr algn="ctr"/>
            <a:r>
              <a:rPr lang="en-US" sz="4000" b="1" dirty="0">
                <a:solidFill>
                  <a:srgbClr val="941100"/>
                </a:solidFill>
                <a:latin typeface="Corbel" panose="020B0503020204020204" pitchFamily="34" charset="0"/>
              </a:rPr>
              <a:t>IEP</a:t>
            </a:r>
          </a:p>
          <a:p>
            <a:pPr algn="ctr"/>
            <a:r>
              <a:rPr lang="en-US" sz="4000" b="1" dirty="0">
                <a:solidFill>
                  <a:srgbClr val="941100"/>
                </a:solidFill>
                <a:latin typeface="Corbel" panose="020B0503020204020204" pitchFamily="34" charset="0"/>
              </a:rPr>
              <a:t>Individualized Education Program</a:t>
            </a:r>
          </a:p>
          <a:p>
            <a:pPr algn="ctr"/>
            <a:endParaRPr lang="en-US" sz="4000" b="1" dirty="0">
              <a:solidFill>
                <a:srgbClr val="941100"/>
              </a:solidFill>
              <a:latin typeface="Corbel" panose="020B0503020204020204" pitchFamily="34" charset="0"/>
            </a:endParaRPr>
          </a:p>
        </p:txBody>
      </p:sp>
      <p:sp>
        <p:nvSpPr>
          <p:cNvPr id="5" name="TextBox 4">
            <a:extLst>
              <a:ext uri="{FF2B5EF4-FFF2-40B4-BE49-F238E27FC236}">
                <a16:creationId xmlns:a16="http://schemas.microsoft.com/office/drawing/2014/main" id="{BD456F63-0DAE-154C-B5B4-2FE5ABB2867E}"/>
              </a:ext>
            </a:extLst>
          </p:cNvPr>
          <p:cNvSpPr txBox="1"/>
          <p:nvPr/>
        </p:nvSpPr>
        <p:spPr>
          <a:xfrm>
            <a:off x="488697" y="2252505"/>
            <a:ext cx="11281776" cy="3785652"/>
          </a:xfrm>
          <a:prstGeom prst="rect">
            <a:avLst/>
          </a:prstGeom>
          <a:noFill/>
        </p:spPr>
        <p:txBody>
          <a:bodyPr wrap="square" rtlCol="0">
            <a:spAutoFit/>
          </a:bodyPr>
          <a:lstStyle/>
          <a:p>
            <a:pPr algn="ctr"/>
            <a:r>
              <a:rPr lang="en-US" sz="4800" dirty="0">
                <a:latin typeface="Corbel" panose="020B0503020204020204" pitchFamily="34" charset="0"/>
              </a:rPr>
              <a:t>Your IEPs are talked about at a meeting with school staff, parents or guardians, and yourself. Who would you want to attend your IEP to help decide what you need at school?</a:t>
            </a:r>
          </a:p>
        </p:txBody>
      </p:sp>
      <p:pic>
        <p:nvPicPr>
          <p:cNvPr id="6" name="Fund Transition Bell 28" descr="Fund Transition Bell 28">
            <a:hlinkClick r:id="" action="ppaction://media"/>
            <a:extLst>
              <a:ext uri="{FF2B5EF4-FFF2-40B4-BE49-F238E27FC236}">
                <a16:creationId xmlns:a16="http://schemas.microsoft.com/office/drawing/2014/main" id="{30E08126-8A66-2F48-A619-8879E22665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461527"/>
            <a:ext cx="812800" cy="812800"/>
          </a:xfrm>
          <a:prstGeom prst="rect">
            <a:avLst/>
          </a:prstGeom>
        </p:spPr>
      </p:pic>
    </p:spTree>
    <p:extLst>
      <p:ext uri="{BB962C8B-B14F-4D97-AF65-F5344CB8AC3E}">
        <p14:creationId xmlns:p14="http://schemas.microsoft.com/office/powerpoint/2010/main" val="13232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938992"/>
          </a:xfrm>
          <a:prstGeom prst="rect">
            <a:avLst/>
          </a:prstGeom>
          <a:noFill/>
        </p:spPr>
        <p:txBody>
          <a:bodyPr wrap="square" rtlCol="0">
            <a:spAutoFit/>
          </a:bodyPr>
          <a:lstStyle/>
          <a:p>
            <a:pPr algn="ctr"/>
            <a:r>
              <a:rPr lang="en-US" sz="4000" b="1" dirty="0">
                <a:solidFill>
                  <a:srgbClr val="941100"/>
                </a:solidFill>
                <a:latin typeface="Corbel" panose="020B0503020204020204" pitchFamily="34" charset="0"/>
              </a:rPr>
              <a:t>IEP</a:t>
            </a:r>
          </a:p>
          <a:p>
            <a:pPr algn="ctr"/>
            <a:r>
              <a:rPr lang="en-US" sz="4000" b="1" dirty="0">
                <a:solidFill>
                  <a:srgbClr val="941100"/>
                </a:solidFill>
                <a:latin typeface="Corbel" panose="020B0503020204020204" pitchFamily="34" charset="0"/>
              </a:rPr>
              <a:t>Individualized Education Program</a:t>
            </a:r>
          </a:p>
          <a:p>
            <a:pPr algn="ctr"/>
            <a:endParaRPr lang="en-US" sz="4000" b="1" dirty="0">
              <a:solidFill>
                <a:srgbClr val="941100"/>
              </a:solidFill>
              <a:latin typeface="Corbel" panose="020B0503020204020204" pitchFamily="34" charset="0"/>
            </a:endParaRPr>
          </a:p>
        </p:txBody>
      </p:sp>
      <p:sp>
        <p:nvSpPr>
          <p:cNvPr id="5" name="TextBox 4">
            <a:extLst>
              <a:ext uri="{FF2B5EF4-FFF2-40B4-BE49-F238E27FC236}">
                <a16:creationId xmlns:a16="http://schemas.microsoft.com/office/drawing/2014/main" id="{BD456F63-0DAE-154C-B5B4-2FE5ABB2867E}"/>
              </a:ext>
            </a:extLst>
          </p:cNvPr>
          <p:cNvSpPr txBox="1"/>
          <p:nvPr/>
        </p:nvSpPr>
        <p:spPr>
          <a:xfrm>
            <a:off x="421527" y="2564517"/>
            <a:ext cx="11281776" cy="2862322"/>
          </a:xfrm>
          <a:prstGeom prst="rect">
            <a:avLst/>
          </a:prstGeom>
          <a:noFill/>
        </p:spPr>
        <p:txBody>
          <a:bodyPr wrap="square" rtlCol="0">
            <a:spAutoFit/>
          </a:bodyPr>
          <a:lstStyle/>
          <a:p>
            <a:pPr algn="ctr"/>
            <a:r>
              <a:rPr lang="en-US" sz="6000" dirty="0">
                <a:latin typeface="Corbel" panose="020B0503020204020204" pitchFamily="34" charset="0"/>
              </a:rPr>
              <a:t>IEPs include accommodations and modifications. What are these and how do they work?</a:t>
            </a:r>
          </a:p>
        </p:txBody>
      </p:sp>
      <p:pic>
        <p:nvPicPr>
          <p:cNvPr id="6" name="Fund Transition Bell 29" descr="Fund Transition Bell 29">
            <a:hlinkClick r:id="" action="ppaction://media"/>
            <a:extLst>
              <a:ext uri="{FF2B5EF4-FFF2-40B4-BE49-F238E27FC236}">
                <a16:creationId xmlns:a16="http://schemas.microsoft.com/office/drawing/2014/main" id="{54D55403-1489-2E42-B500-6A0FE10602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567894"/>
            <a:ext cx="812800" cy="812800"/>
          </a:xfrm>
          <a:prstGeom prst="rect">
            <a:avLst/>
          </a:prstGeom>
        </p:spPr>
      </p:pic>
    </p:spTree>
    <p:extLst>
      <p:ext uri="{BB962C8B-B14F-4D97-AF65-F5344CB8AC3E}">
        <p14:creationId xmlns:p14="http://schemas.microsoft.com/office/powerpoint/2010/main" val="252787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38827" y="513567"/>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304800" y="2330083"/>
            <a:ext cx="11281776" cy="3416320"/>
          </a:xfrm>
          <a:prstGeom prst="rect">
            <a:avLst/>
          </a:prstGeom>
          <a:noFill/>
        </p:spPr>
        <p:txBody>
          <a:bodyPr wrap="square" rtlCol="0">
            <a:spAutoFit/>
          </a:bodyPr>
          <a:lstStyle/>
          <a:p>
            <a:pPr algn="ctr"/>
            <a:r>
              <a:rPr lang="en-US" sz="7200" dirty="0">
                <a:latin typeface="Corbel" panose="020B0503020204020204" pitchFamily="34" charset="0"/>
              </a:rPr>
              <a:t>What are 3 things at school you enjoy doing? Why do you enjoy these things?</a:t>
            </a:r>
          </a:p>
        </p:txBody>
      </p:sp>
      <p:pic>
        <p:nvPicPr>
          <p:cNvPr id="6" name="Fund Transition Bell 3" descr="Fund Transition Bell 3">
            <a:hlinkClick r:id="" action="ppaction://media"/>
            <a:extLst>
              <a:ext uri="{FF2B5EF4-FFF2-40B4-BE49-F238E27FC236}">
                <a16:creationId xmlns:a16="http://schemas.microsoft.com/office/drawing/2014/main" id="{4E3B1278-0FD9-F745-8E7C-32B7AF209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8827" y="464253"/>
            <a:ext cx="812800" cy="812800"/>
          </a:xfrm>
          <a:prstGeom prst="rect">
            <a:avLst/>
          </a:prstGeom>
        </p:spPr>
      </p:pic>
    </p:spTree>
    <p:extLst>
      <p:ext uri="{BB962C8B-B14F-4D97-AF65-F5344CB8AC3E}">
        <p14:creationId xmlns:p14="http://schemas.microsoft.com/office/powerpoint/2010/main" val="90359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938992"/>
          </a:xfrm>
          <a:prstGeom prst="rect">
            <a:avLst/>
          </a:prstGeom>
          <a:noFill/>
        </p:spPr>
        <p:txBody>
          <a:bodyPr wrap="square" rtlCol="0">
            <a:spAutoFit/>
          </a:bodyPr>
          <a:lstStyle/>
          <a:p>
            <a:pPr algn="ctr"/>
            <a:r>
              <a:rPr lang="en-US" sz="4000" b="1" dirty="0">
                <a:solidFill>
                  <a:srgbClr val="941100"/>
                </a:solidFill>
                <a:latin typeface="Corbel" panose="020B0503020204020204" pitchFamily="34" charset="0"/>
              </a:rPr>
              <a:t>IEP</a:t>
            </a:r>
          </a:p>
          <a:p>
            <a:pPr algn="ctr"/>
            <a:r>
              <a:rPr lang="en-US" sz="4000" b="1" dirty="0">
                <a:solidFill>
                  <a:srgbClr val="941100"/>
                </a:solidFill>
                <a:latin typeface="Corbel" panose="020B0503020204020204" pitchFamily="34" charset="0"/>
              </a:rPr>
              <a:t>Individualized Education Program</a:t>
            </a:r>
          </a:p>
          <a:p>
            <a:pPr algn="ctr"/>
            <a:endParaRPr lang="en-US" sz="4000" b="1" dirty="0">
              <a:solidFill>
                <a:srgbClr val="941100"/>
              </a:solidFill>
              <a:latin typeface="Corbel" panose="020B0503020204020204" pitchFamily="34" charset="0"/>
            </a:endParaRPr>
          </a:p>
        </p:txBody>
      </p:sp>
      <p:sp>
        <p:nvSpPr>
          <p:cNvPr id="5" name="TextBox 4">
            <a:extLst>
              <a:ext uri="{FF2B5EF4-FFF2-40B4-BE49-F238E27FC236}">
                <a16:creationId xmlns:a16="http://schemas.microsoft.com/office/drawing/2014/main" id="{BD456F63-0DAE-154C-B5B4-2FE5ABB2867E}"/>
              </a:ext>
            </a:extLst>
          </p:cNvPr>
          <p:cNvSpPr txBox="1"/>
          <p:nvPr/>
        </p:nvSpPr>
        <p:spPr>
          <a:xfrm>
            <a:off x="421345" y="2171458"/>
            <a:ext cx="11281776" cy="2862322"/>
          </a:xfrm>
          <a:prstGeom prst="rect">
            <a:avLst/>
          </a:prstGeom>
          <a:noFill/>
        </p:spPr>
        <p:txBody>
          <a:bodyPr wrap="square" rtlCol="0">
            <a:spAutoFit/>
          </a:bodyPr>
          <a:lstStyle/>
          <a:p>
            <a:pPr algn="ctr"/>
            <a:r>
              <a:rPr lang="en-US" sz="6000" dirty="0">
                <a:latin typeface="Corbel" panose="020B0503020204020204" pitchFamily="34" charset="0"/>
              </a:rPr>
              <a:t>What accommodations or modifications do you have, or do you think you should have?</a:t>
            </a:r>
          </a:p>
        </p:txBody>
      </p:sp>
      <p:pic>
        <p:nvPicPr>
          <p:cNvPr id="6" name="Fund Transition Bell 30" descr="Fund Transition Bell 30">
            <a:hlinkClick r:id="" action="ppaction://media"/>
            <a:extLst>
              <a:ext uri="{FF2B5EF4-FFF2-40B4-BE49-F238E27FC236}">
                <a16:creationId xmlns:a16="http://schemas.microsoft.com/office/drawing/2014/main" id="{512E182D-0891-7B46-AAD9-2B231D49D5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3669" y="429686"/>
            <a:ext cx="812800" cy="812800"/>
          </a:xfrm>
          <a:prstGeom prst="rect">
            <a:avLst/>
          </a:prstGeom>
        </p:spPr>
      </p:pic>
    </p:spTree>
    <p:extLst>
      <p:ext uri="{BB962C8B-B14F-4D97-AF65-F5344CB8AC3E}">
        <p14:creationId xmlns:p14="http://schemas.microsoft.com/office/powerpoint/2010/main" val="141631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Improvement Skills</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261759"/>
            <a:ext cx="11281776" cy="3416320"/>
          </a:xfrm>
          <a:prstGeom prst="rect">
            <a:avLst/>
          </a:prstGeom>
          <a:noFill/>
        </p:spPr>
        <p:txBody>
          <a:bodyPr wrap="square" rtlCol="0">
            <a:spAutoFit/>
          </a:bodyPr>
          <a:lstStyle/>
          <a:p>
            <a:pPr algn="ctr"/>
            <a:r>
              <a:rPr lang="en-US" sz="7200" dirty="0">
                <a:latin typeface="Corbel" panose="020B0503020204020204" pitchFamily="34" charset="0"/>
              </a:rPr>
              <a:t>Who can you talk with at school if you are having problems?</a:t>
            </a:r>
          </a:p>
        </p:txBody>
      </p:sp>
      <p:pic>
        <p:nvPicPr>
          <p:cNvPr id="6" name="Fund Transition Bell 31" descr="Fund Transition Bell 31">
            <a:hlinkClick r:id="" action="ppaction://media"/>
            <a:extLst>
              <a:ext uri="{FF2B5EF4-FFF2-40B4-BE49-F238E27FC236}">
                <a16:creationId xmlns:a16="http://schemas.microsoft.com/office/drawing/2014/main" id="{F775D495-34DD-AC45-877A-81520F899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7210" y="438246"/>
            <a:ext cx="812800" cy="812800"/>
          </a:xfrm>
          <a:prstGeom prst="rect">
            <a:avLst/>
          </a:prstGeom>
        </p:spPr>
      </p:pic>
    </p:spTree>
    <p:extLst>
      <p:ext uri="{BB962C8B-B14F-4D97-AF65-F5344CB8AC3E}">
        <p14:creationId xmlns:p14="http://schemas.microsoft.com/office/powerpoint/2010/main" val="361154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Improvement Skills</a:t>
            </a:r>
          </a:p>
        </p:txBody>
      </p:sp>
      <p:sp>
        <p:nvSpPr>
          <p:cNvPr id="5" name="TextBox 4">
            <a:extLst>
              <a:ext uri="{FF2B5EF4-FFF2-40B4-BE49-F238E27FC236}">
                <a16:creationId xmlns:a16="http://schemas.microsoft.com/office/drawing/2014/main" id="{BD456F63-0DAE-154C-B5B4-2FE5ABB2867E}"/>
              </a:ext>
            </a:extLst>
          </p:cNvPr>
          <p:cNvSpPr txBox="1"/>
          <p:nvPr/>
        </p:nvSpPr>
        <p:spPr>
          <a:xfrm>
            <a:off x="304800" y="2138395"/>
            <a:ext cx="11281776" cy="3416320"/>
          </a:xfrm>
          <a:prstGeom prst="rect">
            <a:avLst/>
          </a:prstGeom>
          <a:noFill/>
        </p:spPr>
        <p:txBody>
          <a:bodyPr wrap="square" rtlCol="0">
            <a:spAutoFit/>
          </a:bodyPr>
          <a:lstStyle/>
          <a:p>
            <a:pPr algn="ctr"/>
            <a:r>
              <a:rPr lang="en-US" sz="7200" dirty="0">
                <a:latin typeface="Corbel" panose="020B0503020204020204" pitchFamily="34" charset="0"/>
              </a:rPr>
              <a:t>If you forget how to do something at school, what should you do?</a:t>
            </a:r>
          </a:p>
        </p:txBody>
      </p:sp>
      <p:pic>
        <p:nvPicPr>
          <p:cNvPr id="6" name="Fund Transition Bell 32" descr="Fund Transition Bell 32">
            <a:hlinkClick r:id="" action="ppaction://media"/>
            <a:extLst>
              <a:ext uri="{FF2B5EF4-FFF2-40B4-BE49-F238E27FC236}">
                <a16:creationId xmlns:a16="http://schemas.microsoft.com/office/drawing/2014/main" id="{B8F4563F-CEF7-C749-A237-527CE460DE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490485"/>
            <a:ext cx="812800" cy="812800"/>
          </a:xfrm>
          <a:prstGeom prst="rect">
            <a:avLst/>
          </a:prstGeom>
        </p:spPr>
      </p:pic>
    </p:spTree>
    <p:extLst>
      <p:ext uri="{BB962C8B-B14F-4D97-AF65-F5344CB8AC3E}">
        <p14:creationId xmlns:p14="http://schemas.microsoft.com/office/powerpoint/2010/main" val="273635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Improvement Skills</a:t>
            </a:r>
          </a:p>
        </p:txBody>
      </p:sp>
      <p:sp>
        <p:nvSpPr>
          <p:cNvPr id="5" name="TextBox 4">
            <a:extLst>
              <a:ext uri="{FF2B5EF4-FFF2-40B4-BE49-F238E27FC236}">
                <a16:creationId xmlns:a16="http://schemas.microsoft.com/office/drawing/2014/main" id="{BD456F63-0DAE-154C-B5B4-2FE5ABB2867E}"/>
              </a:ext>
            </a:extLst>
          </p:cNvPr>
          <p:cNvSpPr txBox="1"/>
          <p:nvPr/>
        </p:nvSpPr>
        <p:spPr>
          <a:xfrm>
            <a:off x="455112" y="2286758"/>
            <a:ext cx="11281776" cy="3416320"/>
          </a:xfrm>
          <a:prstGeom prst="rect">
            <a:avLst/>
          </a:prstGeom>
          <a:noFill/>
        </p:spPr>
        <p:txBody>
          <a:bodyPr wrap="square" rtlCol="0">
            <a:spAutoFit/>
          </a:bodyPr>
          <a:lstStyle/>
          <a:p>
            <a:pPr algn="ctr"/>
            <a:r>
              <a:rPr lang="en-US" sz="7200" dirty="0">
                <a:latin typeface="Corbel" panose="020B0503020204020204" pitchFamily="34" charset="0"/>
              </a:rPr>
              <a:t>What should you do if you are having problems in a class?</a:t>
            </a:r>
          </a:p>
        </p:txBody>
      </p:sp>
      <p:pic>
        <p:nvPicPr>
          <p:cNvPr id="6" name="Fund Transition Bell 34" descr="Fund Transition Bell 34">
            <a:hlinkClick r:id="" action="ppaction://media"/>
            <a:extLst>
              <a:ext uri="{FF2B5EF4-FFF2-40B4-BE49-F238E27FC236}">
                <a16:creationId xmlns:a16="http://schemas.microsoft.com/office/drawing/2014/main" id="{8B89BF6B-B30D-0743-971C-83E109B1C4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233" y="566374"/>
            <a:ext cx="812800" cy="812800"/>
          </a:xfrm>
          <a:prstGeom prst="rect">
            <a:avLst/>
          </a:prstGeom>
        </p:spPr>
      </p:pic>
    </p:spTree>
    <p:extLst>
      <p:ext uri="{BB962C8B-B14F-4D97-AF65-F5344CB8AC3E}">
        <p14:creationId xmlns:p14="http://schemas.microsoft.com/office/powerpoint/2010/main" val="188899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Improvement Skills</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1892427"/>
            <a:ext cx="11281776" cy="4154984"/>
          </a:xfrm>
          <a:prstGeom prst="rect">
            <a:avLst/>
          </a:prstGeom>
          <a:noFill/>
        </p:spPr>
        <p:txBody>
          <a:bodyPr wrap="square" rtlCol="0">
            <a:spAutoFit/>
          </a:bodyPr>
          <a:lstStyle/>
          <a:p>
            <a:pPr algn="ctr"/>
            <a:r>
              <a:rPr lang="en-US" sz="6600" dirty="0">
                <a:latin typeface="Corbel" panose="020B0503020204020204" pitchFamily="34" charset="0"/>
              </a:rPr>
              <a:t>What should you do if you cannot understand what a teacher says about an assignment?</a:t>
            </a:r>
          </a:p>
        </p:txBody>
      </p:sp>
      <p:pic>
        <p:nvPicPr>
          <p:cNvPr id="6" name="Fund Transition Bell 34" descr="Fund Transition Bell 34">
            <a:hlinkClick r:id="" action="ppaction://media"/>
            <a:extLst>
              <a:ext uri="{FF2B5EF4-FFF2-40B4-BE49-F238E27FC236}">
                <a16:creationId xmlns:a16="http://schemas.microsoft.com/office/drawing/2014/main" id="{59D147EE-6E18-EA4F-88B5-339D464C55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4061" y="414944"/>
            <a:ext cx="812800" cy="812800"/>
          </a:xfrm>
          <a:prstGeom prst="rect">
            <a:avLst/>
          </a:prstGeom>
        </p:spPr>
      </p:pic>
    </p:spTree>
    <p:extLst>
      <p:ext uri="{BB962C8B-B14F-4D97-AF65-F5344CB8AC3E}">
        <p14:creationId xmlns:p14="http://schemas.microsoft.com/office/powerpoint/2010/main" val="2112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Improvement Skills</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149018"/>
            <a:ext cx="11281776" cy="3139321"/>
          </a:xfrm>
          <a:prstGeom prst="rect">
            <a:avLst/>
          </a:prstGeom>
          <a:noFill/>
        </p:spPr>
        <p:txBody>
          <a:bodyPr wrap="square" rtlCol="0">
            <a:spAutoFit/>
          </a:bodyPr>
          <a:lstStyle/>
          <a:p>
            <a:pPr algn="ctr"/>
            <a:r>
              <a:rPr lang="en-US" sz="6600" dirty="0">
                <a:latin typeface="Corbel" panose="020B0503020204020204" pitchFamily="34" charset="0"/>
              </a:rPr>
              <a:t>What should you do if you are having problems talking to other students?</a:t>
            </a:r>
          </a:p>
        </p:txBody>
      </p:sp>
      <p:pic>
        <p:nvPicPr>
          <p:cNvPr id="6" name="Fund Transition Bell 35" descr="Fund Transition Bell 35">
            <a:hlinkClick r:id="" action="ppaction://media"/>
            <a:extLst>
              <a:ext uri="{FF2B5EF4-FFF2-40B4-BE49-F238E27FC236}">
                <a16:creationId xmlns:a16="http://schemas.microsoft.com/office/drawing/2014/main" id="{DDF2B803-D450-5A47-BD46-152A69F279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934" y="516376"/>
            <a:ext cx="812800" cy="812800"/>
          </a:xfrm>
          <a:prstGeom prst="rect">
            <a:avLst/>
          </a:prstGeom>
        </p:spPr>
      </p:pic>
    </p:spTree>
    <p:extLst>
      <p:ext uri="{BB962C8B-B14F-4D97-AF65-F5344CB8AC3E}">
        <p14:creationId xmlns:p14="http://schemas.microsoft.com/office/powerpoint/2010/main" val="109367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445116" y="2149018"/>
            <a:ext cx="11281776" cy="3139321"/>
          </a:xfrm>
          <a:prstGeom prst="rect">
            <a:avLst/>
          </a:prstGeom>
          <a:noFill/>
        </p:spPr>
        <p:txBody>
          <a:bodyPr wrap="square" rtlCol="0">
            <a:spAutoFit/>
          </a:bodyPr>
          <a:lstStyle/>
          <a:p>
            <a:pPr algn="ctr"/>
            <a:r>
              <a:rPr lang="en-US" sz="6600" dirty="0">
                <a:latin typeface="Corbel" panose="020B0503020204020204" pitchFamily="34" charset="0"/>
              </a:rPr>
              <a:t>What do you see yourself doing in middle school? This can include classes and activities.</a:t>
            </a:r>
          </a:p>
        </p:txBody>
      </p:sp>
      <p:pic>
        <p:nvPicPr>
          <p:cNvPr id="6" name="Fund Transition Bell 36" descr="Fund Transition Bell 36">
            <a:hlinkClick r:id="" action="ppaction://media"/>
            <a:extLst>
              <a:ext uri="{FF2B5EF4-FFF2-40B4-BE49-F238E27FC236}">
                <a16:creationId xmlns:a16="http://schemas.microsoft.com/office/drawing/2014/main" id="{D4908917-1E78-6849-9126-58AEF43136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3979" y="516376"/>
            <a:ext cx="812800" cy="812800"/>
          </a:xfrm>
          <a:prstGeom prst="rect">
            <a:avLst/>
          </a:prstGeom>
        </p:spPr>
      </p:pic>
    </p:spTree>
    <p:extLst>
      <p:ext uri="{BB962C8B-B14F-4D97-AF65-F5344CB8AC3E}">
        <p14:creationId xmlns:p14="http://schemas.microsoft.com/office/powerpoint/2010/main" val="17813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513384" y="2149018"/>
            <a:ext cx="11281776" cy="3139321"/>
          </a:xfrm>
          <a:prstGeom prst="rect">
            <a:avLst/>
          </a:prstGeom>
          <a:noFill/>
        </p:spPr>
        <p:txBody>
          <a:bodyPr wrap="square" rtlCol="0">
            <a:spAutoFit/>
          </a:bodyPr>
          <a:lstStyle/>
          <a:p>
            <a:pPr algn="ctr"/>
            <a:r>
              <a:rPr lang="en-US" sz="6600" dirty="0">
                <a:latin typeface="Corbel" panose="020B0503020204020204" pitchFamily="34" charset="0"/>
              </a:rPr>
              <a:t>What do you see yourself doing in high school? This can include classes and activities.</a:t>
            </a:r>
          </a:p>
        </p:txBody>
      </p:sp>
      <p:pic>
        <p:nvPicPr>
          <p:cNvPr id="6" name="Fund Transition Bell 37" descr="Fund Transition Bell 37">
            <a:hlinkClick r:id="" action="ppaction://media"/>
            <a:extLst>
              <a:ext uri="{FF2B5EF4-FFF2-40B4-BE49-F238E27FC236}">
                <a16:creationId xmlns:a16="http://schemas.microsoft.com/office/drawing/2014/main" id="{1492B7E6-F5FF-0F41-B418-8301051351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2486" y="651145"/>
            <a:ext cx="812800" cy="812800"/>
          </a:xfrm>
          <a:prstGeom prst="rect">
            <a:avLst/>
          </a:prstGeom>
        </p:spPr>
      </p:pic>
    </p:spTree>
    <p:extLst>
      <p:ext uri="{BB962C8B-B14F-4D97-AF65-F5344CB8AC3E}">
        <p14:creationId xmlns:p14="http://schemas.microsoft.com/office/powerpoint/2010/main" val="376019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513384" y="2149018"/>
            <a:ext cx="11281776" cy="3139321"/>
          </a:xfrm>
          <a:prstGeom prst="rect">
            <a:avLst/>
          </a:prstGeom>
          <a:noFill/>
        </p:spPr>
        <p:txBody>
          <a:bodyPr wrap="square" rtlCol="0">
            <a:spAutoFit/>
          </a:bodyPr>
          <a:lstStyle/>
          <a:p>
            <a:pPr algn="ctr"/>
            <a:r>
              <a:rPr lang="en-US" sz="6600" dirty="0">
                <a:latin typeface="Corbel" panose="020B0503020204020204" pitchFamily="34" charset="0"/>
              </a:rPr>
              <a:t>Do you plan on working in high school? What kind of job would you like?</a:t>
            </a:r>
          </a:p>
        </p:txBody>
      </p:sp>
      <p:pic>
        <p:nvPicPr>
          <p:cNvPr id="6" name="Fund Transition Bell 38" descr="Fund Transition Bell 38">
            <a:hlinkClick r:id="" action="ppaction://media"/>
            <a:extLst>
              <a:ext uri="{FF2B5EF4-FFF2-40B4-BE49-F238E27FC236}">
                <a16:creationId xmlns:a16="http://schemas.microsoft.com/office/drawing/2014/main" id="{BAE026D7-49C5-CC46-B52E-BB53134601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6659" y="516377"/>
            <a:ext cx="812800" cy="812800"/>
          </a:xfrm>
          <a:prstGeom prst="rect">
            <a:avLst/>
          </a:prstGeom>
        </p:spPr>
      </p:pic>
    </p:spTree>
    <p:extLst>
      <p:ext uri="{BB962C8B-B14F-4D97-AF65-F5344CB8AC3E}">
        <p14:creationId xmlns:p14="http://schemas.microsoft.com/office/powerpoint/2010/main" val="190560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455112" y="2274561"/>
            <a:ext cx="11281776" cy="3139321"/>
          </a:xfrm>
          <a:prstGeom prst="rect">
            <a:avLst/>
          </a:prstGeom>
          <a:noFill/>
        </p:spPr>
        <p:txBody>
          <a:bodyPr wrap="square" rtlCol="0">
            <a:spAutoFit/>
          </a:bodyPr>
          <a:lstStyle/>
          <a:p>
            <a:pPr algn="ctr"/>
            <a:r>
              <a:rPr lang="en-US" sz="6600" dirty="0">
                <a:latin typeface="Corbel" panose="020B0503020204020204" pitchFamily="34" charset="0"/>
              </a:rPr>
              <a:t>What does it mean to graduate from high school? How do you think you will feel?</a:t>
            </a:r>
          </a:p>
        </p:txBody>
      </p:sp>
      <p:pic>
        <p:nvPicPr>
          <p:cNvPr id="6" name="Fund Transition Bell 39" descr="Fund Transition Bell 39">
            <a:hlinkClick r:id="" action="ppaction://media"/>
            <a:extLst>
              <a:ext uri="{FF2B5EF4-FFF2-40B4-BE49-F238E27FC236}">
                <a16:creationId xmlns:a16="http://schemas.microsoft.com/office/drawing/2014/main" id="{B5DE9594-EADF-004F-BB4F-1097E66715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9337" y="313512"/>
            <a:ext cx="812800" cy="812800"/>
          </a:xfrm>
          <a:prstGeom prst="rect">
            <a:avLst/>
          </a:prstGeom>
        </p:spPr>
      </p:pic>
    </p:spTree>
    <p:extLst>
      <p:ext uri="{BB962C8B-B14F-4D97-AF65-F5344CB8AC3E}">
        <p14:creationId xmlns:p14="http://schemas.microsoft.com/office/powerpoint/2010/main" val="146705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304800" y="1858275"/>
            <a:ext cx="11281776" cy="4524315"/>
          </a:xfrm>
          <a:prstGeom prst="rect">
            <a:avLst/>
          </a:prstGeom>
          <a:noFill/>
        </p:spPr>
        <p:txBody>
          <a:bodyPr wrap="square" rtlCol="0">
            <a:spAutoFit/>
          </a:bodyPr>
          <a:lstStyle/>
          <a:p>
            <a:pPr algn="ctr"/>
            <a:r>
              <a:rPr lang="en-US" sz="7200" dirty="0">
                <a:latin typeface="Corbel" panose="020B0503020204020204" pitchFamily="34" charset="0"/>
              </a:rPr>
              <a:t>What are 3 things at school you DO NOT enjoy doing? Why do you not like these things?</a:t>
            </a:r>
          </a:p>
        </p:txBody>
      </p:sp>
      <p:pic>
        <p:nvPicPr>
          <p:cNvPr id="6" name="Fund Transition Bell 4" descr="Fund Transition Bell 4">
            <a:hlinkClick r:id="" action="ppaction://media"/>
            <a:extLst>
              <a:ext uri="{FF2B5EF4-FFF2-40B4-BE49-F238E27FC236}">
                <a16:creationId xmlns:a16="http://schemas.microsoft.com/office/drawing/2014/main" id="{DEB128AB-68F3-964E-B534-64942F253B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0962" y="433530"/>
            <a:ext cx="812800" cy="812800"/>
          </a:xfrm>
          <a:prstGeom prst="rect">
            <a:avLst/>
          </a:prstGeom>
        </p:spPr>
      </p:pic>
    </p:spTree>
    <p:extLst>
      <p:ext uri="{BB962C8B-B14F-4D97-AF65-F5344CB8AC3E}">
        <p14:creationId xmlns:p14="http://schemas.microsoft.com/office/powerpoint/2010/main" val="345238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421527" y="2380199"/>
            <a:ext cx="11281776" cy="2308324"/>
          </a:xfrm>
          <a:prstGeom prst="rect">
            <a:avLst/>
          </a:prstGeom>
          <a:noFill/>
        </p:spPr>
        <p:txBody>
          <a:bodyPr wrap="square" rtlCol="0">
            <a:spAutoFit/>
          </a:bodyPr>
          <a:lstStyle/>
          <a:p>
            <a:pPr algn="ctr"/>
            <a:r>
              <a:rPr lang="en-US" sz="7200" dirty="0">
                <a:latin typeface="Corbel" panose="020B0503020204020204" pitchFamily="34" charset="0"/>
              </a:rPr>
              <a:t>What job do you plan on doing after high school?</a:t>
            </a:r>
          </a:p>
        </p:txBody>
      </p:sp>
      <p:pic>
        <p:nvPicPr>
          <p:cNvPr id="6" name="Fund Transition Bell 40" descr="Fund Transition Bell 40">
            <a:hlinkClick r:id="" action="ppaction://media"/>
            <a:extLst>
              <a:ext uri="{FF2B5EF4-FFF2-40B4-BE49-F238E27FC236}">
                <a16:creationId xmlns:a16="http://schemas.microsoft.com/office/drawing/2014/main" id="{FC221EDA-EA3C-0643-A1F8-B5DB0212E8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119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445116" y="2274836"/>
            <a:ext cx="11281776" cy="2308324"/>
          </a:xfrm>
          <a:prstGeom prst="rect">
            <a:avLst/>
          </a:prstGeom>
          <a:noFill/>
        </p:spPr>
        <p:txBody>
          <a:bodyPr wrap="square" rtlCol="0">
            <a:spAutoFit/>
          </a:bodyPr>
          <a:lstStyle/>
          <a:p>
            <a:pPr algn="ctr"/>
            <a:r>
              <a:rPr lang="en-US" sz="7200" dirty="0">
                <a:latin typeface="Corbel" panose="020B0503020204020204" pitchFamily="34" charset="0"/>
              </a:rPr>
              <a:t>What are some jobs you do NOT want to do?</a:t>
            </a:r>
          </a:p>
        </p:txBody>
      </p:sp>
      <p:pic>
        <p:nvPicPr>
          <p:cNvPr id="6" name="Fund Transition Bell 41" descr="Fund Transition Bell 41">
            <a:hlinkClick r:id="" action="ppaction://media"/>
            <a:extLst>
              <a:ext uri="{FF2B5EF4-FFF2-40B4-BE49-F238E27FC236}">
                <a16:creationId xmlns:a16="http://schemas.microsoft.com/office/drawing/2014/main" id="{A135D6CB-A1D4-804D-8B76-38EBC8FAD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1383" y="578805"/>
            <a:ext cx="812800" cy="812800"/>
          </a:xfrm>
          <a:prstGeom prst="rect">
            <a:avLst/>
          </a:prstGeom>
        </p:spPr>
      </p:pic>
    </p:spTree>
    <p:extLst>
      <p:ext uri="{BB962C8B-B14F-4D97-AF65-F5344CB8AC3E}">
        <p14:creationId xmlns:p14="http://schemas.microsoft.com/office/powerpoint/2010/main" val="169794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513384" y="1963510"/>
            <a:ext cx="11281776" cy="3416320"/>
          </a:xfrm>
          <a:prstGeom prst="rect">
            <a:avLst/>
          </a:prstGeom>
          <a:noFill/>
        </p:spPr>
        <p:txBody>
          <a:bodyPr wrap="square" rtlCol="0">
            <a:spAutoFit/>
          </a:bodyPr>
          <a:lstStyle/>
          <a:p>
            <a:pPr algn="ctr"/>
            <a:r>
              <a:rPr lang="en-US" sz="7200" dirty="0">
                <a:latin typeface="Corbel" panose="020B0503020204020204" pitchFamily="34" charset="0"/>
              </a:rPr>
              <a:t>After graduating high school do you plan on starting a career or going to college?</a:t>
            </a:r>
          </a:p>
        </p:txBody>
      </p:sp>
      <p:pic>
        <p:nvPicPr>
          <p:cNvPr id="6" name="Fund Transition Bell 42" descr="Fund Transition Bell 42">
            <a:hlinkClick r:id="" action="ppaction://media"/>
            <a:extLst>
              <a:ext uri="{FF2B5EF4-FFF2-40B4-BE49-F238E27FC236}">
                <a16:creationId xmlns:a16="http://schemas.microsoft.com/office/drawing/2014/main" id="{9755E2CA-78ED-3348-A37F-C1DC1E98B1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7247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421527" y="2588543"/>
            <a:ext cx="11281776" cy="2308324"/>
          </a:xfrm>
          <a:prstGeom prst="rect">
            <a:avLst/>
          </a:prstGeom>
          <a:noFill/>
        </p:spPr>
        <p:txBody>
          <a:bodyPr wrap="square" rtlCol="0">
            <a:spAutoFit/>
          </a:bodyPr>
          <a:lstStyle/>
          <a:p>
            <a:pPr algn="ctr"/>
            <a:r>
              <a:rPr lang="en-US" sz="7200" dirty="0">
                <a:latin typeface="Corbel" panose="020B0503020204020204" pitchFamily="34" charset="0"/>
              </a:rPr>
              <a:t>Where do you plan on living when you are an adult?</a:t>
            </a:r>
          </a:p>
        </p:txBody>
      </p:sp>
      <p:pic>
        <p:nvPicPr>
          <p:cNvPr id="6" name="Fund Transition Bell 43" descr="Fund Transition Bell 43">
            <a:hlinkClick r:id="" action="ppaction://media"/>
            <a:extLst>
              <a:ext uri="{FF2B5EF4-FFF2-40B4-BE49-F238E27FC236}">
                <a16:creationId xmlns:a16="http://schemas.microsoft.com/office/drawing/2014/main" id="{804346BC-D5F1-1543-BE84-23D2678CF8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8697" y="235519"/>
            <a:ext cx="812800" cy="812800"/>
          </a:xfrm>
          <a:prstGeom prst="rect">
            <a:avLst/>
          </a:prstGeom>
        </p:spPr>
      </p:pic>
    </p:spTree>
    <p:extLst>
      <p:ext uri="{BB962C8B-B14F-4D97-AF65-F5344CB8AC3E}">
        <p14:creationId xmlns:p14="http://schemas.microsoft.com/office/powerpoint/2010/main" val="24272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513384" y="2125556"/>
            <a:ext cx="11281776" cy="3416320"/>
          </a:xfrm>
          <a:prstGeom prst="rect">
            <a:avLst/>
          </a:prstGeom>
          <a:noFill/>
        </p:spPr>
        <p:txBody>
          <a:bodyPr wrap="square" rtlCol="0">
            <a:spAutoFit/>
          </a:bodyPr>
          <a:lstStyle/>
          <a:p>
            <a:pPr algn="ctr"/>
            <a:r>
              <a:rPr lang="en-US" sz="7200" dirty="0">
                <a:latin typeface="Corbel" panose="020B0503020204020204" pitchFamily="34" charset="0"/>
              </a:rPr>
              <a:t>Where are some things you will enjoy doing when you are an adult?</a:t>
            </a:r>
          </a:p>
        </p:txBody>
      </p:sp>
      <p:pic>
        <p:nvPicPr>
          <p:cNvPr id="6" name="Fund Transition Bell 44" descr="Fund Transition Bell 44">
            <a:hlinkClick r:id="" action="ppaction://media"/>
            <a:extLst>
              <a:ext uri="{FF2B5EF4-FFF2-40B4-BE49-F238E27FC236}">
                <a16:creationId xmlns:a16="http://schemas.microsoft.com/office/drawing/2014/main" id="{D2264D80-15C0-784E-A453-C98BE55BD7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509" y="516377"/>
            <a:ext cx="812800" cy="812800"/>
          </a:xfrm>
          <a:prstGeom prst="rect">
            <a:avLst/>
          </a:prstGeom>
        </p:spPr>
      </p:pic>
    </p:spTree>
    <p:extLst>
      <p:ext uri="{BB962C8B-B14F-4D97-AF65-F5344CB8AC3E}">
        <p14:creationId xmlns:p14="http://schemas.microsoft.com/office/powerpoint/2010/main" val="271552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1" y="251084"/>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015663"/>
          </a:xfrm>
          <a:prstGeom prst="rect">
            <a:avLst/>
          </a:prstGeom>
          <a:noFill/>
        </p:spPr>
        <p:txBody>
          <a:bodyPr wrap="square" rtlCol="0">
            <a:spAutoFit/>
          </a:bodyPr>
          <a:lstStyle/>
          <a:p>
            <a:pPr algn="ctr"/>
            <a:r>
              <a:rPr lang="en-US" sz="6000" b="1" dirty="0">
                <a:solidFill>
                  <a:srgbClr val="941100"/>
                </a:solidFill>
                <a:latin typeface="Corbel" panose="020B0503020204020204" pitchFamily="34" charset="0"/>
              </a:rPr>
              <a:t>My Future</a:t>
            </a:r>
          </a:p>
        </p:txBody>
      </p:sp>
      <p:sp>
        <p:nvSpPr>
          <p:cNvPr id="5" name="TextBox 4">
            <a:extLst>
              <a:ext uri="{FF2B5EF4-FFF2-40B4-BE49-F238E27FC236}">
                <a16:creationId xmlns:a16="http://schemas.microsoft.com/office/drawing/2014/main" id="{BD456F63-0DAE-154C-B5B4-2FE5ABB2867E}"/>
              </a:ext>
            </a:extLst>
          </p:cNvPr>
          <p:cNvSpPr txBox="1"/>
          <p:nvPr/>
        </p:nvSpPr>
        <p:spPr>
          <a:xfrm>
            <a:off x="441518" y="1391605"/>
            <a:ext cx="11465671" cy="4647426"/>
          </a:xfrm>
          <a:prstGeom prst="rect">
            <a:avLst/>
          </a:prstGeom>
          <a:noFill/>
        </p:spPr>
        <p:txBody>
          <a:bodyPr wrap="square" rtlCol="0">
            <a:spAutoFit/>
          </a:bodyPr>
          <a:lstStyle/>
          <a:p>
            <a:endParaRPr lang="en-US" sz="3200" dirty="0">
              <a:latin typeface="Corbel" panose="020B0503020204020204" pitchFamily="34" charset="0"/>
            </a:endParaRPr>
          </a:p>
          <a:p>
            <a:r>
              <a:rPr lang="en-US" sz="3200" dirty="0">
                <a:latin typeface="Corbel" panose="020B0503020204020204" pitchFamily="34" charset="0"/>
              </a:rPr>
              <a:t>Write the statement and fill in the</a:t>
            </a:r>
            <a:r>
              <a:rPr lang="en-US" sz="3200" dirty="0">
                <a:solidFill>
                  <a:srgbClr val="941100"/>
                </a:solidFill>
                <a:latin typeface="Corbel" panose="020B0503020204020204" pitchFamily="34" charset="0"/>
              </a:rPr>
              <a:t> (___) </a:t>
            </a:r>
            <a:r>
              <a:rPr lang="en-US" sz="3200" dirty="0">
                <a:latin typeface="Corbel" panose="020B0503020204020204" pitchFamily="34" charset="0"/>
              </a:rPr>
              <a:t>with correct answers:</a:t>
            </a:r>
          </a:p>
          <a:p>
            <a:endParaRPr lang="en-US" sz="4000" dirty="0">
              <a:latin typeface="Corbel" panose="020B0503020204020204" pitchFamily="34" charset="0"/>
            </a:endParaRPr>
          </a:p>
          <a:p>
            <a:pPr algn="ctr"/>
            <a:r>
              <a:rPr lang="en-US" sz="4800" dirty="0">
                <a:latin typeface="Corbel" panose="020B0503020204020204" pitchFamily="34" charset="0"/>
              </a:rPr>
              <a:t>Upon graduation from high school, I, </a:t>
            </a:r>
            <a:r>
              <a:rPr lang="en-US" sz="4800" u="sng" dirty="0">
                <a:solidFill>
                  <a:srgbClr val="941100"/>
                </a:solidFill>
                <a:latin typeface="Corbel" panose="020B0503020204020204" pitchFamily="34" charset="0"/>
              </a:rPr>
              <a:t>(your name), </a:t>
            </a:r>
            <a:r>
              <a:rPr lang="en-US" sz="4800" dirty="0">
                <a:latin typeface="Corbel" panose="020B0503020204020204" pitchFamily="34" charset="0"/>
              </a:rPr>
              <a:t>will live in </a:t>
            </a:r>
            <a:r>
              <a:rPr lang="en-US" sz="4800" u="sng" dirty="0">
                <a:solidFill>
                  <a:srgbClr val="941100"/>
                </a:solidFill>
                <a:latin typeface="Corbel" panose="020B0503020204020204" pitchFamily="34" charset="0"/>
              </a:rPr>
              <a:t>(place) </a:t>
            </a:r>
            <a:r>
              <a:rPr lang="en-US" sz="4800" dirty="0">
                <a:latin typeface="Corbel" panose="020B0503020204020204" pitchFamily="34" charset="0"/>
              </a:rPr>
              <a:t>while </a:t>
            </a:r>
            <a:r>
              <a:rPr lang="en-US" sz="4800" u="sng" dirty="0">
                <a:solidFill>
                  <a:srgbClr val="941100"/>
                </a:solidFill>
                <a:latin typeface="Corbel" panose="020B0503020204020204" pitchFamily="34" charset="0"/>
              </a:rPr>
              <a:t>(working or going to college) </a:t>
            </a:r>
            <a:r>
              <a:rPr lang="en-US" sz="4800" dirty="0">
                <a:latin typeface="Corbel" panose="020B0503020204020204" pitchFamily="34" charset="0"/>
              </a:rPr>
              <a:t>to become a/an </a:t>
            </a:r>
            <a:r>
              <a:rPr lang="en-US" sz="4800" u="sng" dirty="0">
                <a:solidFill>
                  <a:srgbClr val="941100"/>
                </a:solidFill>
                <a:latin typeface="Corbel" panose="020B0503020204020204" pitchFamily="34" charset="0"/>
              </a:rPr>
              <a:t>(your choice of career).</a:t>
            </a:r>
          </a:p>
        </p:txBody>
      </p:sp>
      <p:pic>
        <p:nvPicPr>
          <p:cNvPr id="6" name="Fund Transition Bell 45" descr="Fund Transition Bell 45">
            <a:hlinkClick r:id="" action="ppaction://media"/>
            <a:extLst>
              <a:ext uri="{FF2B5EF4-FFF2-40B4-BE49-F238E27FC236}">
                <a16:creationId xmlns:a16="http://schemas.microsoft.com/office/drawing/2014/main" id="{1C92FC0C-967F-8340-A43E-C46FA05689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126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284813" y="2410762"/>
            <a:ext cx="11281776" cy="2308324"/>
          </a:xfrm>
          <a:prstGeom prst="rect">
            <a:avLst/>
          </a:prstGeom>
          <a:noFill/>
        </p:spPr>
        <p:txBody>
          <a:bodyPr wrap="square" rtlCol="0">
            <a:spAutoFit/>
          </a:bodyPr>
          <a:lstStyle/>
          <a:p>
            <a:pPr algn="ctr"/>
            <a:r>
              <a:rPr lang="en-US" sz="7200" dirty="0">
                <a:latin typeface="Corbel" panose="020B0503020204020204" pitchFamily="34" charset="0"/>
              </a:rPr>
              <a:t>What nice things do people say about you?</a:t>
            </a:r>
          </a:p>
        </p:txBody>
      </p:sp>
      <p:pic>
        <p:nvPicPr>
          <p:cNvPr id="6" name="Fund Transition Bell 5" descr="Fund Transition Bell 5">
            <a:hlinkClick r:id="" action="ppaction://media"/>
            <a:extLst>
              <a:ext uri="{FF2B5EF4-FFF2-40B4-BE49-F238E27FC236}">
                <a16:creationId xmlns:a16="http://schemas.microsoft.com/office/drawing/2014/main" id="{5633CA29-39E6-CE4E-BFE5-B6D164BC33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509" y="307473"/>
            <a:ext cx="812800" cy="812800"/>
          </a:xfrm>
          <a:prstGeom prst="rect">
            <a:avLst/>
          </a:prstGeom>
        </p:spPr>
      </p:pic>
    </p:spTree>
    <p:extLst>
      <p:ext uri="{BB962C8B-B14F-4D97-AF65-F5344CB8AC3E}">
        <p14:creationId xmlns:p14="http://schemas.microsoft.com/office/powerpoint/2010/main" val="97758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304800" y="2354092"/>
            <a:ext cx="11281776" cy="3416320"/>
          </a:xfrm>
          <a:prstGeom prst="rect">
            <a:avLst/>
          </a:prstGeom>
          <a:noFill/>
        </p:spPr>
        <p:txBody>
          <a:bodyPr wrap="square" rtlCol="0">
            <a:spAutoFit/>
          </a:bodyPr>
          <a:lstStyle/>
          <a:p>
            <a:pPr algn="ctr"/>
            <a:r>
              <a:rPr lang="en-US" sz="7200" dirty="0">
                <a:latin typeface="Corbel" panose="020B0503020204020204" pitchFamily="34" charset="0"/>
              </a:rPr>
              <a:t>What is something you should stop doing or do better?</a:t>
            </a:r>
          </a:p>
        </p:txBody>
      </p:sp>
      <p:pic>
        <p:nvPicPr>
          <p:cNvPr id="6" name="Fund Transition Bell 6" descr="Fund Transition Bell 6">
            <a:hlinkClick r:id="" action="ppaction://media"/>
            <a:extLst>
              <a:ext uri="{FF2B5EF4-FFF2-40B4-BE49-F238E27FC236}">
                <a16:creationId xmlns:a16="http://schemas.microsoft.com/office/drawing/2014/main" id="{F2F9DB02-F5EB-6C40-B63C-2198BF51B6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313512"/>
            <a:ext cx="812800" cy="812800"/>
          </a:xfrm>
          <a:prstGeom prst="rect">
            <a:avLst/>
          </a:prstGeom>
        </p:spPr>
      </p:pic>
    </p:spTree>
    <p:extLst>
      <p:ext uri="{BB962C8B-B14F-4D97-AF65-F5344CB8AC3E}">
        <p14:creationId xmlns:p14="http://schemas.microsoft.com/office/powerpoint/2010/main" val="336932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271395" y="2885325"/>
            <a:ext cx="11281776" cy="2308324"/>
          </a:xfrm>
          <a:prstGeom prst="rect">
            <a:avLst/>
          </a:prstGeom>
          <a:noFill/>
        </p:spPr>
        <p:txBody>
          <a:bodyPr wrap="square" rtlCol="0">
            <a:spAutoFit/>
          </a:bodyPr>
          <a:lstStyle/>
          <a:p>
            <a:pPr algn="ctr"/>
            <a:r>
              <a:rPr lang="en-US" sz="7200" dirty="0">
                <a:latin typeface="Corbel" panose="020B0503020204020204" pitchFamily="34" charset="0"/>
              </a:rPr>
              <a:t>Who do you like and admire most, and why?</a:t>
            </a:r>
          </a:p>
        </p:txBody>
      </p:sp>
      <p:pic>
        <p:nvPicPr>
          <p:cNvPr id="6" name="Fund Transition Bell 7" descr="Fund Transition Bell 7">
            <a:hlinkClick r:id="" action="ppaction://media"/>
            <a:extLst>
              <a:ext uri="{FF2B5EF4-FFF2-40B4-BE49-F238E27FC236}">
                <a16:creationId xmlns:a16="http://schemas.microsoft.com/office/drawing/2014/main" id="{FCADA882-4962-874B-978F-4AAB91170F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7988" y="350879"/>
            <a:ext cx="812800" cy="812800"/>
          </a:xfrm>
          <a:prstGeom prst="rect">
            <a:avLst/>
          </a:prstGeom>
        </p:spPr>
      </p:pic>
    </p:spTree>
    <p:extLst>
      <p:ext uri="{BB962C8B-B14F-4D97-AF65-F5344CB8AC3E}">
        <p14:creationId xmlns:p14="http://schemas.microsoft.com/office/powerpoint/2010/main" val="33321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304800" y="2503361"/>
            <a:ext cx="11281776" cy="2308324"/>
          </a:xfrm>
          <a:prstGeom prst="rect">
            <a:avLst/>
          </a:prstGeom>
          <a:noFill/>
        </p:spPr>
        <p:txBody>
          <a:bodyPr wrap="square" rtlCol="0">
            <a:spAutoFit/>
          </a:bodyPr>
          <a:lstStyle/>
          <a:p>
            <a:pPr algn="ctr"/>
            <a:r>
              <a:rPr lang="en-US" sz="7200" dirty="0">
                <a:latin typeface="Corbel" panose="020B0503020204020204" pitchFamily="34" charset="0"/>
              </a:rPr>
              <a:t>What do people like and admire about you?</a:t>
            </a:r>
          </a:p>
        </p:txBody>
      </p:sp>
      <p:pic>
        <p:nvPicPr>
          <p:cNvPr id="6" name="Fund Transition Bell 8" descr="Fund Transition Bell 8">
            <a:hlinkClick r:id="" action="ppaction://media"/>
            <a:extLst>
              <a:ext uri="{FF2B5EF4-FFF2-40B4-BE49-F238E27FC236}">
                <a16:creationId xmlns:a16="http://schemas.microsoft.com/office/drawing/2014/main" id="{B1B1EA0F-7F7D-5F41-A11E-C6D9A6A518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3117" y="313512"/>
            <a:ext cx="812800" cy="812800"/>
          </a:xfrm>
          <a:prstGeom prst="rect">
            <a:avLst/>
          </a:prstGeom>
        </p:spPr>
      </p:pic>
    </p:spTree>
    <p:extLst>
      <p:ext uri="{BB962C8B-B14F-4D97-AF65-F5344CB8AC3E}">
        <p14:creationId xmlns:p14="http://schemas.microsoft.com/office/powerpoint/2010/main" val="105070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106917-9ED3-9E4B-A517-88C1DD0F5FC2}"/>
              </a:ext>
            </a:extLst>
          </p:cNvPr>
          <p:cNvSpPr txBox="1"/>
          <p:nvPr/>
        </p:nvSpPr>
        <p:spPr>
          <a:xfrm>
            <a:off x="605242" y="313513"/>
            <a:ext cx="11098061" cy="1200329"/>
          </a:xfrm>
          <a:prstGeom prst="rect">
            <a:avLst/>
          </a:prstGeom>
          <a:noFill/>
        </p:spPr>
        <p:txBody>
          <a:bodyPr wrap="square" lIns="91440" tIns="45720" rIns="91440" bIns="45720" rtlCol="0" anchor="t">
            <a:spAutoFit/>
          </a:bodyPr>
          <a:lstStyle/>
          <a:p>
            <a:pPr algn="ctr"/>
            <a:r>
              <a:rPr lang="en-US" sz="7200" b="1" dirty="0">
                <a:solidFill>
                  <a:srgbClr val="941100"/>
                </a:solidFill>
                <a:latin typeface="Corbel"/>
              </a:rPr>
              <a:t>How I See Myself</a:t>
            </a:r>
          </a:p>
        </p:txBody>
      </p:sp>
      <p:sp>
        <p:nvSpPr>
          <p:cNvPr id="5" name="TextBox 4">
            <a:extLst>
              <a:ext uri="{FF2B5EF4-FFF2-40B4-BE49-F238E27FC236}">
                <a16:creationId xmlns:a16="http://schemas.microsoft.com/office/drawing/2014/main" id="{BD456F63-0DAE-154C-B5B4-2FE5ABB2867E}"/>
              </a:ext>
            </a:extLst>
          </p:cNvPr>
          <p:cNvSpPr txBox="1"/>
          <p:nvPr/>
        </p:nvSpPr>
        <p:spPr>
          <a:xfrm>
            <a:off x="421527" y="1961956"/>
            <a:ext cx="11281776" cy="4524315"/>
          </a:xfrm>
          <a:prstGeom prst="rect">
            <a:avLst/>
          </a:prstGeom>
          <a:noFill/>
        </p:spPr>
        <p:txBody>
          <a:bodyPr wrap="square" rtlCol="0">
            <a:spAutoFit/>
          </a:bodyPr>
          <a:lstStyle/>
          <a:p>
            <a:pPr algn="ctr"/>
            <a:r>
              <a:rPr lang="en-US" sz="7200" dirty="0">
                <a:latin typeface="Corbel" panose="020B0503020204020204" pitchFamily="34" charset="0"/>
              </a:rPr>
              <a:t>What is something you want to do better at school? What are 2 things you can do now to start the improvements?</a:t>
            </a:r>
          </a:p>
        </p:txBody>
      </p:sp>
      <p:pic>
        <p:nvPicPr>
          <p:cNvPr id="6" name="Fund Transition Bell 9" descr="Fund Transition Bell 9">
            <a:hlinkClick r:id="" action="ppaction://media"/>
            <a:extLst>
              <a:ext uri="{FF2B5EF4-FFF2-40B4-BE49-F238E27FC236}">
                <a16:creationId xmlns:a16="http://schemas.microsoft.com/office/drawing/2014/main" id="{C0CDE2A4-55E6-544F-8A31-A35E02985B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242" y="325008"/>
            <a:ext cx="812800" cy="812800"/>
          </a:xfrm>
          <a:prstGeom prst="rect">
            <a:avLst/>
          </a:prstGeom>
        </p:spPr>
      </p:pic>
    </p:spTree>
    <p:extLst>
      <p:ext uri="{BB962C8B-B14F-4D97-AF65-F5344CB8AC3E}">
        <p14:creationId xmlns:p14="http://schemas.microsoft.com/office/powerpoint/2010/main" val="349515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damental Bell Ringers" id="{4D476FFD-09C2-AF4F-9518-0E067697F5BC}" vid="{D8F64C11-E7D0-EC48-9407-6F1C3FFC1C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TotalTime>
  <Words>911</Words>
  <Application>Microsoft Macintosh PowerPoint</Application>
  <PresentationFormat>Widescreen</PresentationFormat>
  <Paragraphs>107</Paragraphs>
  <Slides>45</Slides>
  <Notes>0</Notes>
  <HiddenSlides>0</HiddenSlides>
  <MMClips>45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Corbel</vt:lpstr>
      <vt:lpstr>Gill Sans MT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Wendy R.</dc:creator>
  <cp:lastModifiedBy>Wicker, Melissa</cp:lastModifiedBy>
  <cp:revision>22</cp:revision>
  <dcterms:created xsi:type="dcterms:W3CDTF">2020-08-27T17:00:04Z</dcterms:created>
  <dcterms:modified xsi:type="dcterms:W3CDTF">2023-01-11T18:45:12Z</dcterms:modified>
</cp:coreProperties>
</file>