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arrow"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5871" autoAdjust="0"/>
    <p:restoredTop sz="94660"/>
  </p:normalViewPr>
  <p:slideViewPr>
    <p:cSldViewPr snapToGrid="0" snapToObjects="1">
      <p:cViewPr varScale="1">
        <p:scale>
          <a:sx n="78" d="100"/>
          <a:sy n="78" d="100"/>
        </p:scale>
        <p:origin x="-96" y="-10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commentAuthors" Target="commentAuthors.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7FC61D-95A6-B545-BC48-C93D1A1C217A}" type="datetimeFigureOut">
              <a:rPr lang="en-US" smtClean="0"/>
              <a:t>9/15/14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471516-72ED-484B-9F40-57B01A28E8BF}" type="slidenum">
              <a:rPr lang="en-US" smtClean="0"/>
              <a:t>‹#›</a:t>
            </a:fld>
            <a:endParaRPr lang="en-US"/>
          </a:p>
        </p:txBody>
      </p:sp>
    </p:spTree>
    <p:extLst>
      <p:ext uri="{BB962C8B-B14F-4D97-AF65-F5344CB8AC3E}">
        <p14:creationId xmlns:p14="http://schemas.microsoft.com/office/powerpoint/2010/main" val="15887737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471516-72ED-484B-9F40-57B01A28E8BF}" type="slidenum">
              <a:rPr lang="en-US" smtClean="0"/>
              <a:t>19</a:t>
            </a:fld>
            <a:endParaRPr lang="en-US"/>
          </a:p>
        </p:txBody>
      </p:sp>
    </p:spTree>
    <p:extLst>
      <p:ext uri="{BB962C8B-B14F-4D97-AF65-F5344CB8AC3E}">
        <p14:creationId xmlns:p14="http://schemas.microsoft.com/office/powerpoint/2010/main" val="487997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73790768-1EB9-3942-B11B-251930FA7B38}" type="datetimeFigureOut">
              <a:rPr lang="en-US" smtClean="0"/>
              <a:t>9/15/14</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5B836E5-C033-1E44-B010-551E8CFEDE53}"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5B836E5-C033-1E44-B010-551E8CFEDE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5B836E5-C033-1E44-B010-551E8CFEDE5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5B836E5-C033-1E44-B010-551E8CFEDE5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73790768-1EB9-3942-B11B-251930FA7B38}" type="datetimeFigureOut">
              <a:rPr lang="en-US" smtClean="0"/>
              <a:t>9/15/14</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5B836E5-C033-1E44-B010-551E8CFEDE53}"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75B836E5-C033-1E44-B010-551E8CFEDE53}"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75B836E5-C033-1E44-B010-551E8CFEDE5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5B836E5-C033-1E44-B010-551E8CFEDE53}"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3790768-1EB9-3942-B11B-251930FA7B38}" type="datetimeFigureOut">
              <a:rPr lang="en-US" smtClean="0"/>
              <a:t>9/15/14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5B836E5-C033-1E44-B010-551E8CFEDE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73790768-1EB9-3942-B11B-251930FA7B38}" type="datetimeFigureOut">
              <a:rPr lang="en-US" smtClean="0"/>
              <a:t>9/15/14</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5B836E5-C033-1E44-B010-551E8CFEDE53}"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Drag picture to placeholder or click icon to add</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73790768-1EB9-3942-B11B-251930FA7B38}" type="datetimeFigureOut">
              <a:rPr lang="en-US" smtClean="0"/>
              <a:t>9/15/14</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5B836E5-C033-1E44-B010-551E8CFEDE53}"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3790768-1EB9-3942-B11B-251930FA7B38}" type="datetimeFigureOut">
              <a:rPr lang="en-US" smtClean="0"/>
              <a:t>9/15/14</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5B836E5-C033-1E44-B010-551E8CFEDE53}"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youtu.be/uoKne2v2cPA"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78d8_BKojI0"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KmDGvquzn2k"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customeriomail.com/e/c/eyJlbWFpbF9pZCI6Ik1qQTNORG9XQW5JQ1pBQUNjd0FYQ1dVdEdnRkdoblpodnhVLUdGT2tPZ0FCWlRvNU1EQTJNak0xWVMxbU9EZ3dMVEV4WlRNdE9HUTJaUzFrT1RVMU9EQmtaakE0TlRNNk16SXpPRFVBIiwicG9zaXRpb24iOjEsImhyZWYiOiJodHRwOi8vd3d3LnlvdXR1YmUuY29tL3dhdGNoP3Y9OGRiVjdscy1STEUmcmVsPTAifQ=="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8K9Gg164Bsw"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7AhieQTIEfI"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 1: Getting Started</a:t>
            </a:r>
            <a:endParaRPr lang="en-US" dirty="0"/>
          </a:p>
        </p:txBody>
      </p:sp>
      <p:sp>
        <p:nvSpPr>
          <p:cNvPr id="3" name="Subtitle 2"/>
          <p:cNvSpPr>
            <a:spLocks noGrp="1"/>
          </p:cNvSpPr>
          <p:nvPr>
            <p:ph type="subTitle" idx="1"/>
          </p:nvPr>
        </p:nvSpPr>
        <p:spPr/>
        <p:txBody>
          <a:bodyPr/>
          <a:lstStyle/>
          <a:p>
            <a:r>
              <a:rPr lang="en-US" dirty="0" smtClean="0"/>
              <a:t>Self-Awareness &amp; Self-Advocacy</a:t>
            </a:r>
            <a:endParaRPr lang="en-US" dirty="0"/>
          </a:p>
        </p:txBody>
      </p:sp>
    </p:spTree>
    <p:extLst>
      <p:ext uri="{BB962C8B-B14F-4D97-AF65-F5344CB8AC3E}">
        <p14:creationId xmlns:p14="http://schemas.microsoft.com/office/powerpoint/2010/main" val="77944876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9</a:t>
            </a:r>
            <a:endParaRPr lang="en-US" dirty="0"/>
          </a:p>
        </p:txBody>
      </p:sp>
      <p:sp>
        <p:nvSpPr>
          <p:cNvPr id="3" name="Content Placeholder 2"/>
          <p:cNvSpPr>
            <a:spLocks noGrp="1"/>
          </p:cNvSpPr>
          <p:nvPr>
            <p:ph idx="1"/>
          </p:nvPr>
        </p:nvSpPr>
        <p:spPr/>
        <p:txBody>
          <a:bodyPr/>
          <a:lstStyle/>
          <a:p>
            <a:r>
              <a:rPr lang="en-US" dirty="0"/>
              <a:t>Where are some places or situations where you might need to advocate for yourself? </a:t>
            </a:r>
            <a:endParaRPr lang="en-US" dirty="0" smtClean="0"/>
          </a:p>
          <a:p>
            <a:endParaRPr lang="en-US" dirty="0"/>
          </a:p>
          <a:p>
            <a:r>
              <a:rPr lang="en-US" dirty="0" smtClean="0"/>
              <a:t>Is </a:t>
            </a:r>
            <a:r>
              <a:rPr lang="en-US" dirty="0"/>
              <a:t>it possible to advocate for yourself if you lack self-awareness? Why or </a:t>
            </a:r>
            <a:r>
              <a:rPr lang="en-US" dirty="0" smtClean="0"/>
              <a:t>why </a:t>
            </a:r>
            <a:r>
              <a:rPr lang="en-US" dirty="0"/>
              <a:t>not?</a:t>
            </a:r>
          </a:p>
          <a:p>
            <a:endParaRPr lang="en-US" dirty="0"/>
          </a:p>
        </p:txBody>
      </p:sp>
    </p:spTree>
    <p:extLst>
      <p:ext uri="{BB962C8B-B14F-4D97-AF65-F5344CB8AC3E}">
        <p14:creationId xmlns:p14="http://schemas.microsoft.com/office/powerpoint/2010/main" val="39408952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10</a:t>
            </a:r>
            <a:endParaRPr lang="en-US" dirty="0"/>
          </a:p>
        </p:txBody>
      </p:sp>
      <p:sp>
        <p:nvSpPr>
          <p:cNvPr id="3" name="Content Placeholder 2"/>
          <p:cNvSpPr>
            <a:spLocks noGrp="1"/>
          </p:cNvSpPr>
          <p:nvPr>
            <p:ph idx="1"/>
          </p:nvPr>
        </p:nvSpPr>
        <p:spPr/>
        <p:txBody>
          <a:bodyPr/>
          <a:lstStyle/>
          <a:p>
            <a:r>
              <a:rPr lang="en-US" dirty="0" smtClean="0"/>
              <a:t>Please take a Me! Scale and fill it out about yourself (5 minutes)</a:t>
            </a:r>
          </a:p>
          <a:p>
            <a:endParaRPr lang="en-US" dirty="0"/>
          </a:p>
          <a:p>
            <a:r>
              <a:rPr lang="en-US" dirty="0" smtClean="0"/>
              <a:t>Take a You! Scale home with you today and have your parents fill it out.  Bring it back on Monday!</a:t>
            </a:r>
            <a:endParaRPr lang="en-US" dirty="0"/>
          </a:p>
        </p:txBody>
      </p:sp>
    </p:spTree>
    <p:extLst>
      <p:ext uri="{BB962C8B-B14F-4D97-AF65-F5344CB8AC3E}">
        <p14:creationId xmlns:p14="http://schemas.microsoft.com/office/powerpoint/2010/main" val="8941272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11</a:t>
            </a:r>
            <a:endParaRPr lang="en-US" dirty="0"/>
          </a:p>
        </p:txBody>
      </p:sp>
      <p:sp>
        <p:nvSpPr>
          <p:cNvPr id="3" name="Content Placeholder 2"/>
          <p:cNvSpPr>
            <a:spLocks noGrp="1"/>
          </p:cNvSpPr>
          <p:nvPr>
            <p:ph idx="1"/>
          </p:nvPr>
        </p:nvSpPr>
        <p:spPr/>
        <p:txBody>
          <a:bodyPr/>
          <a:lstStyle/>
          <a:p>
            <a:r>
              <a:rPr lang="en-US" dirty="0" smtClean="0"/>
              <a:t>Pull out the completed You! Scale.</a:t>
            </a:r>
          </a:p>
          <a:p>
            <a:endParaRPr lang="en-US" dirty="0"/>
          </a:p>
          <a:p>
            <a:r>
              <a:rPr lang="en-US" dirty="0" smtClean="0"/>
              <a:t>Look at both scales (Me! and You!)</a:t>
            </a:r>
          </a:p>
          <a:p>
            <a:endParaRPr lang="en-US" dirty="0"/>
          </a:p>
          <a:p>
            <a:r>
              <a:rPr lang="en-US" dirty="0" smtClean="0"/>
              <a:t>How are they similar?</a:t>
            </a:r>
          </a:p>
          <a:p>
            <a:endParaRPr lang="en-US" dirty="0"/>
          </a:p>
          <a:p>
            <a:r>
              <a:rPr lang="en-US" dirty="0" smtClean="0"/>
              <a:t>How are they different?</a:t>
            </a:r>
          </a:p>
          <a:p>
            <a:endParaRPr lang="en-US" dirty="0"/>
          </a:p>
          <a:p>
            <a:pPr marL="0" indent="0">
              <a:buNone/>
            </a:pPr>
            <a:endParaRPr lang="en-US" dirty="0" smtClean="0"/>
          </a:p>
        </p:txBody>
      </p:sp>
    </p:spTree>
    <p:extLst>
      <p:ext uri="{BB962C8B-B14F-4D97-AF65-F5344CB8AC3E}">
        <p14:creationId xmlns:p14="http://schemas.microsoft.com/office/powerpoint/2010/main" val="242022969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12</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Define Self-Awareness:</a:t>
            </a:r>
          </a:p>
          <a:p>
            <a:endParaRPr lang="en-US" dirty="0"/>
          </a:p>
          <a:p>
            <a:r>
              <a:rPr lang="en-US" dirty="0" smtClean="0"/>
              <a:t>Define Self-Advocacy:</a:t>
            </a:r>
          </a:p>
          <a:p>
            <a:endParaRPr lang="en-US" dirty="0"/>
          </a:p>
          <a:p>
            <a:r>
              <a:rPr lang="en-US" dirty="0" smtClean="0"/>
              <a:t>Write down “Self-Determination”</a:t>
            </a:r>
          </a:p>
          <a:p>
            <a:endParaRPr lang="en-US" dirty="0"/>
          </a:p>
          <a:p>
            <a:r>
              <a:rPr lang="en-US" dirty="0" smtClean="0"/>
              <a:t>What does “Determination” mean? *Look it up on your cell </a:t>
            </a:r>
            <a:r>
              <a:rPr lang="en-US" dirty="0"/>
              <a:t>p</a:t>
            </a:r>
            <a:r>
              <a:rPr lang="en-US" dirty="0" smtClean="0"/>
              <a:t>hone </a:t>
            </a:r>
            <a:r>
              <a:rPr lang="en-US" dirty="0" smtClean="0">
                <a:sym typeface="Wingdings"/>
              </a:rPr>
              <a:t>*</a:t>
            </a:r>
          </a:p>
          <a:p>
            <a:endParaRPr lang="en-US" dirty="0" smtClean="0">
              <a:sym typeface="Wingdings"/>
            </a:endParaRPr>
          </a:p>
          <a:p>
            <a:r>
              <a:rPr lang="en-US" dirty="0" smtClean="0">
                <a:sym typeface="Wingdings"/>
              </a:rPr>
              <a:t>What do those 3 words mean to you?</a:t>
            </a:r>
            <a:endParaRPr lang="en-US" dirty="0" smtClean="0"/>
          </a:p>
        </p:txBody>
      </p:sp>
    </p:spTree>
    <p:extLst>
      <p:ext uri="{BB962C8B-B14F-4D97-AF65-F5344CB8AC3E}">
        <p14:creationId xmlns:p14="http://schemas.microsoft.com/office/powerpoint/2010/main" val="274267441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13</a:t>
            </a:r>
            <a:endParaRPr lang="en-US" dirty="0"/>
          </a:p>
        </p:txBody>
      </p:sp>
      <p:sp>
        <p:nvSpPr>
          <p:cNvPr id="3" name="Content Placeholder 2"/>
          <p:cNvSpPr>
            <a:spLocks noGrp="1"/>
          </p:cNvSpPr>
          <p:nvPr>
            <p:ph idx="1"/>
          </p:nvPr>
        </p:nvSpPr>
        <p:spPr/>
        <p:txBody>
          <a:bodyPr/>
          <a:lstStyle/>
          <a:p>
            <a:r>
              <a:rPr lang="en-US" dirty="0" smtClean="0"/>
              <a:t>Watch the following clip:</a:t>
            </a:r>
          </a:p>
          <a:p>
            <a:endParaRPr lang="en-US" dirty="0" smtClean="0"/>
          </a:p>
          <a:p>
            <a:r>
              <a:rPr lang="en-US" dirty="0" smtClean="0">
                <a:solidFill>
                  <a:schemeClr val="accent6">
                    <a:lumMod val="25000"/>
                  </a:schemeClr>
                </a:solidFill>
                <a:hlinkClick r:id="rId2"/>
              </a:rPr>
              <a:t>3</a:t>
            </a:r>
            <a:r>
              <a:rPr lang="en-US" baseline="30000" dirty="0" smtClean="0">
                <a:solidFill>
                  <a:schemeClr val="accent6">
                    <a:lumMod val="25000"/>
                  </a:schemeClr>
                </a:solidFill>
                <a:hlinkClick r:id="rId2"/>
              </a:rPr>
              <a:t>rd</a:t>
            </a:r>
            <a:r>
              <a:rPr lang="en-US" dirty="0" smtClean="0">
                <a:solidFill>
                  <a:schemeClr val="accent6">
                    <a:lumMod val="25000"/>
                  </a:schemeClr>
                </a:solidFill>
                <a:hlinkClick r:id="rId2"/>
              </a:rPr>
              <a:t> Rock from the Sun: Self-Determination</a:t>
            </a:r>
            <a:endParaRPr lang="en-US" dirty="0" smtClean="0">
              <a:solidFill>
                <a:schemeClr val="accent6">
                  <a:lumMod val="25000"/>
                </a:schemeClr>
              </a:solidFill>
            </a:endParaRPr>
          </a:p>
          <a:p>
            <a:endParaRPr lang="en-US" dirty="0"/>
          </a:p>
          <a:p>
            <a:r>
              <a:rPr lang="en-US" dirty="0" smtClean="0"/>
              <a:t>Why do you think being able to say “No” to something is important?</a:t>
            </a:r>
            <a:endParaRPr lang="en-US" dirty="0"/>
          </a:p>
        </p:txBody>
      </p:sp>
    </p:spTree>
    <p:extLst>
      <p:ext uri="{BB962C8B-B14F-4D97-AF65-F5344CB8AC3E}">
        <p14:creationId xmlns:p14="http://schemas.microsoft.com/office/powerpoint/2010/main" val="349910945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14</a:t>
            </a:r>
            <a:endParaRPr lang="en-US" dirty="0"/>
          </a:p>
        </p:txBody>
      </p:sp>
      <p:sp>
        <p:nvSpPr>
          <p:cNvPr id="3" name="Content Placeholder 2"/>
          <p:cNvSpPr>
            <a:spLocks noGrp="1"/>
          </p:cNvSpPr>
          <p:nvPr>
            <p:ph idx="1"/>
          </p:nvPr>
        </p:nvSpPr>
        <p:spPr/>
        <p:txBody>
          <a:bodyPr>
            <a:normAutofit/>
          </a:bodyPr>
          <a:lstStyle/>
          <a:p>
            <a:r>
              <a:rPr lang="en-US" dirty="0" smtClean="0"/>
              <a:t>Think back to your 3 biggest strengths/weaknesses.</a:t>
            </a:r>
          </a:p>
          <a:p>
            <a:endParaRPr lang="en-US" dirty="0"/>
          </a:p>
          <a:p>
            <a:r>
              <a:rPr lang="en-US" dirty="0" smtClean="0"/>
              <a:t>What are some ways you can improve on your weaknesses this week?</a:t>
            </a:r>
          </a:p>
          <a:p>
            <a:endParaRPr lang="en-US" dirty="0"/>
          </a:p>
          <a:p>
            <a:r>
              <a:rPr lang="en-US" dirty="0" smtClean="0"/>
              <a:t>This month?</a:t>
            </a:r>
          </a:p>
          <a:p>
            <a:endParaRPr lang="en-US" dirty="0"/>
          </a:p>
          <a:p>
            <a:r>
              <a:rPr lang="en-US" dirty="0" smtClean="0"/>
              <a:t>This whole school year?</a:t>
            </a:r>
          </a:p>
        </p:txBody>
      </p:sp>
    </p:spTree>
    <p:extLst>
      <p:ext uri="{BB962C8B-B14F-4D97-AF65-F5344CB8AC3E}">
        <p14:creationId xmlns:p14="http://schemas.microsoft.com/office/powerpoint/2010/main" val="105588971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15</a:t>
            </a:r>
            <a:endParaRPr lang="en-US" dirty="0"/>
          </a:p>
        </p:txBody>
      </p:sp>
      <p:sp>
        <p:nvSpPr>
          <p:cNvPr id="3" name="Content Placeholder 2"/>
          <p:cNvSpPr>
            <a:spLocks noGrp="1"/>
          </p:cNvSpPr>
          <p:nvPr>
            <p:ph idx="1"/>
          </p:nvPr>
        </p:nvSpPr>
        <p:spPr/>
        <p:txBody>
          <a:bodyPr/>
          <a:lstStyle/>
          <a:p>
            <a:endParaRPr lang="en-US" dirty="0" smtClean="0"/>
          </a:p>
          <a:p>
            <a:r>
              <a:rPr lang="en-US" dirty="0" smtClean="0"/>
              <a:t>Watch the following clip: </a:t>
            </a:r>
            <a:r>
              <a:rPr lang="en-US" dirty="0" smtClean="0">
                <a:hlinkClick r:id="rId2"/>
              </a:rPr>
              <a:t>Self-Advocacy</a:t>
            </a:r>
            <a:endParaRPr lang="en-US" dirty="0" smtClean="0"/>
          </a:p>
          <a:p>
            <a:endParaRPr lang="en-US" dirty="0" smtClean="0"/>
          </a:p>
          <a:p>
            <a:r>
              <a:rPr lang="en-US" dirty="0" smtClean="0"/>
              <a:t>What does Self-Advocacy mean to you?</a:t>
            </a:r>
          </a:p>
          <a:p>
            <a:endParaRPr lang="en-US" dirty="0"/>
          </a:p>
          <a:p>
            <a:r>
              <a:rPr lang="en-US" dirty="0" smtClean="0"/>
              <a:t>Have you ever had to speak up for yourself in a classroom?</a:t>
            </a:r>
            <a:endParaRPr lang="en-US" dirty="0"/>
          </a:p>
        </p:txBody>
      </p:sp>
    </p:spTree>
    <p:extLst>
      <p:ext uri="{BB962C8B-B14F-4D97-AF65-F5344CB8AC3E}">
        <p14:creationId xmlns:p14="http://schemas.microsoft.com/office/powerpoint/2010/main" val="227229586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16</a:t>
            </a:r>
            <a:endParaRPr lang="en-US" dirty="0"/>
          </a:p>
        </p:txBody>
      </p:sp>
      <p:sp>
        <p:nvSpPr>
          <p:cNvPr id="3" name="Content Placeholder 2"/>
          <p:cNvSpPr>
            <a:spLocks noGrp="1"/>
          </p:cNvSpPr>
          <p:nvPr>
            <p:ph idx="1"/>
          </p:nvPr>
        </p:nvSpPr>
        <p:spPr/>
        <p:txBody>
          <a:bodyPr/>
          <a:lstStyle/>
          <a:p>
            <a:r>
              <a:rPr lang="en-US" dirty="0" smtClean="0"/>
              <a:t>Watch the following Clip: </a:t>
            </a:r>
            <a:r>
              <a:rPr lang="en-US" dirty="0" smtClean="0">
                <a:hlinkClick r:id="rId2"/>
              </a:rPr>
              <a:t>Carly’s Café</a:t>
            </a:r>
            <a:endParaRPr lang="en-US" dirty="0" smtClean="0"/>
          </a:p>
          <a:p>
            <a:endParaRPr lang="en-US" dirty="0"/>
          </a:p>
          <a:p>
            <a:r>
              <a:rPr lang="en-US" dirty="0" smtClean="0"/>
              <a:t>What did you think?</a:t>
            </a:r>
          </a:p>
          <a:p>
            <a:endParaRPr lang="en-US" dirty="0"/>
          </a:p>
          <a:p>
            <a:r>
              <a:rPr lang="en-US" dirty="0" smtClean="0"/>
              <a:t>How can the girl in the video advocate for herself? Can she? Who would advocate for her instead?</a:t>
            </a:r>
            <a:endParaRPr lang="en-US" dirty="0"/>
          </a:p>
        </p:txBody>
      </p:sp>
    </p:spTree>
    <p:extLst>
      <p:ext uri="{BB962C8B-B14F-4D97-AF65-F5344CB8AC3E}">
        <p14:creationId xmlns:p14="http://schemas.microsoft.com/office/powerpoint/2010/main" val="330240141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17</a:t>
            </a:r>
            <a:endParaRPr lang="en-US" dirty="0"/>
          </a:p>
        </p:txBody>
      </p:sp>
      <p:sp>
        <p:nvSpPr>
          <p:cNvPr id="3" name="Content Placeholder 2"/>
          <p:cNvSpPr>
            <a:spLocks noGrp="1"/>
          </p:cNvSpPr>
          <p:nvPr>
            <p:ph idx="1"/>
          </p:nvPr>
        </p:nvSpPr>
        <p:spPr>
          <a:xfrm>
            <a:off x="457200" y="1646237"/>
            <a:ext cx="8229600" cy="4785880"/>
          </a:xfrm>
        </p:spPr>
        <p:txBody>
          <a:bodyPr>
            <a:normAutofit fontScale="92500" lnSpcReduction="20000"/>
          </a:bodyPr>
          <a:lstStyle/>
          <a:p>
            <a:r>
              <a:rPr lang="en-US" dirty="0" smtClean="0"/>
              <a:t>Get with a partner.</a:t>
            </a:r>
          </a:p>
          <a:p>
            <a:r>
              <a:rPr lang="en-US" dirty="0" smtClean="0"/>
              <a:t>You are going to create a story about a student needing to advocate for him/herself.</a:t>
            </a:r>
          </a:p>
          <a:p>
            <a:r>
              <a:rPr lang="en-US" dirty="0" smtClean="0"/>
              <a:t>Answer the following questions in your story:</a:t>
            </a:r>
          </a:p>
          <a:p>
            <a:pPr marL="411480" lvl="1" indent="0">
              <a:buNone/>
            </a:pPr>
            <a:r>
              <a:rPr lang="en-US" sz="2400" dirty="0" smtClean="0"/>
              <a:t>1.  What is your character’s name?</a:t>
            </a:r>
          </a:p>
          <a:p>
            <a:pPr marL="411480" lvl="1" indent="0">
              <a:buNone/>
            </a:pPr>
            <a:r>
              <a:rPr lang="en-US" sz="2400" dirty="0" smtClean="0"/>
              <a:t>2.</a:t>
            </a:r>
            <a:r>
              <a:rPr lang="en-US" sz="2400" dirty="0"/>
              <a:t> </a:t>
            </a:r>
            <a:r>
              <a:rPr lang="en-US" sz="2400" dirty="0" smtClean="0"/>
              <a:t> What grade is your character in?</a:t>
            </a:r>
          </a:p>
          <a:p>
            <a:pPr marL="411480" lvl="1" indent="0">
              <a:buNone/>
            </a:pPr>
            <a:r>
              <a:rPr lang="en-US" sz="2400" dirty="0" smtClean="0"/>
              <a:t>3.  What does your character struggle with most at school?</a:t>
            </a:r>
          </a:p>
          <a:p>
            <a:pPr marL="411480" lvl="1" indent="0">
              <a:buNone/>
            </a:pPr>
            <a:r>
              <a:rPr lang="en-US" sz="2400" dirty="0" smtClean="0"/>
              <a:t>4.  What is your character doing to improve in the areas he/she struggles with? </a:t>
            </a:r>
          </a:p>
          <a:p>
            <a:pPr marL="411480" lvl="1" indent="0">
              <a:buNone/>
            </a:pPr>
            <a:r>
              <a:rPr lang="en-US" sz="2400" dirty="0" smtClean="0"/>
              <a:t>5.   Does your character attend class in the lab/resource room? If so, for what subject(s)? </a:t>
            </a:r>
          </a:p>
          <a:p>
            <a:endParaRPr lang="en-US" dirty="0"/>
          </a:p>
        </p:txBody>
      </p:sp>
    </p:spTree>
    <p:extLst>
      <p:ext uri="{BB962C8B-B14F-4D97-AF65-F5344CB8AC3E}">
        <p14:creationId xmlns:p14="http://schemas.microsoft.com/office/powerpoint/2010/main" val="317550942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18</a:t>
            </a:r>
            <a:endParaRPr lang="en-US" dirty="0"/>
          </a:p>
        </p:txBody>
      </p:sp>
      <p:sp>
        <p:nvSpPr>
          <p:cNvPr id="5" name="Rectangle 4"/>
          <p:cNvSpPr/>
          <p:nvPr/>
        </p:nvSpPr>
        <p:spPr>
          <a:xfrm>
            <a:off x="784692" y="1541078"/>
            <a:ext cx="7902107" cy="4893647"/>
          </a:xfrm>
          <a:prstGeom prst="rect">
            <a:avLst/>
          </a:prstGeom>
        </p:spPr>
        <p:txBody>
          <a:bodyPr wrap="square">
            <a:spAutoFit/>
          </a:bodyPr>
          <a:lstStyle/>
          <a:p>
            <a:pPr>
              <a:buFont typeface="Wingdings" charset="2"/>
              <a:buChar char=""/>
            </a:pPr>
            <a:r>
              <a:rPr lang="en-US" sz="3200" dirty="0" smtClean="0"/>
              <a:t>Continue your story!  Answer the following questions in </a:t>
            </a:r>
            <a:r>
              <a:rPr lang="en-US" sz="3200" dirty="0"/>
              <a:t>your story</a:t>
            </a:r>
            <a:r>
              <a:rPr lang="en-US" sz="3200" dirty="0" smtClean="0"/>
              <a:t>:</a:t>
            </a:r>
          </a:p>
          <a:p>
            <a:pPr marL="458788" indent="-458788"/>
            <a:r>
              <a:rPr lang="en-US" sz="3200" dirty="0" smtClean="0"/>
              <a:t>	</a:t>
            </a:r>
            <a:r>
              <a:rPr lang="en-US" sz="2400" dirty="0" smtClean="0"/>
              <a:t>1. Does your character take tests in the lab/resource room?</a:t>
            </a:r>
          </a:p>
          <a:p>
            <a:pPr marL="458788" indent="-458788"/>
            <a:r>
              <a:rPr lang="en-US" sz="2400" dirty="0"/>
              <a:t>	</a:t>
            </a:r>
            <a:r>
              <a:rPr lang="en-US" sz="2400" dirty="0" smtClean="0"/>
              <a:t>2. What are some things your character does well?</a:t>
            </a:r>
          </a:p>
          <a:p>
            <a:pPr marL="458788" indent="-458788"/>
            <a:r>
              <a:rPr lang="en-US" sz="2400" dirty="0"/>
              <a:t>	</a:t>
            </a:r>
            <a:r>
              <a:rPr lang="en-US" sz="2400" dirty="0" smtClean="0"/>
              <a:t>3. Give an example of when and how your character uses self-advocacy.</a:t>
            </a:r>
          </a:p>
          <a:p>
            <a:pPr marL="458788" indent="-458788"/>
            <a:r>
              <a:rPr lang="en-US" sz="2400" dirty="0"/>
              <a:t>	</a:t>
            </a:r>
            <a:r>
              <a:rPr lang="en-US" sz="2400" dirty="0" smtClean="0"/>
              <a:t>4. What are your character’s plans after high school graduation?</a:t>
            </a:r>
          </a:p>
          <a:p>
            <a:pPr marL="458788" indent="-458788"/>
            <a:r>
              <a:rPr lang="en-US" sz="2400" dirty="0"/>
              <a:t>	</a:t>
            </a:r>
            <a:r>
              <a:rPr lang="en-US" sz="2400" dirty="0" smtClean="0"/>
              <a:t>5. You can add information to your story as your group sees necessary.</a:t>
            </a:r>
          </a:p>
          <a:p>
            <a:pPr marL="458788" indent="-458788"/>
            <a:r>
              <a:rPr lang="en-US" sz="2400" dirty="0"/>
              <a:t>	</a:t>
            </a:r>
            <a:r>
              <a:rPr lang="en-US" sz="2400" dirty="0" smtClean="0"/>
              <a:t>6. You may also create a picture of your character.</a:t>
            </a:r>
          </a:p>
        </p:txBody>
      </p:sp>
    </p:spTree>
    <p:extLst>
      <p:ext uri="{BB962C8B-B14F-4D97-AF65-F5344CB8AC3E}">
        <p14:creationId xmlns:p14="http://schemas.microsoft.com/office/powerpoint/2010/main" val="288221622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Bell Ringer Activity 1</a:t>
            </a:r>
            <a:endParaRPr lang="en-US" dirty="0"/>
          </a:p>
        </p:txBody>
      </p:sp>
      <p:sp>
        <p:nvSpPr>
          <p:cNvPr id="3" name="Content Placeholder 2"/>
          <p:cNvSpPr>
            <a:spLocks noGrp="1"/>
          </p:cNvSpPr>
          <p:nvPr>
            <p:ph idx="1"/>
          </p:nvPr>
        </p:nvSpPr>
        <p:spPr/>
        <p:txBody>
          <a:bodyPr>
            <a:normAutofit/>
          </a:bodyPr>
          <a:lstStyle/>
          <a:p>
            <a:r>
              <a:rPr lang="en-US" dirty="0" smtClean="0"/>
              <a:t>Watch Mike’s Story Clip:</a:t>
            </a:r>
          </a:p>
          <a:p>
            <a:endParaRPr lang="en-US" dirty="0" smtClean="0"/>
          </a:p>
          <a:p>
            <a:r>
              <a:rPr lang="en-US" dirty="0">
                <a:hlinkClick r:id="rId2"/>
              </a:rPr>
              <a:t>Mike’s Story</a:t>
            </a:r>
            <a:endParaRPr lang="en-US" dirty="0"/>
          </a:p>
          <a:p>
            <a:endParaRPr lang="en-US" dirty="0" smtClean="0"/>
          </a:p>
          <a:p>
            <a:r>
              <a:rPr lang="en-US" dirty="0" smtClean="0"/>
              <a:t>How is Mike’s school situation similar or different than yours?</a:t>
            </a:r>
          </a:p>
          <a:p>
            <a:endParaRPr lang="en-US" dirty="0"/>
          </a:p>
          <a:p>
            <a:r>
              <a:rPr lang="en-US" dirty="0" smtClean="0"/>
              <a:t>Do you know what an IEP is? If so, what is it?</a:t>
            </a:r>
          </a:p>
          <a:p>
            <a:endParaRPr lang="en-US" dirty="0" smtClean="0"/>
          </a:p>
        </p:txBody>
      </p:sp>
    </p:spTree>
    <p:extLst>
      <p:ext uri="{BB962C8B-B14F-4D97-AF65-F5344CB8AC3E}">
        <p14:creationId xmlns:p14="http://schemas.microsoft.com/office/powerpoint/2010/main" val="356762159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19</a:t>
            </a:r>
            <a:endParaRPr lang="en-US" dirty="0"/>
          </a:p>
        </p:txBody>
      </p:sp>
      <p:sp>
        <p:nvSpPr>
          <p:cNvPr id="3" name="Content Placeholder 2"/>
          <p:cNvSpPr>
            <a:spLocks noGrp="1"/>
          </p:cNvSpPr>
          <p:nvPr>
            <p:ph idx="1"/>
          </p:nvPr>
        </p:nvSpPr>
        <p:spPr/>
        <p:txBody>
          <a:bodyPr/>
          <a:lstStyle/>
          <a:p>
            <a:r>
              <a:rPr lang="en-US" dirty="0" smtClean="0">
                <a:hlinkClick r:id="rId2"/>
              </a:rPr>
              <a:t>Stella Young TED Talk</a:t>
            </a:r>
            <a:endParaRPr lang="en-US" dirty="0" smtClean="0"/>
          </a:p>
          <a:p>
            <a:endParaRPr lang="en-US" dirty="0"/>
          </a:p>
          <a:p>
            <a:endParaRPr lang="en-US" dirty="0" smtClean="0"/>
          </a:p>
          <a:p>
            <a:r>
              <a:rPr lang="en-US" dirty="0" smtClean="0"/>
              <a:t>Listen to this speech</a:t>
            </a:r>
          </a:p>
          <a:p>
            <a:endParaRPr lang="en-US" dirty="0"/>
          </a:p>
          <a:p>
            <a:r>
              <a:rPr lang="en-US" dirty="0" smtClean="0"/>
              <a:t>What does it mean to be treated equally and fairly in your life?</a:t>
            </a:r>
            <a:endParaRPr lang="en-US" dirty="0"/>
          </a:p>
        </p:txBody>
      </p:sp>
    </p:spTree>
    <p:extLst>
      <p:ext uri="{BB962C8B-B14F-4D97-AF65-F5344CB8AC3E}">
        <p14:creationId xmlns:p14="http://schemas.microsoft.com/office/powerpoint/2010/main" val="196062361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20</a:t>
            </a:r>
            <a:endParaRPr lang="en-US" dirty="0"/>
          </a:p>
        </p:txBody>
      </p:sp>
      <p:sp>
        <p:nvSpPr>
          <p:cNvPr id="3" name="Content Placeholder 2"/>
          <p:cNvSpPr>
            <a:spLocks noGrp="1"/>
          </p:cNvSpPr>
          <p:nvPr>
            <p:ph idx="1"/>
          </p:nvPr>
        </p:nvSpPr>
        <p:spPr/>
        <p:txBody>
          <a:bodyPr/>
          <a:lstStyle/>
          <a:p>
            <a:r>
              <a:rPr lang="en-US" dirty="0" smtClean="0"/>
              <a:t>Think about the most difficult time you’ve had with a teacher.</a:t>
            </a:r>
          </a:p>
          <a:p>
            <a:endParaRPr lang="en-US" dirty="0"/>
          </a:p>
          <a:p>
            <a:r>
              <a:rPr lang="en-US" dirty="0" smtClean="0"/>
              <a:t>What are some things that happened that made you feel like you were unfairly treated?</a:t>
            </a:r>
          </a:p>
          <a:p>
            <a:endParaRPr lang="en-US" dirty="0"/>
          </a:p>
          <a:p>
            <a:r>
              <a:rPr lang="en-US" dirty="0" smtClean="0"/>
              <a:t>If you could go back and do anything about it, what would you do?</a:t>
            </a:r>
            <a:endParaRPr lang="en-US" dirty="0"/>
          </a:p>
        </p:txBody>
      </p:sp>
    </p:spTree>
    <p:extLst>
      <p:ext uri="{BB962C8B-B14F-4D97-AF65-F5344CB8AC3E}">
        <p14:creationId xmlns:p14="http://schemas.microsoft.com/office/powerpoint/2010/main" val="285338447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21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Define the following words:</a:t>
            </a:r>
          </a:p>
          <a:p>
            <a:endParaRPr lang="en-US" dirty="0"/>
          </a:p>
          <a:p>
            <a:r>
              <a:rPr lang="en-US" dirty="0" smtClean="0"/>
              <a:t>Self-Awareness</a:t>
            </a:r>
          </a:p>
          <a:p>
            <a:endParaRPr lang="en-US" dirty="0"/>
          </a:p>
          <a:p>
            <a:r>
              <a:rPr lang="en-US" dirty="0" smtClean="0"/>
              <a:t>Self-Advocacy</a:t>
            </a:r>
          </a:p>
          <a:p>
            <a:endParaRPr lang="en-US" dirty="0"/>
          </a:p>
          <a:p>
            <a:r>
              <a:rPr lang="en-US" dirty="0" smtClean="0"/>
              <a:t>Self-Determination</a:t>
            </a:r>
          </a:p>
          <a:p>
            <a:endParaRPr lang="en-US" dirty="0"/>
          </a:p>
          <a:p>
            <a:r>
              <a:rPr lang="en-US" dirty="0" smtClean="0"/>
              <a:t>Specialized Education: What do you think this means?</a:t>
            </a:r>
            <a:endParaRPr lang="en-US" dirty="0"/>
          </a:p>
        </p:txBody>
      </p:sp>
    </p:spTree>
    <p:extLst>
      <p:ext uri="{BB962C8B-B14F-4D97-AF65-F5344CB8AC3E}">
        <p14:creationId xmlns:p14="http://schemas.microsoft.com/office/powerpoint/2010/main" val="311929724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22</a:t>
            </a:r>
            <a:endParaRPr lang="en-US" dirty="0"/>
          </a:p>
        </p:txBody>
      </p:sp>
      <p:sp>
        <p:nvSpPr>
          <p:cNvPr id="3" name="Content Placeholder 2"/>
          <p:cNvSpPr>
            <a:spLocks noGrp="1"/>
          </p:cNvSpPr>
          <p:nvPr>
            <p:ph idx="1"/>
          </p:nvPr>
        </p:nvSpPr>
        <p:spPr/>
        <p:txBody>
          <a:bodyPr/>
          <a:lstStyle/>
          <a:p>
            <a:r>
              <a:rPr lang="en-US" dirty="0" smtClean="0"/>
              <a:t>Define our 4 words: Self-Awareness, Self-Advocacy, Self-Determination, Specialized Education.</a:t>
            </a:r>
          </a:p>
          <a:p>
            <a:endParaRPr lang="en-US" dirty="0"/>
          </a:p>
          <a:p>
            <a:r>
              <a:rPr lang="en-US" dirty="0" smtClean="0"/>
              <a:t>How do those words apply to you directly? (All </a:t>
            </a:r>
            <a:r>
              <a:rPr lang="en-US" dirty="0"/>
              <a:t>f</a:t>
            </a:r>
            <a:r>
              <a:rPr lang="en-US" dirty="0" smtClean="0"/>
              <a:t>our)</a:t>
            </a:r>
            <a:endParaRPr lang="en-US" dirty="0"/>
          </a:p>
        </p:txBody>
      </p:sp>
    </p:spTree>
    <p:extLst>
      <p:ext uri="{BB962C8B-B14F-4D97-AF65-F5344CB8AC3E}">
        <p14:creationId xmlns:p14="http://schemas.microsoft.com/office/powerpoint/2010/main" val="38385319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23</a:t>
            </a:r>
            <a:endParaRPr lang="en-US" dirty="0"/>
          </a:p>
        </p:txBody>
      </p:sp>
      <p:sp>
        <p:nvSpPr>
          <p:cNvPr id="3" name="Content Placeholder 2"/>
          <p:cNvSpPr>
            <a:spLocks noGrp="1"/>
          </p:cNvSpPr>
          <p:nvPr>
            <p:ph idx="1"/>
          </p:nvPr>
        </p:nvSpPr>
        <p:spPr/>
        <p:txBody>
          <a:bodyPr/>
          <a:lstStyle/>
          <a:p>
            <a:r>
              <a:rPr lang="en-US" dirty="0" smtClean="0"/>
              <a:t>Watch the following </a:t>
            </a:r>
            <a:r>
              <a:rPr lang="en-US" dirty="0" smtClean="0">
                <a:hlinkClick r:id="rId2"/>
              </a:rPr>
              <a:t>Clip (start at 13:54 and end at 18:38)</a:t>
            </a:r>
            <a:endParaRPr lang="en-US" dirty="0" smtClean="0"/>
          </a:p>
          <a:p>
            <a:endParaRPr lang="en-US" dirty="0"/>
          </a:p>
          <a:p>
            <a:endParaRPr lang="en-US" dirty="0" smtClean="0"/>
          </a:p>
          <a:p>
            <a:r>
              <a:rPr lang="en-US" dirty="0" smtClean="0"/>
              <a:t>What does a successful future look like for you? What would need to happen for you to consider it a success?</a:t>
            </a:r>
            <a:endParaRPr lang="en-US" dirty="0"/>
          </a:p>
        </p:txBody>
      </p:sp>
    </p:spTree>
    <p:extLst>
      <p:ext uri="{BB962C8B-B14F-4D97-AF65-F5344CB8AC3E}">
        <p14:creationId xmlns:p14="http://schemas.microsoft.com/office/powerpoint/2010/main" val="153702269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25.17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33532" r="-25625"/>
          <a:stretch/>
        </p:blipFill>
        <p:spPr>
          <a:xfrm>
            <a:off x="381000" y="1719263"/>
            <a:ext cx="8407400" cy="4406900"/>
          </a:xfrm>
        </p:spPr>
      </p:pic>
      <p:sp>
        <p:nvSpPr>
          <p:cNvPr id="3" name="Title 2"/>
          <p:cNvSpPr>
            <a:spLocks noGrp="1"/>
          </p:cNvSpPr>
          <p:nvPr>
            <p:ph type="title"/>
          </p:nvPr>
        </p:nvSpPr>
        <p:spPr/>
        <p:txBody>
          <a:bodyPr/>
          <a:lstStyle/>
          <a:p>
            <a:r>
              <a:rPr lang="en-US" dirty="0" smtClean="0"/>
              <a:t>Unit 1 QUIZ</a:t>
            </a:r>
            <a:endParaRPr lang="en-US" dirty="0"/>
          </a:p>
        </p:txBody>
      </p:sp>
    </p:spTree>
    <p:extLst>
      <p:ext uri="{BB962C8B-B14F-4D97-AF65-F5344CB8AC3E}">
        <p14:creationId xmlns:p14="http://schemas.microsoft.com/office/powerpoint/2010/main" val="156334055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26.49 PM.png"/>
          <p:cNvPicPr>
            <a:picLocks noGrp="1" noChangeAspect="1"/>
          </p:cNvPicPr>
          <p:nvPr>
            <p:ph idx="1"/>
          </p:nvPr>
        </p:nvPicPr>
        <p:blipFill>
          <a:blip r:embed="rId2">
            <a:extLst>
              <a:ext uri="{28A0092B-C50C-407E-A947-70E740481C1C}">
                <a14:useLocalDpi xmlns:a14="http://schemas.microsoft.com/office/drawing/2010/main" val="0"/>
              </a:ext>
            </a:extLst>
          </a:blip>
          <a:srcRect l="-45097" r="-45097"/>
          <a:stretch>
            <a:fillRect/>
          </a:stretch>
        </p:blipFill>
        <p:spPr/>
      </p:pic>
      <p:sp>
        <p:nvSpPr>
          <p:cNvPr id="3" name="Title 2"/>
          <p:cNvSpPr>
            <a:spLocks noGrp="1"/>
          </p:cNvSpPr>
          <p:nvPr>
            <p:ph type="title"/>
          </p:nvPr>
        </p:nvSpPr>
        <p:spPr/>
        <p:txBody>
          <a:bodyPr/>
          <a:lstStyle/>
          <a:p>
            <a:r>
              <a:rPr lang="en-US" dirty="0" smtClean="0"/>
              <a:t>UNIT 1 Answers</a:t>
            </a:r>
            <a:endParaRPr lang="en-US" dirty="0"/>
          </a:p>
        </p:txBody>
      </p:sp>
    </p:spTree>
    <p:extLst>
      <p:ext uri="{BB962C8B-B14F-4D97-AF65-F5344CB8AC3E}">
        <p14:creationId xmlns:p14="http://schemas.microsoft.com/office/powerpoint/2010/main" val="1602222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Bell Ringer Activity 2</a:t>
            </a:r>
            <a:endParaRPr lang="en-US" dirty="0"/>
          </a:p>
        </p:txBody>
      </p:sp>
      <p:sp>
        <p:nvSpPr>
          <p:cNvPr id="3" name="Content Placeholder 2"/>
          <p:cNvSpPr>
            <a:spLocks noGrp="1"/>
          </p:cNvSpPr>
          <p:nvPr>
            <p:ph idx="1"/>
          </p:nvPr>
        </p:nvSpPr>
        <p:spPr/>
        <p:txBody>
          <a:bodyPr/>
          <a:lstStyle/>
          <a:p>
            <a:r>
              <a:rPr lang="en-US" dirty="0" smtClean="0"/>
              <a:t>Name 3 of your biggest strengths</a:t>
            </a:r>
          </a:p>
          <a:p>
            <a:endParaRPr lang="en-US" dirty="0"/>
          </a:p>
          <a:p>
            <a:r>
              <a:rPr lang="en-US" dirty="0" smtClean="0"/>
              <a:t>Name 3 of your biggest weaknesses</a:t>
            </a:r>
          </a:p>
          <a:p>
            <a:endParaRPr lang="en-US" dirty="0"/>
          </a:p>
          <a:p>
            <a:r>
              <a:rPr lang="en-US" dirty="0" smtClean="0"/>
              <a:t>Explain how each of those strengths and weaknesses affect you here at school</a:t>
            </a:r>
          </a:p>
          <a:p>
            <a:endParaRPr lang="en-US" dirty="0"/>
          </a:p>
          <a:p>
            <a:endParaRPr lang="en-US" dirty="0"/>
          </a:p>
        </p:txBody>
      </p:sp>
    </p:spTree>
    <p:extLst>
      <p:ext uri="{BB962C8B-B14F-4D97-AF65-F5344CB8AC3E}">
        <p14:creationId xmlns:p14="http://schemas.microsoft.com/office/powerpoint/2010/main" val="39089744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3</a:t>
            </a:r>
            <a:endParaRPr lang="en-US" dirty="0"/>
          </a:p>
        </p:txBody>
      </p:sp>
      <p:sp>
        <p:nvSpPr>
          <p:cNvPr id="3" name="Content Placeholder 2"/>
          <p:cNvSpPr>
            <a:spLocks noGrp="1"/>
          </p:cNvSpPr>
          <p:nvPr>
            <p:ph idx="1"/>
          </p:nvPr>
        </p:nvSpPr>
        <p:spPr/>
        <p:txBody>
          <a:bodyPr>
            <a:normAutofit/>
          </a:bodyPr>
          <a:lstStyle/>
          <a:p>
            <a:r>
              <a:rPr lang="en-US" dirty="0" smtClean="0"/>
              <a:t>Write down the word Self-Awareness</a:t>
            </a:r>
          </a:p>
          <a:p>
            <a:endParaRPr lang="en-US" dirty="0"/>
          </a:p>
          <a:p>
            <a:r>
              <a:rPr lang="en-US" dirty="0" smtClean="0"/>
              <a:t>What does “Self” mean?</a:t>
            </a:r>
          </a:p>
          <a:p>
            <a:endParaRPr lang="en-US" dirty="0"/>
          </a:p>
          <a:p>
            <a:r>
              <a:rPr lang="en-US" dirty="0" smtClean="0"/>
              <a:t>What does “Awareness” mean?</a:t>
            </a:r>
          </a:p>
          <a:p>
            <a:endParaRPr lang="en-US" dirty="0"/>
          </a:p>
          <a:p>
            <a:r>
              <a:rPr lang="en-US" dirty="0" smtClean="0"/>
              <a:t>What does the word mean when you put it together?</a:t>
            </a:r>
            <a:endParaRPr lang="en-US" dirty="0"/>
          </a:p>
        </p:txBody>
      </p:sp>
    </p:spTree>
    <p:extLst>
      <p:ext uri="{BB962C8B-B14F-4D97-AF65-F5344CB8AC3E}">
        <p14:creationId xmlns:p14="http://schemas.microsoft.com/office/powerpoint/2010/main" val="359751031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4</a:t>
            </a:r>
            <a:endParaRPr lang="en-US" dirty="0"/>
          </a:p>
        </p:txBody>
      </p:sp>
      <p:sp>
        <p:nvSpPr>
          <p:cNvPr id="3" name="Content Placeholder 2"/>
          <p:cNvSpPr>
            <a:spLocks noGrp="1"/>
          </p:cNvSpPr>
          <p:nvPr>
            <p:ph idx="1"/>
          </p:nvPr>
        </p:nvSpPr>
        <p:spPr/>
        <p:txBody>
          <a:bodyPr>
            <a:normAutofit/>
          </a:bodyPr>
          <a:lstStyle/>
          <a:p>
            <a:pPr lvl="0"/>
            <a:r>
              <a:rPr lang="en-US" i="1" dirty="0"/>
              <a:t>Take a minute to think of answers to the following </a:t>
            </a:r>
            <a:r>
              <a:rPr lang="en-US" i="1" dirty="0" smtClean="0"/>
              <a:t>questions (about </a:t>
            </a:r>
            <a:r>
              <a:rPr lang="en-US" i="1" dirty="0"/>
              <a:t>s</a:t>
            </a:r>
            <a:r>
              <a:rPr lang="en-US" i="1" dirty="0" smtClean="0"/>
              <a:t>chool):</a:t>
            </a:r>
            <a:endParaRPr lang="en-US" dirty="0"/>
          </a:p>
          <a:p>
            <a:pPr lvl="1"/>
            <a:r>
              <a:rPr lang="en-US" i="1" dirty="0"/>
              <a:t>What are some things you do </a:t>
            </a:r>
            <a:r>
              <a:rPr lang="en-US" i="1" dirty="0" smtClean="0"/>
              <a:t>well at school?</a:t>
            </a:r>
            <a:endParaRPr lang="en-US" dirty="0"/>
          </a:p>
          <a:p>
            <a:pPr lvl="1"/>
            <a:r>
              <a:rPr lang="en-US" i="1" dirty="0"/>
              <a:t>What are some things you need to </a:t>
            </a:r>
            <a:r>
              <a:rPr lang="en-US" i="1" dirty="0" smtClean="0"/>
              <a:t>improve at school?</a:t>
            </a:r>
            <a:endParaRPr lang="en-US" dirty="0"/>
          </a:p>
          <a:p>
            <a:pPr lvl="1"/>
            <a:r>
              <a:rPr lang="en-US" i="1" dirty="0"/>
              <a:t>What are things you enjoy </a:t>
            </a:r>
            <a:r>
              <a:rPr lang="en-US" i="1" dirty="0" smtClean="0"/>
              <a:t>doing at school? </a:t>
            </a:r>
            <a:r>
              <a:rPr lang="en-US" i="1" dirty="0"/>
              <a:t>Why do you like these things?</a:t>
            </a:r>
            <a:endParaRPr lang="en-US" dirty="0"/>
          </a:p>
          <a:p>
            <a:pPr lvl="1"/>
            <a:r>
              <a:rPr lang="en-US" i="1" dirty="0"/>
              <a:t>What are things you dislike </a:t>
            </a:r>
            <a:r>
              <a:rPr lang="en-US" i="1" dirty="0" smtClean="0"/>
              <a:t>doing at school? </a:t>
            </a:r>
            <a:r>
              <a:rPr lang="en-US" i="1" dirty="0"/>
              <a:t>Why do you dislike these things?</a:t>
            </a:r>
            <a:endParaRPr lang="en-US" dirty="0"/>
          </a:p>
          <a:p>
            <a:pPr lvl="1"/>
            <a:r>
              <a:rPr lang="en-US" i="1" dirty="0"/>
              <a:t>What is important to </a:t>
            </a:r>
            <a:r>
              <a:rPr lang="en-US" i="1" dirty="0" smtClean="0"/>
              <a:t>you at school? </a:t>
            </a:r>
            <a:r>
              <a:rPr lang="en-US" i="1" dirty="0"/>
              <a:t>Why?</a:t>
            </a:r>
          </a:p>
          <a:p>
            <a:endParaRPr lang="en-US" dirty="0"/>
          </a:p>
        </p:txBody>
      </p:sp>
    </p:spTree>
    <p:extLst>
      <p:ext uri="{BB962C8B-B14F-4D97-AF65-F5344CB8AC3E}">
        <p14:creationId xmlns:p14="http://schemas.microsoft.com/office/powerpoint/2010/main" val="77035474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5</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 the next sheet of paper in your </a:t>
            </a:r>
            <a:r>
              <a:rPr lang="en-US" dirty="0"/>
              <a:t>journal, </a:t>
            </a:r>
            <a:r>
              <a:rPr lang="en-US" dirty="0" smtClean="0"/>
              <a:t>draw </a:t>
            </a:r>
            <a:r>
              <a:rPr lang="en-US" dirty="0"/>
              <a:t>a box </a:t>
            </a:r>
            <a:r>
              <a:rPr lang="en-US" dirty="0" smtClean="0"/>
              <a:t>that takes up nearly all of the page.</a:t>
            </a:r>
          </a:p>
          <a:p>
            <a:endParaRPr lang="en-US" dirty="0"/>
          </a:p>
          <a:p>
            <a:r>
              <a:rPr lang="en-US" dirty="0" smtClean="0"/>
              <a:t>Inside that box, write down everything that is important in your life. Draw pictures if it is easier. Try and fill up the box and make sure the most important things are easiest to see.</a:t>
            </a:r>
          </a:p>
          <a:p>
            <a:endParaRPr lang="en-US" dirty="0" smtClean="0"/>
          </a:p>
          <a:p>
            <a:r>
              <a:rPr lang="en-US" dirty="0" smtClean="0"/>
              <a:t>See example on the board</a:t>
            </a:r>
          </a:p>
        </p:txBody>
      </p:sp>
    </p:spTree>
    <p:extLst>
      <p:ext uri="{BB962C8B-B14F-4D97-AF65-F5344CB8AC3E}">
        <p14:creationId xmlns:p14="http://schemas.microsoft.com/office/powerpoint/2010/main" val="9290697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6</a:t>
            </a:r>
            <a:endParaRPr lang="en-US" dirty="0"/>
          </a:p>
        </p:txBody>
      </p:sp>
      <p:sp>
        <p:nvSpPr>
          <p:cNvPr id="3" name="Content Placeholder 2"/>
          <p:cNvSpPr>
            <a:spLocks noGrp="1"/>
          </p:cNvSpPr>
          <p:nvPr>
            <p:ph idx="1"/>
          </p:nvPr>
        </p:nvSpPr>
        <p:spPr/>
        <p:txBody>
          <a:bodyPr/>
          <a:lstStyle/>
          <a:p>
            <a:r>
              <a:rPr lang="en-US" dirty="0" smtClean="0"/>
              <a:t>Think about a time where a teacher or another adult was not doing what they were supposed to, and it affected you directly (Teacher yelling, Principal not being fair, etc.)</a:t>
            </a:r>
          </a:p>
          <a:p>
            <a:endParaRPr lang="en-US" dirty="0"/>
          </a:p>
          <a:p>
            <a:r>
              <a:rPr lang="en-US" dirty="0" smtClean="0"/>
              <a:t>In 2-3 sentences, what did you do? Why?</a:t>
            </a:r>
            <a:endParaRPr lang="en-US" dirty="0"/>
          </a:p>
        </p:txBody>
      </p:sp>
    </p:spTree>
    <p:extLst>
      <p:ext uri="{BB962C8B-B14F-4D97-AF65-F5344CB8AC3E}">
        <p14:creationId xmlns:p14="http://schemas.microsoft.com/office/powerpoint/2010/main" val="7634601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7</a:t>
            </a: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a:t>Lucy is a high school student who wears contacts. Even though she wears contacts, she cannot see small things from far away. When Lucy arrived to Algebra class on Monday, her teacher had made a new seating chart that left Lucy sitting at the back of the room. Lucy stayed after class to explain to her teacher that she needed to sit closer to the front because she could not see the board even when she wears her contacts.</a:t>
            </a:r>
          </a:p>
          <a:p>
            <a:pPr lvl="0"/>
            <a:endParaRPr lang="en-US" i="1" dirty="0"/>
          </a:p>
          <a:p>
            <a:pPr lvl="0"/>
            <a:r>
              <a:rPr lang="en-US" i="1" dirty="0"/>
              <a:t>Why was it important for Lucy to speak up for herself?</a:t>
            </a:r>
          </a:p>
          <a:p>
            <a:pPr lvl="0"/>
            <a:r>
              <a:rPr lang="en-US" i="1" dirty="0"/>
              <a:t>Do you think Lucy did the right thing?</a:t>
            </a:r>
          </a:p>
          <a:p>
            <a:pPr lvl="0"/>
            <a:r>
              <a:rPr lang="en-US" i="1" dirty="0"/>
              <a:t>Have you ever been in a situation that you needed something changed in order to do your best? If so, did you speak up for yourself?</a:t>
            </a:r>
          </a:p>
          <a:p>
            <a:pPr lvl="0"/>
            <a:r>
              <a:rPr lang="en-US" i="1" dirty="0"/>
              <a:t>Was it difficult for you to speak up for yourself? Explain.</a:t>
            </a:r>
          </a:p>
          <a:p>
            <a:pPr lvl="0"/>
            <a:r>
              <a:rPr lang="en-US" i="1" dirty="0"/>
              <a:t>What would you have done in Lucy’s situation?</a:t>
            </a:r>
          </a:p>
          <a:p>
            <a:pPr lvl="0"/>
            <a:r>
              <a:rPr lang="en-US" i="1" dirty="0"/>
              <a:t>How could Lucy’s actions in this situation impact her future?</a:t>
            </a:r>
          </a:p>
          <a:p>
            <a:endParaRPr lang="en-US" i="1" dirty="0"/>
          </a:p>
        </p:txBody>
      </p:sp>
    </p:spTree>
    <p:extLst>
      <p:ext uri="{BB962C8B-B14F-4D97-AF65-F5344CB8AC3E}">
        <p14:creationId xmlns:p14="http://schemas.microsoft.com/office/powerpoint/2010/main" val="143330743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8</a:t>
            </a:r>
            <a:endParaRPr lang="en-US" dirty="0"/>
          </a:p>
        </p:txBody>
      </p:sp>
      <p:sp>
        <p:nvSpPr>
          <p:cNvPr id="3" name="Content Placeholder 2"/>
          <p:cNvSpPr>
            <a:spLocks noGrp="1"/>
          </p:cNvSpPr>
          <p:nvPr>
            <p:ph idx="1"/>
          </p:nvPr>
        </p:nvSpPr>
        <p:spPr/>
        <p:txBody>
          <a:bodyPr>
            <a:normAutofit/>
          </a:bodyPr>
          <a:lstStyle/>
          <a:p>
            <a:r>
              <a:rPr lang="en-US" dirty="0" smtClean="0"/>
              <a:t>Write down the word “Self-Advocacy”</a:t>
            </a:r>
          </a:p>
          <a:p>
            <a:endParaRPr lang="en-US" dirty="0"/>
          </a:p>
          <a:p>
            <a:r>
              <a:rPr lang="en-US" dirty="0" smtClean="0"/>
              <a:t>What does the word “Self” mean</a:t>
            </a:r>
          </a:p>
          <a:p>
            <a:endParaRPr lang="en-US" dirty="0"/>
          </a:p>
          <a:p>
            <a:r>
              <a:rPr lang="en-US" dirty="0" smtClean="0"/>
              <a:t>What does the word “Advocacy” mean? *look it up on your cell phone </a:t>
            </a:r>
            <a:r>
              <a:rPr lang="en-US" dirty="0" smtClean="0">
                <a:sym typeface="Wingdings"/>
              </a:rPr>
              <a:t>*</a:t>
            </a:r>
          </a:p>
          <a:p>
            <a:endParaRPr lang="en-US" dirty="0">
              <a:sym typeface="Wingdings"/>
            </a:endParaRPr>
          </a:p>
          <a:p>
            <a:r>
              <a:rPr lang="en-US" dirty="0" smtClean="0">
                <a:sym typeface="Wingdings"/>
              </a:rPr>
              <a:t>How does that word apply to Lucy’s Story?</a:t>
            </a:r>
            <a:endParaRPr lang="en-US" dirty="0" smtClean="0"/>
          </a:p>
        </p:txBody>
      </p:sp>
    </p:spTree>
    <p:extLst>
      <p:ext uri="{BB962C8B-B14F-4D97-AF65-F5344CB8AC3E}">
        <p14:creationId xmlns:p14="http://schemas.microsoft.com/office/powerpoint/2010/main" val="104191332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ＭＳ 明朝"/>
        <a:font script="Hang" typeface="바탕"/>
        <a:font script="Hans" typeface="华文新魏"/>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ＭＳ 明朝"/>
        <a:font script="Hang" typeface="바탕"/>
        <a:font script="Hans" typeface="华文新魏"/>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512</TotalTime>
  <Words>1154</Words>
  <Application>Microsoft Macintosh PowerPoint</Application>
  <PresentationFormat>On-screen Show (4:3)</PresentationFormat>
  <Paragraphs>163</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Foundry</vt:lpstr>
      <vt:lpstr>Unit 1: Getting Started</vt:lpstr>
      <vt:lpstr>Bell Ringer Activity 1</vt:lpstr>
      <vt:lpstr>Bell Ringer Activity 2</vt:lpstr>
      <vt:lpstr>Bell Ringer Activity 3</vt:lpstr>
      <vt:lpstr>Bell Ringer Activity 4</vt:lpstr>
      <vt:lpstr>Bell Ringer Activity 5</vt:lpstr>
      <vt:lpstr>Bell Ringer Activity 6</vt:lpstr>
      <vt:lpstr>Bell Ringer Activity 7</vt:lpstr>
      <vt:lpstr>Bell Ringer Activity 8</vt:lpstr>
      <vt:lpstr>Bell Ringer Activity 9</vt:lpstr>
      <vt:lpstr>Bell Ringer Activity 10</vt:lpstr>
      <vt:lpstr>Bell Ringer Activity 11</vt:lpstr>
      <vt:lpstr>Bell Ringer Activity 12</vt:lpstr>
      <vt:lpstr>Bell Ringer Activity 13</vt:lpstr>
      <vt:lpstr>Bell Ringer Activity 14</vt:lpstr>
      <vt:lpstr>Bell Ringer Activity 15</vt:lpstr>
      <vt:lpstr>Bell Ringer Activity 16</vt:lpstr>
      <vt:lpstr>Bell Ringer Activity 17</vt:lpstr>
      <vt:lpstr>Bell Ringer Activity 18</vt:lpstr>
      <vt:lpstr>Bell Ringer Activity 19</vt:lpstr>
      <vt:lpstr>Bell Ringer Activity 20</vt:lpstr>
      <vt:lpstr>Bell Ringer Activity 21</vt:lpstr>
      <vt:lpstr>Bell Ringer Activity 22</vt:lpstr>
      <vt:lpstr>Bell Ringer Activity 23</vt:lpstr>
      <vt:lpstr>Unit 1 QUIZ</vt:lpstr>
      <vt:lpstr>UNIT 1 Answers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Getting Started</dc:title>
  <dc:creator>Zarrow</dc:creator>
  <cp:lastModifiedBy>Donna Willis</cp:lastModifiedBy>
  <cp:revision>12</cp:revision>
  <dcterms:created xsi:type="dcterms:W3CDTF">2014-07-29T15:38:21Z</dcterms:created>
  <dcterms:modified xsi:type="dcterms:W3CDTF">2014-09-15T19:43:23Z</dcterms:modified>
</cp:coreProperties>
</file>