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1"/>
  </p:sldMasterIdLst>
  <p:notesMasterIdLst>
    <p:notesMasterId r:id="rId27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rro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AB26-7D35-F942-907F-314A35788415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BA206-A581-2848-A934-290AD2206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B86A-3603-2B46-BD60-C61AA2927F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6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  <a:r>
              <a:rPr lang="en-US" baseline="0" dirty="0" smtClean="0"/>
              <a:t> of the IEP utilizes the Oklahoma Individualized Education Plan. It can be modified to use in your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B86A-3603-2B46-BD60-C61AA2927F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  <a:r>
              <a:rPr lang="en-US" baseline="0" dirty="0" smtClean="0"/>
              <a:t> of the IEP utilizes the Oklahoma Individualized Education Plan. It can be modified to use in your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B86A-3603-2B46-BD60-C61AA2927F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19A8B8-5EB1-6844-8C19-3C77C425790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CE05D2-FECA-2D42-A4AC-BEB351A0F73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YTUA3lAOr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155" y="3761873"/>
            <a:ext cx="7583487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Getting to know the IEP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65" y="50800"/>
            <a:ext cx="6324600" cy="2225725"/>
          </a:xfrm>
        </p:spPr>
        <p:txBody>
          <a:bodyPr/>
          <a:lstStyle/>
          <a:p>
            <a:r>
              <a:rPr lang="en-US" dirty="0" smtClean="0"/>
              <a:t>Unit 3: Understanding my Individualized Education Plan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4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Ringer Activity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Let’s keep looking at the IEP!</a:t>
            </a:r>
            <a:endParaRPr lang="en-US" sz="4000" dirty="0"/>
          </a:p>
        </p:txBody>
      </p:sp>
      <p:pic>
        <p:nvPicPr>
          <p:cNvPr id="6" name="Content Placeholder 5" descr="Screen Shot 2014-06-30 at 12.13.03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34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480" y="1491439"/>
            <a:ext cx="4012167" cy="498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is Page 3 of the IEP (The Goal Page)</a:t>
            </a:r>
          </a:p>
          <a:p>
            <a:pPr marL="0" indent="0">
              <a:buNone/>
            </a:pPr>
            <a:r>
              <a:rPr lang="en-US" sz="1600" dirty="0" smtClean="0"/>
              <a:t>Typically, you have one goal page for each *academic need* that was listed on page 2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Goal</a:t>
            </a:r>
            <a:r>
              <a:rPr lang="en-US" sz="1800" dirty="0" smtClean="0"/>
              <a:t>- </a:t>
            </a:r>
            <a:r>
              <a:rPr lang="en-US" sz="1800" i="1" dirty="0" smtClean="0"/>
              <a:t>The overall thing you want to achieve this year (according to your need) </a:t>
            </a:r>
          </a:p>
          <a:p>
            <a:pPr marL="0" indent="0">
              <a:buNone/>
            </a:pPr>
            <a:r>
              <a:rPr lang="en-US" sz="1800" b="1" dirty="0" smtClean="0"/>
              <a:t>Short-Term Benchmark</a:t>
            </a:r>
            <a:r>
              <a:rPr lang="en-US" sz="1800" dirty="0" smtClean="0"/>
              <a:t>- </a:t>
            </a:r>
            <a:r>
              <a:rPr lang="en-US" sz="1800" i="1" dirty="0" smtClean="0"/>
              <a:t>Where a goal is broken down into small chunks to make it easier to achieve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This is where you see how much progress is made through the year on that goal.</a:t>
            </a:r>
          </a:p>
          <a:p>
            <a:pPr marL="0" indent="0" algn="ctr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5871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41" y="203200"/>
            <a:ext cx="8214306" cy="858240"/>
          </a:xfrm>
        </p:spPr>
        <p:txBody>
          <a:bodyPr/>
          <a:lstStyle/>
          <a:p>
            <a:r>
              <a:rPr lang="en-US" dirty="0"/>
              <a:t>Bell Ringer Activity </a:t>
            </a:r>
            <a:r>
              <a:rPr lang="en-US" dirty="0" smtClean="0"/>
              <a:t>10</a:t>
            </a:r>
            <a:br>
              <a:rPr lang="en-US" dirty="0" smtClean="0"/>
            </a:br>
            <a:r>
              <a:rPr lang="en-US" sz="1400" dirty="0" smtClean="0"/>
              <a:t>Let’s keep looking at the IEP!</a:t>
            </a:r>
            <a:endParaRPr lang="en-US" sz="4000" dirty="0"/>
          </a:p>
        </p:txBody>
      </p:sp>
      <p:pic>
        <p:nvPicPr>
          <p:cNvPr id="6" name="Content Placeholder 5" descr="Screen Shot 2014-06-30 at 12.13.03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34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640" y="1491439"/>
            <a:ext cx="4002007" cy="4848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is Page 3 of the IEP (The Goal Page)</a:t>
            </a:r>
          </a:p>
          <a:p>
            <a:pPr marL="0" indent="0">
              <a:buNone/>
            </a:pPr>
            <a:r>
              <a:rPr lang="en-US" sz="1400" dirty="0" smtClean="0"/>
              <a:t> Now let’s give it a try!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dirty="0" smtClean="0"/>
              <a:t>- Think of a goal you want to achieve this year. It can be anything from “Pass all my classes” to “Getting on the football team”</a:t>
            </a:r>
            <a:endParaRPr lang="en-US" sz="1400" dirty="0"/>
          </a:p>
          <a:p>
            <a:pPr marL="0" indent="0">
              <a:spcBef>
                <a:spcPts val="936"/>
              </a:spcBef>
              <a:buNone/>
            </a:pPr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dirty="0" smtClean="0"/>
              <a:t>-Write that goal down like this:</a:t>
            </a:r>
            <a:r>
              <a:rPr lang="en-US" sz="1400" dirty="0"/>
              <a:t> </a:t>
            </a:r>
            <a:r>
              <a:rPr lang="en-US" sz="1400" dirty="0" smtClean="0"/>
              <a:t>“Johnny will_______ by what date (Johnny will make it on the football team by doing well at the tryout on February 15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)”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400" b="1" dirty="0" smtClean="0"/>
              <a:t>3</a:t>
            </a:r>
            <a:r>
              <a:rPr lang="en-US" sz="1400" b="1" baseline="30000" dirty="0" smtClean="0"/>
              <a:t>rd</a:t>
            </a:r>
            <a:r>
              <a:rPr lang="en-US" sz="1400" dirty="0" smtClean="0"/>
              <a:t>- Now break down your goal into three steps</a:t>
            </a:r>
            <a:r>
              <a:rPr lang="en-US" sz="1400" dirty="0"/>
              <a:t> </a:t>
            </a:r>
            <a:r>
              <a:rPr lang="en-US" sz="1400" dirty="0" smtClean="0"/>
              <a:t>(for example if Johnny wants on the football team he will need to 1. Gain Weight (ex:30 lbs.) 2. Get faster below 5 second forty yard dash 3. Get 100% on my Linebacker Drills.) When will all these things need to be done?</a:t>
            </a:r>
          </a:p>
          <a:p>
            <a:pPr marL="0" indent="0" algn="ctr">
              <a:buNone/>
            </a:pPr>
            <a:r>
              <a:rPr lang="en-US" sz="1400" b="1" dirty="0" smtClean="0"/>
              <a:t>*Complete this activity in your notebooks*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633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11</a:t>
            </a:r>
            <a:br>
              <a:rPr lang="en-US" dirty="0" smtClean="0"/>
            </a:br>
            <a:r>
              <a:rPr lang="en-US" sz="1600" dirty="0" smtClean="0"/>
              <a:t>Let’s Keep Going with the IEP</a:t>
            </a:r>
            <a:endParaRPr lang="en-US" dirty="0"/>
          </a:p>
        </p:txBody>
      </p:sp>
      <p:pic>
        <p:nvPicPr>
          <p:cNvPr id="5" name="Content Placeholder 4" descr="Screen Shot 2014-07-01 at 10.03.51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" b="48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101" y="1371600"/>
            <a:ext cx="3991099" cy="4681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is the Transitions Page</a:t>
            </a:r>
          </a:p>
          <a:p>
            <a:pPr marL="0" indent="0" algn="ctr">
              <a:buNone/>
            </a:pPr>
            <a:r>
              <a:rPr lang="en-US" sz="1400" dirty="0" smtClean="0"/>
              <a:t>*Think about what </a:t>
            </a:r>
            <a:r>
              <a:rPr lang="en-US" sz="1400" b="1" dirty="0" smtClean="0"/>
              <a:t>Transition </a:t>
            </a:r>
            <a:r>
              <a:rPr lang="en-US" sz="1400" dirty="0" smtClean="0"/>
              <a:t> means*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400" b="1" dirty="0" smtClean="0"/>
              <a:t>Course of Study</a:t>
            </a:r>
            <a:r>
              <a:rPr lang="en-US" sz="1400" dirty="0" smtClean="0"/>
              <a:t>- This contains any assessment info and/or classes that are recommended to help you get ready for future careers.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400" b="1" dirty="0" smtClean="0"/>
              <a:t>Post Secondary Goal</a:t>
            </a:r>
            <a:r>
              <a:rPr lang="en-US" sz="1400" dirty="0" smtClean="0"/>
              <a:t>-This is the ultimate goal of what you want to do after high school (Live, Work, Learn)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Each of these </a:t>
            </a:r>
            <a:r>
              <a:rPr lang="en-US" sz="1400" b="1" dirty="0" smtClean="0"/>
              <a:t>Annual </a:t>
            </a:r>
            <a:r>
              <a:rPr lang="en-US" sz="1400" dirty="0" smtClean="0"/>
              <a:t>goals below talk about what we will do </a:t>
            </a:r>
            <a:r>
              <a:rPr lang="en-US" sz="1400" b="1" dirty="0" smtClean="0"/>
              <a:t>This Year</a:t>
            </a:r>
            <a:r>
              <a:rPr lang="en-US" sz="1400" dirty="0" smtClean="0"/>
              <a:t> in order to help you achieve your </a:t>
            </a:r>
            <a:r>
              <a:rPr lang="en-US" sz="1400" b="1" dirty="0" smtClean="0"/>
              <a:t>Post-Secondary Goal.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 smtClean="0"/>
              <a:t>*Write down the definitions of </a:t>
            </a:r>
            <a:r>
              <a:rPr lang="en-US" sz="1400" i="1" dirty="0" smtClean="0"/>
              <a:t>Transition</a:t>
            </a:r>
            <a:r>
              <a:rPr lang="en-US" sz="1400" dirty="0" smtClean="0"/>
              <a:t>, </a:t>
            </a:r>
            <a:r>
              <a:rPr lang="en-US" sz="1400" i="1" dirty="0" smtClean="0"/>
              <a:t>Course of Study, Post Secondary Goal</a:t>
            </a:r>
            <a:r>
              <a:rPr lang="en-US" sz="1400" dirty="0" smtClean="0"/>
              <a:t>, and </a:t>
            </a:r>
            <a:r>
              <a:rPr lang="en-US" sz="1400" i="1" dirty="0" smtClean="0"/>
              <a:t>Annual Goal </a:t>
            </a:r>
            <a:r>
              <a:rPr lang="en-US" sz="1400" dirty="0" smtClean="0"/>
              <a:t>in your notebook*</a:t>
            </a:r>
            <a:endParaRPr lang="en-US" sz="1400" b="1" dirty="0"/>
          </a:p>
        </p:txBody>
      </p:sp>
      <p:sp>
        <p:nvSpPr>
          <p:cNvPr id="7" name="Curved Down Arrow 6"/>
          <p:cNvSpPr/>
          <p:nvPr/>
        </p:nvSpPr>
        <p:spPr>
          <a:xfrm rot="12181490">
            <a:off x="3613221" y="3942531"/>
            <a:ext cx="1173040" cy="352345"/>
          </a:xfrm>
          <a:prstGeom prst="curvedDownArrow">
            <a:avLst>
              <a:gd name="adj1" fmla="val 25000"/>
              <a:gd name="adj2" fmla="val 50000"/>
              <a:gd name="adj3" fmla="val 499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2181490">
            <a:off x="3601570" y="2720127"/>
            <a:ext cx="1173040" cy="352345"/>
          </a:xfrm>
          <a:prstGeom prst="curvedDownArrow">
            <a:avLst>
              <a:gd name="adj1" fmla="val 25000"/>
              <a:gd name="adj2" fmla="val 50000"/>
              <a:gd name="adj3" fmla="val 499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555940" flipV="1">
            <a:off x="3947940" y="4687238"/>
            <a:ext cx="851654" cy="1832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flipV="1">
            <a:off x="4205492" y="5208883"/>
            <a:ext cx="450551" cy="1398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8774827" flipV="1">
            <a:off x="4070122" y="5753670"/>
            <a:ext cx="843437" cy="1887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223520"/>
            <a:ext cx="8131068" cy="77696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12</a:t>
            </a:r>
            <a:br>
              <a:rPr lang="en-US" dirty="0" smtClean="0"/>
            </a:br>
            <a:r>
              <a:rPr lang="en-US" sz="1600" dirty="0" smtClean="0"/>
              <a:t>Let’s Keep Going with the IEP</a:t>
            </a:r>
            <a:endParaRPr lang="en-US" dirty="0"/>
          </a:p>
        </p:txBody>
      </p:sp>
      <p:pic>
        <p:nvPicPr>
          <p:cNvPr id="5" name="Content Placeholder 4" descr="Screen Shot 2014-07-01 at 10.03.51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" b="48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Now it’s your turn!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1400" b="1" dirty="0" smtClean="0"/>
              <a:t>Answer the following questions: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1. Where do you want to </a:t>
            </a:r>
            <a:r>
              <a:rPr lang="en-US" sz="1800" b="1" dirty="0" smtClean="0"/>
              <a:t>live</a:t>
            </a:r>
            <a:r>
              <a:rPr lang="en-US" sz="1800" dirty="0" smtClean="0"/>
              <a:t> one year after high school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2. Where do you want to be </a:t>
            </a:r>
            <a:r>
              <a:rPr lang="en-US" sz="1800" b="1" dirty="0" smtClean="0"/>
              <a:t>learning</a:t>
            </a:r>
            <a:r>
              <a:rPr lang="en-US" sz="1800" dirty="0" smtClean="0"/>
              <a:t> (college, tech </a:t>
            </a:r>
            <a:r>
              <a:rPr lang="en-US" sz="1800" dirty="0"/>
              <a:t>s</a:t>
            </a:r>
            <a:r>
              <a:rPr lang="en-US" sz="1800" dirty="0" smtClean="0"/>
              <a:t>chool, academy, etc.) one year after high school? What career will you be studying?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3. Where do you want to be </a:t>
            </a:r>
            <a:r>
              <a:rPr lang="en-US" sz="1800" b="1" dirty="0" smtClean="0"/>
              <a:t>working</a:t>
            </a:r>
            <a:r>
              <a:rPr lang="en-US" sz="1800" dirty="0" smtClean="0"/>
              <a:t> one year after high school is complete?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907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62" y="162560"/>
            <a:ext cx="8209420" cy="805647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13</a:t>
            </a:r>
            <a:br>
              <a:rPr lang="en-US" dirty="0" smtClean="0"/>
            </a:br>
            <a:r>
              <a:rPr lang="en-US" sz="1600" dirty="0" smtClean="0"/>
              <a:t>Let’s Keep Going with the IEP</a:t>
            </a:r>
            <a:endParaRPr lang="en-US" dirty="0"/>
          </a:p>
        </p:txBody>
      </p:sp>
      <p:pic>
        <p:nvPicPr>
          <p:cNvPr id="5" name="Content Placeholder 4" descr="Screen Shot 2014-07-01 at 10.03.51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" b="48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Now it’s your turn!</a:t>
            </a:r>
          </a:p>
          <a:p>
            <a:pPr marL="0" indent="0" algn="ctr">
              <a:buNone/>
            </a:pPr>
            <a:r>
              <a:rPr lang="en-US" sz="1400" b="1" dirty="0" smtClean="0"/>
              <a:t>Think about your answers from yesterday…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800" dirty="0" smtClean="0"/>
              <a:t>1. What is something you can do/learn this school year to help you prepare to </a:t>
            </a:r>
            <a:r>
              <a:rPr lang="en-US" sz="1800" b="1" dirty="0" smtClean="0"/>
              <a:t>live</a:t>
            </a:r>
            <a:r>
              <a:rPr lang="en-US" sz="1800" dirty="0" smtClean="0"/>
              <a:t> where you chose (one year after high school)?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800" dirty="0" smtClean="0"/>
              <a:t>2. What is something that you can do to get ready for </a:t>
            </a:r>
            <a:r>
              <a:rPr lang="en-US" sz="1800" b="1" dirty="0" smtClean="0"/>
              <a:t>learning</a:t>
            </a:r>
            <a:r>
              <a:rPr lang="en-US" sz="1800" dirty="0" smtClean="0"/>
              <a:t> after high school? (apply to colleges, scholarships, study skills, etc.)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800" dirty="0" smtClean="0"/>
              <a:t>3. What is something you can do this year to get you ready to have a </a:t>
            </a:r>
            <a:r>
              <a:rPr lang="en-US" sz="1800" b="1" dirty="0" smtClean="0"/>
              <a:t>job</a:t>
            </a:r>
            <a:r>
              <a:rPr lang="en-US" sz="1800" dirty="0" smtClean="0"/>
              <a:t> after high school?</a:t>
            </a:r>
          </a:p>
        </p:txBody>
      </p:sp>
    </p:spTree>
    <p:extLst>
      <p:ext uri="{BB962C8B-B14F-4D97-AF65-F5344CB8AC3E}">
        <p14:creationId xmlns:p14="http://schemas.microsoft.com/office/powerpoint/2010/main" val="171302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85" y="134760"/>
            <a:ext cx="8103458" cy="80744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14</a:t>
            </a:r>
            <a:br>
              <a:rPr lang="en-US" dirty="0" smtClean="0"/>
            </a:br>
            <a:r>
              <a:rPr lang="en-US" sz="1600" dirty="0" smtClean="0"/>
              <a:t>Keep Going with the IEP!</a:t>
            </a:r>
            <a:endParaRPr lang="en-US" dirty="0"/>
          </a:p>
        </p:txBody>
      </p:sp>
      <p:pic>
        <p:nvPicPr>
          <p:cNvPr id="5" name="Content Placeholder 4" descr="Screen Shot 2014-07-01 at 10.17.55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b="493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216400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is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Transition Page - More Annual Goals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Curriculum Participation</a:t>
            </a:r>
            <a:r>
              <a:rPr lang="en-US" sz="1800" dirty="0" smtClean="0"/>
              <a:t>- </a:t>
            </a:r>
            <a:r>
              <a:rPr lang="en-US" sz="1800" i="1" dirty="0" smtClean="0"/>
              <a:t>This indicates whether or not you are taking the regular class load.</a:t>
            </a:r>
          </a:p>
          <a:p>
            <a:pPr marL="0" indent="0">
              <a:buNone/>
            </a:pPr>
            <a:r>
              <a:rPr lang="en-US" sz="1800" b="1" dirty="0" smtClean="0"/>
              <a:t>Projected Graduation Date- </a:t>
            </a:r>
            <a:r>
              <a:rPr lang="en-US" sz="1800" i="1" dirty="0"/>
              <a:t>A</a:t>
            </a:r>
            <a:r>
              <a:rPr lang="en-US" sz="1800" i="1" dirty="0" smtClean="0"/>
              <a:t>sk yourself, does this seem right?</a:t>
            </a:r>
            <a:endParaRPr lang="en-US" sz="1800" b="1" i="1" dirty="0" smtClean="0"/>
          </a:p>
          <a:p>
            <a:pPr marL="0" indent="0">
              <a:buNone/>
            </a:pPr>
            <a:r>
              <a:rPr lang="en-US" sz="1800" b="1" dirty="0" smtClean="0"/>
              <a:t>Vocational Rehab</a:t>
            </a:r>
            <a:r>
              <a:rPr lang="en-US" sz="1800" dirty="0" smtClean="0"/>
              <a:t>- </a:t>
            </a:r>
            <a:r>
              <a:rPr lang="en-US" sz="1800" i="1" dirty="0" smtClean="0"/>
              <a:t>Services to help you succeed once you graduate from high school</a:t>
            </a:r>
          </a:p>
          <a:p>
            <a:pPr marL="0" indent="0">
              <a:buNone/>
            </a:pPr>
            <a:r>
              <a:rPr lang="en-US" sz="1800" b="1" dirty="0" smtClean="0"/>
              <a:t>Transfer of Rights</a:t>
            </a:r>
            <a:r>
              <a:rPr lang="en-US" sz="1800" dirty="0" smtClean="0"/>
              <a:t>- </a:t>
            </a:r>
            <a:r>
              <a:rPr lang="en-US" sz="1800" i="1" dirty="0" smtClean="0"/>
              <a:t>When you’re 18 years old, this WHOLE thing becomes your responsibility (Be prepared!)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33959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152400"/>
            <a:ext cx="8117263" cy="74648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15</a:t>
            </a:r>
            <a:br>
              <a:rPr lang="en-US" dirty="0" smtClean="0"/>
            </a:br>
            <a:r>
              <a:rPr lang="en-US" sz="1400" dirty="0" smtClean="0"/>
              <a:t>IEP! IEP! IEP!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Wait a Minute…..Does this mean that there is life after high </a:t>
            </a:r>
            <a:r>
              <a:rPr lang="en-US" dirty="0"/>
              <a:t>s</a:t>
            </a:r>
            <a:r>
              <a:rPr lang="en-US" dirty="0" smtClean="0"/>
              <a:t>chool????</a:t>
            </a:r>
          </a:p>
          <a:p>
            <a:r>
              <a:rPr lang="en-US" dirty="0" smtClean="0"/>
              <a:t>I have to have a plan?</a:t>
            </a:r>
          </a:p>
          <a:p>
            <a:r>
              <a:rPr lang="en-US" dirty="0" smtClean="0"/>
              <a:t>Watch this 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and answer the following question:</a:t>
            </a:r>
            <a:endParaRPr lang="en-US" dirty="0"/>
          </a:p>
          <a:p>
            <a:r>
              <a:rPr lang="en-US" i="1" dirty="0" smtClean="0"/>
              <a:t>How do you think your disability will affect your life after high school? How can you overcome and succeed?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022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210960"/>
            <a:ext cx="7965410" cy="75664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16</a:t>
            </a:r>
            <a:br>
              <a:rPr lang="en-US" dirty="0" smtClean="0"/>
            </a:br>
            <a:r>
              <a:rPr lang="en-US" sz="1800" dirty="0" smtClean="0"/>
              <a:t>IEP! IEP! IEP!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 back and define these words:</a:t>
            </a:r>
          </a:p>
          <a:p>
            <a:r>
              <a:rPr lang="en-US" dirty="0" smtClean="0"/>
              <a:t>Self-Advocacy		Self-Determination</a:t>
            </a:r>
          </a:p>
          <a:p>
            <a:r>
              <a:rPr lang="en-US" dirty="0" smtClean="0"/>
              <a:t>Self-Awareness		Transition</a:t>
            </a:r>
          </a:p>
          <a:p>
            <a:r>
              <a:rPr lang="en-US" dirty="0" smtClean="0"/>
              <a:t>Goals			Accommodations</a:t>
            </a:r>
          </a:p>
          <a:p>
            <a:r>
              <a:rPr lang="en-US" dirty="0" smtClean="0"/>
              <a:t>Modifications		Services </a:t>
            </a:r>
            <a:r>
              <a:rPr lang="en-US" sz="1800" dirty="0" smtClean="0"/>
              <a:t>*Look it up*</a:t>
            </a:r>
          </a:p>
          <a:p>
            <a:r>
              <a:rPr lang="en-US" dirty="0" smtClean="0"/>
              <a:t>IEP				Case Manager </a:t>
            </a:r>
            <a:r>
              <a:rPr lang="en-US" sz="1800" dirty="0" smtClean="0"/>
              <a:t>*Think about it*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711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80" y="165240"/>
            <a:ext cx="7951605" cy="78712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17</a:t>
            </a:r>
            <a:br>
              <a:rPr lang="en-US" dirty="0" smtClean="0"/>
            </a:br>
            <a:r>
              <a:rPr lang="en-US" sz="1600" dirty="0" smtClean="0"/>
              <a:t>Keep Going with the IEP!</a:t>
            </a:r>
            <a:endParaRPr lang="en-US" dirty="0"/>
          </a:p>
        </p:txBody>
      </p:sp>
      <p:pic>
        <p:nvPicPr>
          <p:cNvPr id="7" name="Content Placeholder 6" descr="Screen Shot 2014-07-01 at 10.28.49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" b="417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is the Services Page</a:t>
            </a:r>
          </a:p>
          <a:p>
            <a:pPr marL="0" indent="0">
              <a:buNone/>
            </a:pPr>
            <a:r>
              <a:rPr lang="en-US" sz="1600" dirty="0" smtClean="0"/>
              <a:t>Write down each Section’s definition:</a:t>
            </a:r>
          </a:p>
          <a:p>
            <a:pPr marL="0" indent="0">
              <a:buNone/>
            </a:pPr>
            <a:r>
              <a:rPr lang="en-US" sz="1600" b="1" dirty="0" smtClean="0"/>
              <a:t>Special Education Services</a:t>
            </a:r>
            <a:r>
              <a:rPr lang="en-US" sz="1600" dirty="0" smtClean="0"/>
              <a:t>- </a:t>
            </a:r>
            <a:r>
              <a:rPr lang="en-US" sz="1600" i="1" dirty="0" smtClean="0"/>
              <a:t>Talks about the classes you will take that need special education services.</a:t>
            </a:r>
          </a:p>
          <a:p>
            <a:pPr marL="0" indent="0">
              <a:buNone/>
            </a:pPr>
            <a:r>
              <a:rPr lang="en-US" sz="1600" b="1" dirty="0" smtClean="0"/>
              <a:t>Related Service</a:t>
            </a:r>
            <a:r>
              <a:rPr lang="en-US" sz="1600" dirty="0" smtClean="0"/>
              <a:t>- </a:t>
            </a:r>
            <a:r>
              <a:rPr lang="en-US" sz="1600" i="1" dirty="0" smtClean="0"/>
              <a:t>Anything extra (Speech, Occupational Therapy, Physical Therapy, etc.)</a:t>
            </a:r>
          </a:p>
          <a:p>
            <a:pPr marL="0" indent="0">
              <a:buNone/>
            </a:pPr>
            <a:r>
              <a:rPr lang="en-US" sz="1600" b="1" dirty="0" smtClean="0"/>
              <a:t>Continuum of Placement</a:t>
            </a:r>
            <a:r>
              <a:rPr lang="en-US" sz="1600" dirty="0" smtClean="0"/>
              <a:t>- </a:t>
            </a:r>
            <a:r>
              <a:rPr lang="en-US" sz="1600" i="1" dirty="0" smtClean="0"/>
              <a:t>How long you are not in the general education classroom</a:t>
            </a:r>
          </a:p>
          <a:p>
            <a:pPr marL="0" indent="0">
              <a:buNone/>
            </a:pPr>
            <a:r>
              <a:rPr lang="en-US" sz="1600" b="1" dirty="0" smtClean="0"/>
              <a:t>Supplementary Aids and Services: ONE OF THE MOST IMPORTANT BOXES!</a:t>
            </a:r>
            <a:r>
              <a:rPr lang="en-US" sz="1600" b="1" dirty="0"/>
              <a:t> </a:t>
            </a:r>
            <a:r>
              <a:rPr lang="en-US" sz="1600" i="1" dirty="0" smtClean="0"/>
              <a:t>This box tells EVERY single accommodation and/or modification you receive in the classroom. </a:t>
            </a:r>
            <a:r>
              <a:rPr lang="en-US" sz="1600" b="1" dirty="0" smtClean="0"/>
              <a:t>This box is read and must be followed by every teacher you see.</a:t>
            </a:r>
          </a:p>
        </p:txBody>
      </p:sp>
    </p:spTree>
    <p:extLst>
      <p:ext uri="{BB962C8B-B14F-4D97-AF65-F5344CB8AC3E}">
        <p14:creationId xmlns:p14="http://schemas.microsoft.com/office/powerpoint/2010/main" val="182461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195720"/>
            <a:ext cx="7921195" cy="76680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18</a:t>
            </a:r>
            <a:br>
              <a:rPr lang="en-US" dirty="0" smtClean="0"/>
            </a:br>
            <a:r>
              <a:rPr lang="en-US" sz="1600" dirty="0" smtClean="0"/>
              <a:t>Keep Going with the IEP!</a:t>
            </a:r>
            <a:endParaRPr lang="en-US" dirty="0"/>
          </a:p>
        </p:txBody>
      </p:sp>
      <p:pic>
        <p:nvPicPr>
          <p:cNvPr id="7" name="Content Placeholder 6" descr="Screen Shot 2014-07-01 at 10.28.49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" b="417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Now It’s Your Turn!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b="1" dirty="0" smtClean="0"/>
              <a:t>Think about the Services Box</a:t>
            </a:r>
          </a:p>
          <a:p>
            <a:pPr marL="0" indent="0">
              <a:buNone/>
            </a:pPr>
            <a:r>
              <a:rPr lang="en-US" dirty="0" smtClean="0"/>
              <a:t>Write down at least 3 things that teachers can let you do/give you/do extra, that will help you be successful in their class.</a:t>
            </a:r>
          </a:p>
          <a:p>
            <a:pPr marL="0" indent="0">
              <a:buNone/>
            </a:pPr>
            <a:r>
              <a:rPr lang="en-US" sz="1600" dirty="0" smtClean="0"/>
              <a:t>*ex: Extra time, test in another room*</a:t>
            </a:r>
          </a:p>
        </p:txBody>
      </p:sp>
      <p:sp>
        <p:nvSpPr>
          <p:cNvPr id="6" name="Curved Down Arrow 5"/>
          <p:cNvSpPr/>
          <p:nvPr/>
        </p:nvSpPr>
        <p:spPr>
          <a:xfrm rot="18635589" flipH="1">
            <a:off x="2564789" y="3704988"/>
            <a:ext cx="2666642" cy="34019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7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Activity 1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back to the definitions we’ve discussed.</a:t>
            </a:r>
          </a:p>
          <a:p>
            <a:r>
              <a:rPr lang="en-US" dirty="0" smtClean="0"/>
              <a:t>In your own words, define these words:</a:t>
            </a:r>
          </a:p>
          <a:p>
            <a:r>
              <a:rPr lang="en-US" dirty="0" smtClean="0"/>
              <a:t>Self-Advocacy		Barriers</a:t>
            </a:r>
          </a:p>
          <a:p>
            <a:r>
              <a:rPr lang="en-US" dirty="0" smtClean="0"/>
              <a:t>Self-Determination	Prejudice</a:t>
            </a:r>
          </a:p>
          <a:p>
            <a:r>
              <a:rPr lang="en-US" dirty="0" smtClean="0"/>
              <a:t>Special Education	IEP</a:t>
            </a:r>
          </a:p>
          <a:p>
            <a:r>
              <a:rPr lang="en-US" dirty="0" smtClean="0"/>
              <a:t>Disability			Goals</a:t>
            </a:r>
          </a:p>
          <a:p>
            <a:r>
              <a:rPr lang="en-US" dirty="0" smtClean="0"/>
              <a:t>Accommodations	Objectives</a:t>
            </a:r>
          </a:p>
          <a:p>
            <a:r>
              <a:rPr lang="en-US" dirty="0" smtClean="0"/>
              <a:t>Modifications		*Transitions* </a:t>
            </a:r>
            <a:r>
              <a:rPr lang="en-US" sz="1800" dirty="0" smtClean="0"/>
              <a:t>(This is New-look it up!)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30" y="180480"/>
            <a:ext cx="7868774" cy="77696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19</a:t>
            </a:r>
            <a:br>
              <a:rPr lang="en-US" dirty="0" smtClean="0"/>
            </a:br>
            <a:r>
              <a:rPr lang="en-US" sz="1400" dirty="0" smtClean="0"/>
              <a:t>More More More</a:t>
            </a:r>
            <a:endParaRPr lang="en-US" sz="1400" dirty="0"/>
          </a:p>
        </p:txBody>
      </p:sp>
      <p:pic>
        <p:nvPicPr>
          <p:cNvPr id="5" name="Content Placeholder 4" descr="Screen Shot 2014-07-01 at 10.43.28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b="266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IEP ASSESSMENT PAGE</a:t>
            </a:r>
          </a:p>
          <a:p>
            <a:pPr marL="0" indent="0">
              <a:buNone/>
            </a:pPr>
            <a:r>
              <a:rPr lang="en-US" sz="1800" dirty="0" smtClean="0"/>
              <a:t>This page tells all of the </a:t>
            </a:r>
            <a:r>
              <a:rPr lang="en-US" sz="1800" b="1" dirty="0" smtClean="0"/>
              <a:t>accommodations </a:t>
            </a:r>
            <a:r>
              <a:rPr lang="en-US" sz="1800" dirty="0" smtClean="0"/>
              <a:t>and </a:t>
            </a:r>
            <a:r>
              <a:rPr lang="en-US" sz="1800" b="1" dirty="0" smtClean="0"/>
              <a:t> modifications </a:t>
            </a:r>
            <a:r>
              <a:rPr lang="en-US" sz="1800" dirty="0" smtClean="0"/>
              <a:t> that are allowed on state testing.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Answer these questions:</a:t>
            </a:r>
          </a:p>
          <a:p>
            <a:pPr marL="0" indent="0">
              <a:buNone/>
            </a:pPr>
            <a:r>
              <a:rPr lang="en-US" sz="1800" dirty="0" smtClean="0"/>
              <a:t>1. What is the hardest part about state tests (EOI’s)?</a:t>
            </a:r>
          </a:p>
          <a:p>
            <a:pPr marL="0" indent="0">
              <a:buNone/>
            </a:pPr>
            <a:r>
              <a:rPr lang="en-US" sz="1800" dirty="0" smtClean="0"/>
              <a:t>2. What would be some things that can be done to help you on those tests?</a:t>
            </a:r>
          </a:p>
        </p:txBody>
      </p:sp>
    </p:spTree>
    <p:extLst>
      <p:ext uri="{BB962C8B-B14F-4D97-AF65-F5344CB8AC3E}">
        <p14:creationId xmlns:p14="http://schemas.microsoft.com/office/powerpoint/2010/main" val="1911000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29" y="165240"/>
            <a:ext cx="7979214" cy="78712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20</a:t>
            </a:r>
            <a:br>
              <a:rPr lang="en-US" dirty="0" smtClean="0"/>
            </a:br>
            <a:r>
              <a:rPr lang="en-US" sz="1400" dirty="0" smtClean="0"/>
              <a:t>More More More</a:t>
            </a:r>
            <a:endParaRPr lang="en-US" sz="1400" dirty="0"/>
          </a:p>
        </p:txBody>
      </p:sp>
      <p:pic>
        <p:nvPicPr>
          <p:cNvPr id="6" name="Content Placeholder 5" descr="Screen Shot 2014-07-01 at 10.46.29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" b="3660"/>
          <a:stretch>
            <a:fillRect/>
          </a:stretch>
        </p:blipFill>
        <p:spPr>
          <a:xfrm>
            <a:off x="174782" y="1647727"/>
            <a:ext cx="4170841" cy="50260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Final Page!</a:t>
            </a:r>
          </a:p>
          <a:p>
            <a:pPr marL="0" indent="0" algn="ctr">
              <a:buNone/>
            </a:pPr>
            <a:r>
              <a:rPr lang="en-US" sz="1800" dirty="0" smtClean="0"/>
              <a:t>The Signature Page</a:t>
            </a:r>
          </a:p>
          <a:p>
            <a:pPr marL="0" indent="0">
              <a:buNone/>
            </a:pPr>
            <a:r>
              <a:rPr lang="en-US" sz="1800" b="1" dirty="0" smtClean="0"/>
              <a:t>Extended Year Services</a:t>
            </a:r>
            <a:r>
              <a:rPr lang="en-US" sz="1800" dirty="0" smtClean="0"/>
              <a:t>- </a:t>
            </a:r>
            <a:r>
              <a:rPr lang="en-US" sz="1800" i="1" dirty="0" smtClean="0"/>
              <a:t>Summer School-Do you need it?</a:t>
            </a:r>
          </a:p>
          <a:p>
            <a:pPr marL="0" indent="0">
              <a:buNone/>
            </a:pPr>
            <a:r>
              <a:rPr lang="en-US" sz="1800" b="1" dirty="0" smtClean="0"/>
              <a:t>Documentation of Least Restrictive Environment (LRE)</a:t>
            </a:r>
            <a:r>
              <a:rPr lang="en-US" sz="1800" dirty="0" smtClean="0"/>
              <a:t>- </a:t>
            </a:r>
            <a:r>
              <a:rPr lang="en-US" sz="1800" i="1" dirty="0" smtClean="0"/>
              <a:t>This states that the program you are using is not too easy or too hard.</a:t>
            </a:r>
          </a:p>
          <a:p>
            <a:pPr marL="0" indent="0">
              <a:buNone/>
            </a:pPr>
            <a:r>
              <a:rPr lang="en-US" sz="1800" b="1" dirty="0" smtClean="0"/>
              <a:t>Signatures</a:t>
            </a:r>
            <a:r>
              <a:rPr lang="en-US" sz="1800" dirty="0" smtClean="0"/>
              <a:t>- </a:t>
            </a:r>
            <a:r>
              <a:rPr lang="en-US" sz="1800" i="1" dirty="0" smtClean="0"/>
              <a:t>This is where everyone signs the document to make it </a:t>
            </a:r>
            <a:r>
              <a:rPr lang="en-US" sz="1800" b="1" i="1" dirty="0" smtClean="0"/>
              <a:t>LEGALLY BINDING</a:t>
            </a:r>
          </a:p>
          <a:p>
            <a:pPr marL="0" indent="0">
              <a:buNone/>
            </a:pPr>
            <a:r>
              <a:rPr lang="en-US" sz="1800" dirty="0" smtClean="0"/>
              <a:t>This means that everyone involved (including you) is legally required to do everything this document says…cool, huh?</a:t>
            </a:r>
          </a:p>
        </p:txBody>
      </p:sp>
    </p:spTree>
    <p:extLst>
      <p:ext uri="{BB962C8B-B14F-4D97-AF65-F5344CB8AC3E}">
        <p14:creationId xmlns:p14="http://schemas.microsoft.com/office/powerpoint/2010/main" val="182175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3170" y="152400"/>
            <a:ext cx="7879781" cy="86840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21 </a:t>
            </a:r>
            <a:br>
              <a:rPr lang="en-US" dirty="0" smtClean="0"/>
            </a:br>
            <a:r>
              <a:rPr lang="en-US" sz="2000" dirty="0" err="1" smtClean="0"/>
              <a:t>Hmmmm</a:t>
            </a:r>
            <a:r>
              <a:rPr lang="en-US" sz="2000" dirty="0" smtClean="0"/>
              <a:t>…What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I’m Determined!</a:t>
            </a:r>
          </a:p>
          <a:p>
            <a:endParaRPr lang="en-US" dirty="0"/>
          </a:p>
        </p:txBody>
      </p:sp>
      <p:pic>
        <p:nvPicPr>
          <p:cNvPr id="7" name="Picture 6" descr="Screen Shot 2014-07-01 at 10.5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0" y="2092576"/>
            <a:ext cx="5696781" cy="4103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0320" y="1527048"/>
            <a:ext cx="320063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1.</a:t>
            </a:r>
            <a:r>
              <a:rPr lang="en-US" sz="1600" dirty="0" smtClean="0"/>
              <a:t> Turn your </a:t>
            </a:r>
            <a:r>
              <a:rPr lang="en-US" sz="1600" dirty="0"/>
              <a:t>N</a:t>
            </a:r>
            <a:r>
              <a:rPr lang="en-US" sz="1600" dirty="0" smtClean="0"/>
              <a:t>otebook sideways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2.  Make four bubbles on the outside connected to one bubble in the middle: 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930268" y="2985293"/>
            <a:ext cx="2913030" cy="1986474"/>
            <a:chOff x="6140667" y="3812553"/>
            <a:chExt cx="2913030" cy="1986474"/>
          </a:xfrm>
        </p:grpSpPr>
        <p:sp>
          <p:nvSpPr>
            <p:cNvPr id="9" name="Oval 8"/>
            <p:cNvSpPr/>
            <p:nvPr/>
          </p:nvSpPr>
          <p:spPr>
            <a:xfrm>
              <a:off x="7155324" y="4505780"/>
              <a:ext cx="862257" cy="594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17581" y="3812553"/>
              <a:ext cx="862257" cy="594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40667" y="3812553"/>
              <a:ext cx="862257" cy="594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40667" y="5204832"/>
              <a:ext cx="862257" cy="594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191440" y="5204832"/>
              <a:ext cx="862257" cy="594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1" idx="5"/>
              <a:endCxn id="9" idx="1"/>
            </p:cNvCxnSpPr>
            <p:nvPr/>
          </p:nvCxnSpPr>
          <p:spPr>
            <a:xfrm>
              <a:off x="6876649" y="4319730"/>
              <a:ext cx="404950" cy="273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7"/>
              <a:endCxn id="10" idx="3"/>
            </p:cNvCxnSpPr>
            <p:nvPr/>
          </p:nvCxnSpPr>
          <p:spPr>
            <a:xfrm flipV="1">
              <a:off x="7891306" y="4319730"/>
              <a:ext cx="252550" cy="273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5"/>
              <a:endCxn id="13" idx="1"/>
            </p:cNvCxnSpPr>
            <p:nvPr/>
          </p:nvCxnSpPr>
          <p:spPr>
            <a:xfrm>
              <a:off x="7891306" y="5012957"/>
              <a:ext cx="426409" cy="2788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12" idx="7"/>
            </p:cNvCxnSpPr>
            <p:nvPr/>
          </p:nvCxnSpPr>
          <p:spPr>
            <a:xfrm flipH="1">
              <a:off x="6876649" y="5012957"/>
              <a:ext cx="404950" cy="2788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858101" y="5142608"/>
            <a:ext cx="309285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3. Create the chart using the questions provided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4. Draw a picture of yourself in the middle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002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00" y="150000"/>
            <a:ext cx="8020628" cy="79728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Activity </a:t>
            </a:r>
            <a:r>
              <a:rPr lang="en-US" dirty="0" smtClean="0"/>
              <a:t>22</a:t>
            </a:r>
            <a:br>
              <a:rPr lang="en-US" dirty="0" smtClean="0"/>
            </a:br>
            <a:r>
              <a:rPr lang="en-US" sz="1600" dirty="0" smtClean="0"/>
              <a:t>I’m Determined</a:t>
            </a:r>
            <a:endParaRPr lang="en-US" sz="1600" dirty="0"/>
          </a:p>
        </p:txBody>
      </p:sp>
      <p:pic>
        <p:nvPicPr>
          <p:cNvPr id="4" name="Content Placeholder 3" descr="Screen Shot 2014-07-01 at 11.01.17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r="496" b="14602"/>
          <a:stretch/>
        </p:blipFill>
        <p:spPr>
          <a:xfrm>
            <a:off x="779463" y="1248959"/>
            <a:ext cx="7583488" cy="3353521"/>
          </a:xfrm>
        </p:spPr>
      </p:pic>
      <p:sp>
        <p:nvSpPr>
          <p:cNvPr id="5" name="TextBox 4"/>
          <p:cNvSpPr txBox="1"/>
          <p:nvPr/>
        </p:nvSpPr>
        <p:spPr>
          <a:xfrm>
            <a:off x="1299557" y="4685132"/>
            <a:ext cx="65541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the following chart:</a:t>
            </a:r>
          </a:p>
          <a:p>
            <a:r>
              <a:rPr lang="en-US" dirty="0" smtClean="0"/>
              <a:t>1. Turn paper horizontally</a:t>
            </a:r>
          </a:p>
          <a:p>
            <a:r>
              <a:rPr lang="en-US" dirty="0" smtClean="0"/>
              <a:t>2. Write what needs to happen to make your day a “good day”</a:t>
            </a:r>
          </a:p>
          <a:p>
            <a:r>
              <a:rPr lang="en-US" dirty="0" smtClean="0"/>
              <a:t>3. Does it happen everyday for you?</a:t>
            </a:r>
          </a:p>
          <a:p>
            <a:r>
              <a:rPr lang="en-US" dirty="0" smtClean="0"/>
              <a:t>4. What </a:t>
            </a:r>
            <a:r>
              <a:rPr lang="en-US" b="1" dirty="0"/>
              <a:t>a</a:t>
            </a:r>
            <a:r>
              <a:rPr lang="en-US" b="1" dirty="0" smtClean="0"/>
              <a:t>ction</a:t>
            </a:r>
            <a:r>
              <a:rPr lang="en-US" dirty="0" smtClean="0"/>
              <a:t> needs to happen to make sure it</a:t>
            </a:r>
            <a:r>
              <a:rPr lang="fr-FR" dirty="0"/>
              <a:t> </a:t>
            </a:r>
            <a:r>
              <a:rPr lang="fr-FR" dirty="0" smtClean="0"/>
              <a:t>happens?</a:t>
            </a:r>
          </a:p>
          <a:p>
            <a:r>
              <a:rPr lang="fr-FR" dirty="0" smtClean="0"/>
              <a:t>5. Who can help you with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8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7-24 at 2.29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85" r="-7678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3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6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7-24 at 2.30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39" r="-7183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3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Activity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Answer the following questions using one sentence:</a:t>
            </a:r>
          </a:p>
          <a:p>
            <a:pPr lvl="1"/>
            <a:r>
              <a:rPr lang="en-US" dirty="0" smtClean="0"/>
              <a:t>What is the overall purpose of an IEP?</a:t>
            </a:r>
          </a:p>
          <a:p>
            <a:pPr lvl="1"/>
            <a:r>
              <a:rPr lang="en-US" dirty="0" smtClean="0"/>
              <a:t>Who takes care of the IEP?</a:t>
            </a:r>
          </a:p>
          <a:p>
            <a:pPr lvl="1"/>
            <a:r>
              <a:rPr lang="en-US" dirty="0" smtClean="0"/>
              <a:t>Who is involved in the IEP process?</a:t>
            </a:r>
          </a:p>
          <a:p>
            <a:pPr lvl="1"/>
            <a:r>
              <a:rPr lang="en-US" dirty="0" smtClean="0"/>
              <a:t>Where is your IEP kept?</a:t>
            </a:r>
          </a:p>
          <a:p>
            <a:pPr lvl="1"/>
            <a:r>
              <a:rPr lang="en-US" dirty="0" smtClean="0"/>
              <a:t>Who is your IEP case-manager/Teacher</a:t>
            </a:r>
          </a:p>
          <a:p>
            <a:pPr lvl="1"/>
            <a:r>
              <a:rPr lang="en-US" dirty="0" smtClean="0"/>
              <a:t>Have you ever seen your IEP?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7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Activity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4286" y="1527048"/>
            <a:ext cx="3616233" cy="4572000"/>
          </a:xfrm>
        </p:spPr>
        <p:txBody>
          <a:bodyPr>
            <a:noAutofit/>
          </a:bodyPr>
          <a:lstStyle/>
          <a:p>
            <a:r>
              <a:rPr lang="en-US" sz="1900" dirty="0" smtClean="0"/>
              <a:t>The definition of an IEP is as follows:</a:t>
            </a:r>
          </a:p>
          <a:p>
            <a:r>
              <a:rPr lang="en-US" sz="1900" dirty="0"/>
              <a:t>The Individualized Education Program (IEP) is a written document required for each child who is eligible to receive special education services. It is provided to a student who has been determined first to have a disability and, second, to need special education services because of that </a:t>
            </a:r>
            <a:r>
              <a:rPr lang="en-US" sz="1900" dirty="0" smtClean="0"/>
              <a:t>disability.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820519" y="1371600"/>
            <a:ext cx="5323481" cy="497888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1800" dirty="0" smtClean="0"/>
              <a:t>An IEP must have the following 8 things:</a:t>
            </a:r>
          </a:p>
          <a:p>
            <a:pPr marL="228600" indent="-2286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P</a:t>
            </a:r>
            <a:r>
              <a:rPr lang="en-US" sz="1800" dirty="0" smtClean="0"/>
              <a:t>resent </a:t>
            </a:r>
            <a:r>
              <a:rPr lang="en-US" sz="1800" dirty="0"/>
              <a:t>levels of academic achievement and functional </a:t>
            </a:r>
            <a:r>
              <a:rPr lang="en-US" sz="1800" dirty="0" smtClean="0"/>
              <a:t>performance</a:t>
            </a:r>
          </a:p>
          <a:p>
            <a:pPr marL="228600" indent="-2286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800" dirty="0" smtClean="0"/>
              <a:t>Measurable annual goals</a:t>
            </a:r>
          </a:p>
          <a:p>
            <a:pPr marL="228600" indent="-2286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800" dirty="0" smtClean="0"/>
              <a:t>Special education, related services, and supplementary aids and services</a:t>
            </a:r>
            <a:endParaRPr lang="en-US" sz="1800" dirty="0"/>
          </a:p>
          <a:p>
            <a:pPr marL="228600" indent="-2286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A</a:t>
            </a:r>
            <a:r>
              <a:rPr lang="en-US" sz="1800" dirty="0" smtClean="0"/>
              <a:t>mount </a:t>
            </a:r>
            <a:r>
              <a:rPr lang="en-US" sz="1800" dirty="0"/>
              <a:t>of time students will not participate in general education </a:t>
            </a:r>
            <a:r>
              <a:rPr lang="en-US" sz="1800" dirty="0" smtClean="0"/>
              <a:t>classes</a:t>
            </a:r>
          </a:p>
          <a:p>
            <a:pPr marL="228600" indent="-2286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P</a:t>
            </a:r>
            <a:r>
              <a:rPr lang="en-US" sz="1800" dirty="0" smtClean="0"/>
              <a:t>articipation </a:t>
            </a:r>
            <a:r>
              <a:rPr lang="en-US" sz="1800" dirty="0"/>
              <a:t>in state or district-wide academic assessments (including accommodations to be provided and reasons for using an alternate assessment if the child will not participate in the regular assessment</a:t>
            </a:r>
            <a:r>
              <a:rPr lang="en-US" sz="1800" dirty="0" smtClean="0"/>
              <a:t>) </a:t>
            </a:r>
            <a:endParaRPr lang="en-US" sz="1800" dirty="0"/>
          </a:p>
          <a:p>
            <a:pPr marL="228600" indent="-2286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I</a:t>
            </a:r>
            <a:r>
              <a:rPr lang="en-US" sz="1800" dirty="0" smtClean="0"/>
              <a:t>nitiation </a:t>
            </a:r>
            <a:r>
              <a:rPr lang="en-US" sz="1800" dirty="0"/>
              <a:t>date and projected duration of </a:t>
            </a:r>
            <a:r>
              <a:rPr lang="en-US" sz="1800" dirty="0" smtClean="0"/>
              <a:t>IEP</a:t>
            </a:r>
            <a:r>
              <a:rPr lang="en-US" sz="1800" dirty="0"/>
              <a:t> </a:t>
            </a:r>
            <a:endParaRPr lang="en-US" sz="1800" dirty="0" smtClean="0"/>
          </a:p>
          <a:p>
            <a:pPr marL="228600" indent="-2286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T</a:t>
            </a:r>
            <a:r>
              <a:rPr lang="en-US" sz="1800" dirty="0" smtClean="0"/>
              <a:t>ransition services </a:t>
            </a:r>
          </a:p>
          <a:p>
            <a:pPr marL="228600" indent="-2286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H</a:t>
            </a:r>
            <a:r>
              <a:rPr lang="en-US" sz="1800" dirty="0" smtClean="0"/>
              <a:t>ow </a:t>
            </a:r>
            <a:r>
              <a:rPr lang="en-US" sz="1800" dirty="0"/>
              <a:t>student progress toward annual goals will be measured and when </a:t>
            </a:r>
            <a:r>
              <a:rPr lang="en-US" sz="1800" dirty="0" smtClean="0"/>
              <a:t>periodic </a:t>
            </a:r>
            <a:r>
              <a:rPr lang="en-US" sz="1800" dirty="0"/>
              <a:t>reports will be provided to </a:t>
            </a:r>
            <a:r>
              <a:rPr lang="en-US" sz="1800" dirty="0" smtClean="0"/>
              <a:t>parents </a:t>
            </a:r>
          </a:p>
        </p:txBody>
      </p:sp>
    </p:spTree>
    <p:extLst>
      <p:ext uri="{BB962C8B-B14F-4D97-AF65-F5344CB8AC3E}">
        <p14:creationId xmlns:p14="http://schemas.microsoft.com/office/powerpoint/2010/main" val="251445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Ringer Activity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Time to look at each Section of the IEP!</a:t>
            </a:r>
            <a:endParaRPr lang="en-US" dirty="0"/>
          </a:p>
        </p:txBody>
      </p:sp>
      <p:pic>
        <p:nvPicPr>
          <p:cNvPr id="13" name="Content Placeholder 12" descr="Screen Shot 2014-06-30 at 11.44.58 A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5359"/>
          <a:stretch/>
        </p:blipFill>
        <p:spPr/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This is the front Page of the IEP.      </a:t>
            </a:r>
          </a:p>
          <a:p>
            <a:pPr marL="0" indent="0" algn="ctr">
              <a:buNone/>
            </a:pPr>
            <a:r>
              <a:rPr lang="en-US" sz="1200" dirty="0" smtClean="0"/>
              <a:t>*copy down each section’s purpose*</a:t>
            </a:r>
            <a:endParaRPr lang="en-US" sz="1100" dirty="0"/>
          </a:p>
          <a:p>
            <a:endParaRPr lang="en-US" sz="1600" dirty="0" smtClean="0"/>
          </a:p>
          <a:p>
            <a:r>
              <a:rPr lang="en-US" sz="1600" dirty="0" smtClean="0"/>
              <a:t>This is Information about who you are and where you live (Demographics)</a:t>
            </a:r>
          </a:p>
          <a:p>
            <a:r>
              <a:rPr lang="en-US" sz="1600" dirty="0" smtClean="0"/>
              <a:t>This section contains all the data from assessments that were done with you (grades, tests, End of Year assessments, etc.) Snapshot of you academically.</a:t>
            </a:r>
          </a:p>
          <a:p>
            <a:r>
              <a:rPr lang="en-US" sz="1600" dirty="0" smtClean="0"/>
              <a:t>This is an intro to your Specialized Education Program. Should contain necessary information for someone to know who you are, how you learn, and how to help you succeed</a:t>
            </a:r>
          </a:p>
          <a:p>
            <a:r>
              <a:rPr lang="en-US" sz="1600" dirty="0" smtClean="0"/>
              <a:t>*This is a great place for you to contribute, YOU ARE THE EXPERT!*</a:t>
            </a:r>
            <a:endParaRPr lang="en-US" sz="1600" dirty="0"/>
          </a:p>
          <a:p>
            <a:pPr marL="282575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600" dirty="0"/>
          </a:p>
        </p:txBody>
      </p:sp>
      <p:sp>
        <p:nvSpPr>
          <p:cNvPr id="14" name="Left Arrow 13"/>
          <p:cNvSpPr/>
          <p:nvPr/>
        </p:nvSpPr>
        <p:spPr>
          <a:xfrm>
            <a:off x="4500362" y="2391361"/>
            <a:ext cx="197619" cy="22883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Down Arrow 16"/>
          <p:cNvSpPr/>
          <p:nvPr/>
        </p:nvSpPr>
        <p:spPr>
          <a:xfrm flipH="1">
            <a:off x="1567379" y="3112202"/>
            <a:ext cx="3229412" cy="297489"/>
          </a:xfrm>
          <a:prstGeom prst="curvedDownArrow">
            <a:avLst>
              <a:gd name="adj1" fmla="val 25000"/>
              <a:gd name="adj2" fmla="val 17792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flipH="1">
            <a:off x="3718234" y="4222068"/>
            <a:ext cx="1078555" cy="255377"/>
          </a:xfrm>
          <a:prstGeom prst="curvedDownArrow">
            <a:avLst>
              <a:gd name="adj1" fmla="val 25000"/>
              <a:gd name="adj2" fmla="val 17792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7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Activity 5</a:t>
            </a:r>
          </a:p>
        </p:txBody>
      </p:sp>
      <p:pic>
        <p:nvPicPr>
          <p:cNvPr id="13" name="Content Placeholder 12" descr="Screen Shot 2014-06-30 at 11.44.58 A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5359"/>
          <a:stretch/>
        </p:blipFill>
        <p:spPr/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1400" dirty="0" smtClean="0"/>
              <a:t>Remember this Page?</a:t>
            </a:r>
          </a:p>
          <a:p>
            <a:pPr marL="282575" lvl="1" indent="0">
              <a:buNone/>
            </a:pPr>
            <a:endParaRPr lang="en-US" sz="1400" dirty="0" smtClean="0"/>
          </a:p>
          <a:p>
            <a:pPr marL="282575" lvl="1" indent="0" algn="ctr">
              <a:buNone/>
            </a:pPr>
            <a:r>
              <a:rPr lang="en-US" sz="1400" b="1" dirty="0" smtClean="0"/>
              <a:t>The “Objective Statement” box is a snapshot of who you are!</a:t>
            </a:r>
            <a:endParaRPr lang="en-US" sz="1400" dirty="0"/>
          </a:p>
          <a:p>
            <a:pPr marL="282575" lvl="1" indent="0">
              <a:buNone/>
            </a:pPr>
            <a:r>
              <a:rPr lang="en-US" sz="1400" dirty="0" smtClean="0"/>
              <a:t>Write a paragraph introducing yourself. Here are several questions to guide your sentences:</a:t>
            </a:r>
          </a:p>
          <a:p>
            <a:pPr marL="282575" lvl="1" indent="0">
              <a:buNone/>
            </a:pPr>
            <a:endParaRPr lang="en-US" sz="1400" dirty="0" smtClean="0"/>
          </a:p>
          <a:p>
            <a:pPr marL="282575" lvl="1" indent="0">
              <a:buNone/>
            </a:pPr>
            <a:r>
              <a:rPr lang="en-US" sz="1400" dirty="0" smtClean="0"/>
              <a:t>1.  What is your name, age, grade in school?</a:t>
            </a:r>
          </a:p>
          <a:p>
            <a:pPr marL="282575" lvl="1" indent="0">
              <a:buNone/>
            </a:pPr>
            <a:r>
              <a:rPr lang="en-US" sz="1400" dirty="0" smtClean="0"/>
              <a:t>2.  What is your disability? (If you don’t know, tell what is your biggest struggle in school)</a:t>
            </a:r>
          </a:p>
          <a:p>
            <a:pPr marL="282575" lvl="1" indent="0">
              <a:buNone/>
            </a:pPr>
            <a:r>
              <a:rPr lang="en-US" sz="1400" dirty="0" smtClean="0"/>
              <a:t>3.  What are your strengths?</a:t>
            </a:r>
          </a:p>
          <a:p>
            <a:pPr marL="282575" lvl="1" indent="0">
              <a:buNone/>
            </a:pPr>
            <a:r>
              <a:rPr lang="en-US" sz="1400" dirty="0" smtClean="0"/>
              <a:t>4.  What are your weaknesses?</a:t>
            </a:r>
          </a:p>
          <a:p>
            <a:pPr marL="282575" lvl="1" indent="0">
              <a:buNone/>
            </a:pPr>
            <a:r>
              <a:rPr lang="en-US" sz="1400" dirty="0" smtClean="0"/>
              <a:t>5.  What are 3 things that a teacher can do to help you be successful in their class?</a:t>
            </a:r>
          </a:p>
          <a:p>
            <a:pPr marL="282575" lvl="1" indent="0">
              <a:buNone/>
            </a:pPr>
            <a:r>
              <a:rPr lang="en-US" sz="1400" dirty="0" smtClean="0"/>
              <a:t>6.  Anything else you think is </a:t>
            </a:r>
            <a:r>
              <a:rPr lang="en-US" sz="1400" b="1" dirty="0" smtClean="0"/>
              <a:t>RELEVANT.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600" dirty="0"/>
          </a:p>
        </p:txBody>
      </p:sp>
      <p:sp>
        <p:nvSpPr>
          <p:cNvPr id="20" name="Curved Down Arrow 19"/>
          <p:cNvSpPr/>
          <p:nvPr/>
        </p:nvSpPr>
        <p:spPr>
          <a:xfrm rot="20472331" flipH="1">
            <a:off x="2619896" y="2884016"/>
            <a:ext cx="2634682" cy="364836"/>
          </a:xfrm>
          <a:prstGeom prst="curvedDownArrow">
            <a:avLst>
              <a:gd name="adj1" fmla="val 25000"/>
              <a:gd name="adj2" fmla="val 177926"/>
              <a:gd name="adj3" fmla="val 572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7731" y="23455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5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Ringer Activity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Let’s keep looking at the IEP!</a:t>
            </a:r>
            <a:endParaRPr lang="en-US" sz="4000" dirty="0"/>
          </a:p>
        </p:txBody>
      </p:sp>
      <p:pic>
        <p:nvPicPr>
          <p:cNvPr id="5" name="Content Placeholder 4" descr="Screen Shot 2014-06-30 at 12.03.0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" b="81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487" y="1491439"/>
            <a:ext cx="3566160" cy="4665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is Page 2 of the IEP</a:t>
            </a:r>
          </a:p>
          <a:p>
            <a:pPr marL="0" indent="0">
              <a:buNone/>
            </a:pPr>
            <a:r>
              <a:rPr lang="en-US" sz="1400" b="1" dirty="0" smtClean="0"/>
              <a:t>Strengths</a:t>
            </a:r>
            <a:r>
              <a:rPr lang="en-US" sz="1400" dirty="0" smtClean="0"/>
              <a:t>- </a:t>
            </a:r>
            <a:r>
              <a:rPr lang="en-US" sz="1400" i="1" dirty="0" smtClean="0"/>
              <a:t>Lists your strengths</a:t>
            </a:r>
          </a:p>
          <a:p>
            <a:pPr marL="0" indent="0">
              <a:buNone/>
            </a:pPr>
            <a:r>
              <a:rPr lang="en-US" sz="1400" b="1" dirty="0" smtClean="0"/>
              <a:t>Anticipated Effects</a:t>
            </a:r>
            <a:r>
              <a:rPr lang="en-US" sz="1400" dirty="0" smtClean="0"/>
              <a:t>-</a:t>
            </a:r>
            <a:r>
              <a:rPr lang="en-US" sz="1400" i="1" dirty="0" smtClean="0"/>
              <a:t>It’s anticipated that with help and your strengths, you will succeed</a:t>
            </a:r>
          </a:p>
          <a:p>
            <a:pPr marL="0" indent="0">
              <a:buNone/>
            </a:pPr>
            <a:r>
              <a:rPr lang="en-US" sz="1400" b="1" dirty="0" smtClean="0"/>
              <a:t>Educational Needs</a:t>
            </a:r>
            <a:r>
              <a:rPr lang="en-US" sz="1400" dirty="0" smtClean="0"/>
              <a:t>- </a:t>
            </a:r>
            <a:r>
              <a:rPr lang="en-US" sz="1400" i="1" dirty="0" smtClean="0"/>
              <a:t>What you struggle with in school</a:t>
            </a:r>
          </a:p>
          <a:p>
            <a:pPr marL="0" indent="0">
              <a:buNone/>
            </a:pPr>
            <a:r>
              <a:rPr lang="en-US" sz="1400" b="1" dirty="0" smtClean="0"/>
              <a:t>Parent Concerns</a:t>
            </a:r>
            <a:r>
              <a:rPr lang="en-US" sz="1400" dirty="0" smtClean="0"/>
              <a:t>- </a:t>
            </a:r>
            <a:r>
              <a:rPr lang="en-US" sz="1400" i="1" dirty="0" smtClean="0"/>
              <a:t>What your parents are concerned about with you and your success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b="1" dirty="0" smtClean="0"/>
              <a:t>Do you notice that it doesn’t ask for YOUR concerns? How do you feel about that? Answer on this same page.</a:t>
            </a:r>
          </a:p>
        </p:txBody>
      </p:sp>
    </p:spTree>
    <p:extLst>
      <p:ext uri="{BB962C8B-B14F-4D97-AF65-F5344CB8AC3E}">
        <p14:creationId xmlns:p14="http://schemas.microsoft.com/office/powerpoint/2010/main" val="6068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Ringer Activity 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Let’s keep looking at the IEP!</a:t>
            </a:r>
            <a:endParaRPr lang="en-US" sz="4000" dirty="0"/>
          </a:p>
        </p:txBody>
      </p:sp>
      <p:pic>
        <p:nvPicPr>
          <p:cNvPr id="5" name="Content Placeholder 4" descr="Screen Shot 2014-06-30 at 12.03.0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" b="81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960" y="1491439"/>
            <a:ext cx="3981687" cy="4655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is Page 2 of the IEP</a:t>
            </a:r>
            <a:endParaRPr lang="en-US" sz="1400" dirty="0" smtClean="0"/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*</a:t>
            </a:r>
            <a:r>
              <a:rPr lang="en-US" sz="1600" b="1" dirty="0" smtClean="0"/>
              <a:t>Now, let’s put your voice into it*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Strengths</a:t>
            </a:r>
            <a:r>
              <a:rPr lang="en-US" sz="1800" dirty="0" smtClean="0"/>
              <a:t>- </a:t>
            </a:r>
            <a:r>
              <a:rPr lang="en-US" sz="1800" i="1" dirty="0" smtClean="0"/>
              <a:t>Write down 3 strengths you have</a:t>
            </a:r>
          </a:p>
          <a:p>
            <a:pPr marL="0" indent="0">
              <a:buNone/>
            </a:pPr>
            <a:r>
              <a:rPr lang="en-US" sz="1800" b="1" dirty="0" smtClean="0"/>
              <a:t>Educational Needs</a:t>
            </a:r>
            <a:r>
              <a:rPr lang="en-US" sz="1800" dirty="0" smtClean="0"/>
              <a:t>- </a:t>
            </a:r>
            <a:r>
              <a:rPr lang="en-US" sz="1800" i="1" dirty="0" smtClean="0"/>
              <a:t>List 3 things that you need help with or that you struggle with in high school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b="1" dirty="0" smtClean="0"/>
              <a:t>*Answer each with 3 </a:t>
            </a:r>
            <a:r>
              <a:rPr lang="en-US" sz="1800" b="1" dirty="0"/>
              <a:t>c</a:t>
            </a:r>
            <a:r>
              <a:rPr lang="en-US" sz="1800" b="1" dirty="0" smtClean="0"/>
              <a:t>omplete sentences</a:t>
            </a:r>
            <a:r>
              <a:rPr lang="en-US" sz="1400" b="1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332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Ringer Activity 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Let’s keep looking at the IEP!</a:t>
            </a:r>
            <a:endParaRPr lang="en-US" sz="4000" dirty="0"/>
          </a:p>
        </p:txBody>
      </p:sp>
      <p:pic>
        <p:nvPicPr>
          <p:cNvPr id="5" name="Content Placeholder 4" descr="Screen Shot 2014-06-30 at 12.03.0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" b="81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080" y="1491439"/>
            <a:ext cx="4013005" cy="498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is Page 2 of the IEP</a:t>
            </a: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*</a:t>
            </a:r>
            <a:r>
              <a:rPr lang="en-US" sz="1600" b="1" dirty="0" smtClean="0"/>
              <a:t>Now, let’s put your voice into it*</a:t>
            </a:r>
          </a:p>
          <a:p>
            <a:pPr marL="0" indent="0" algn="ctr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800" b="1" dirty="0"/>
              <a:t>Parent Concerns</a:t>
            </a:r>
            <a:r>
              <a:rPr lang="en-US" sz="1800" dirty="0"/>
              <a:t>- </a:t>
            </a:r>
            <a:r>
              <a:rPr lang="en-US" sz="1800" i="1" dirty="0"/>
              <a:t>What do you think your parents are worried about?</a:t>
            </a:r>
          </a:p>
          <a:p>
            <a:pPr marL="0" indent="0">
              <a:buNone/>
            </a:pPr>
            <a:r>
              <a:rPr lang="en-US" sz="1800" b="1" dirty="0"/>
              <a:t>Student Concerns-</a:t>
            </a:r>
            <a:r>
              <a:rPr lang="en-US" sz="1800" i="1" dirty="0"/>
              <a:t>Now what are you worried about in school </a:t>
            </a:r>
            <a:r>
              <a:rPr lang="en-US" sz="1800" i="1" dirty="0" smtClean="0"/>
              <a:t>(fears</a:t>
            </a:r>
            <a:r>
              <a:rPr lang="en-US" sz="1800" i="1" dirty="0"/>
              <a:t>)?</a:t>
            </a: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*Answer each with 3 </a:t>
            </a:r>
            <a:r>
              <a:rPr lang="en-US" sz="1800" b="1" dirty="0"/>
              <a:t>c</a:t>
            </a:r>
            <a:r>
              <a:rPr lang="en-US" sz="1800" b="1" dirty="0" smtClean="0"/>
              <a:t>omplete sentences</a:t>
            </a:r>
            <a:r>
              <a:rPr lang="en-US" sz="1400" b="1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5473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A72A2F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81</TotalTime>
  <Words>1845</Words>
  <Application>Microsoft Macintosh PowerPoint</Application>
  <PresentationFormat>On-screen Show (4:3)</PresentationFormat>
  <Paragraphs>179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Unit 3: Understanding my Individualized Education Plan </vt:lpstr>
      <vt:lpstr>Bell Ringer Activity 1 </vt:lpstr>
      <vt:lpstr>Bell Ringer Activity 2</vt:lpstr>
      <vt:lpstr>Bell Ringer Activity 3</vt:lpstr>
      <vt:lpstr>Bell Ringer Activity 4 Time to look at each Section of the IEP!</vt:lpstr>
      <vt:lpstr>Bell Ringer Activity 5</vt:lpstr>
      <vt:lpstr>Bell Ringer Activity 6 Let’s keep looking at the IEP!</vt:lpstr>
      <vt:lpstr>Bell Ringer Activity 7 Let’s keep looking at the IEP!</vt:lpstr>
      <vt:lpstr>Bell Ringer Activity 8 Let’s keep looking at the IEP!</vt:lpstr>
      <vt:lpstr>Bell Ringer Activity 9 Let’s keep looking at the IEP!</vt:lpstr>
      <vt:lpstr>Bell Ringer Activity 10 Let’s keep looking at the IEP!</vt:lpstr>
      <vt:lpstr>Bell Ringer Activity 11 Let’s Keep Going with the IEP</vt:lpstr>
      <vt:lpstr>Bell Ringer Activity 12 Let’s Keep Going with the IEP</vt:lpstr>
      <vt:lpstr>Bell Ringer Activity 13 Let’s Keep Going with the IEP</vt:lpstr>
      <vt:lpstr>Bell Ringer Activity 14 Keep Going with the IEP!</vt:lpstr>
      <vt:lpstr>Bell Ringer Activity 15 IEP! IEP! IEP!</vt:lpstr>
      <vt:lpstr>Bell Ringer Activity 16 IEP! IEP! IEP!</vt:lpstr>
      <vt:lpstr>Bell Ringer Activity 17 Keep Going with the IEP!</vt:lpstr>
      <vt:lpstr>Bell Ringer Activity 18 Keep Going with the IEP!</vt:lpstr>
      <vt:lpstr>Bell Ringer Activity 19 More More More</vt:lpstr>
      <vt:lpstr>Bell Ringer Activity 20 More More More</vt:lpstr>
      <vt:lpstr>Bell Ringer Activity 21  Hmmmm…What now?</vt:lpstr>
      <vt:lpstr>Bell Ringer Activity 22 I’m Determined</vt:lpstr>
      <vt:lpstr>Unit 3 Quiz</vt:lpstr>
      <vt:lpstr>Unit 3 Answers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Understanding My Individualized Education Program  </dc:title>
  <dc:creator>Zarrow</dc:creator>
  <cp:lastModifiedBy>Donna Willis</cp:lastModifiedBy>
  <cp:revision>16</cp:revision>
  <dcterms:created xsi:type="dcterms:W3CDTF">2014-07-29T15:54:05Z</dcterms:created>
  <dcterms:modified xsi:type="dcterms:W3CDTF">2014-09-15T19:44:34Z</dcterms:modified>
</cp:coreProperties>
</file>