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7" d="100"/>
          <a:sy n="127" d="100"/>
        </p:scale>
        <p:origin x="-192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FDA2DF2-A31E-433E-B63B-6404274EDE2D}" type="datetimeFigureOut">
              <a:rPr lang="en-US" smtClean="0"/>
              <a:pPr/>
              <a:t>10/17/14</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71E7A389-C4C6-4E81-8742-9245F3E9A54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DA2DF2-A31E-433E-B63B-6404274EDE2D}" type="datetimeFigureOut">
              <a:rPr lang="en-US" smtClean="0"/>
              <a:pPr/>
              <a:t>10/17/14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E7A389-C4C6-4E81-8742-9245F3E9A5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DA2DF2-A31E-433E-B63B-6404274EDE2D}" type="datetimeFigureOut">
              <a:rPr lang="en-US" smtClean="0"/>
              <a:pPr/>
              <a:t>10/17/14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E7A389-C4C6-4E81-8742-9245F3E9A5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FDA2DF2-A31E-433E-B63B-6404274EDE2D}" type="datetimeFigureOut">
              <a:rPr lang="en-US" smtClean="0"/>
              <a:pPr/>
              <a:t>10/17/14</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71E7A389-C4C6-4E81-8742-9245F3E9A5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FDA2DF2-A31E-433E-B63B-6404274EDE2D}" type="datetimeFigureOut">
              <a:rPr lang="en-US" smtClean="0"/>
              <a:pPr/>
              <a:t>10/17/14</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71E7A389-C4C6-4E81-8742-9245F3E9A54C}"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FDA2DF2-A31E-433E-B63B-6404274EDE2D}" type="datetimeFigureOut">
              <a:rPr lang="en-US" smtClean="0"/>
              <a:pPr/>
              <a:t>10/17/14</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71E7A389-C4C6-4E81-8742-9245F3E9A5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FDA2DF2-A31E-433E-B63B-6404274EDE2D}" type="datetimeFigureOut">
              <a:rPr lang="en-US" smtClean="0"/>
              <a:pPr/>
              <a:t>10/17/14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71E7A389-C4C6-4E81-8742-9245F3E9A54C}"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FDA2DF2-A31E-433E-B63B-6404274EDE2D}" type="datetimeFigureOut">
              <a:rPr lang="en-US" smtClean="0"/>
              <a:pPr/>
              <a:t>10/17/14</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E7A389-C4C6-4E81-8742-9245F3E9A5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FDA2DF2-A31E-433E-B63B-6404274EDE2D}" type="datetimeFigureOut">
              <a:rPr lang="en-US" smtClean="0"/>
              <a:pPr/>
              <a:t>10/17/14</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E7A389-C4C6-4E81-8742-9245F3E9A5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FDA2DF2-A31E-433E-B63B-6404274EDE2D}" type="datetimeFigureOut">
              <a:rPr lang="en-US" smtClean="0"/>
              <a:pPr/>
              <a:t>10/17/14</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E7A389-C4C6-4E81-8742-9245F3E9A54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0FDA2DF2-A31E-433E-B63B-6404274EDE2D}" type="datetimeFigureOut">
              <a:rPr lang="en-US" smtClean="0"/>
              <a:pPr/>
              <a:t>10/17/14</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71E7A389-C4C6-4E81-8742-9245F3E9A54C}"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FDA2DF2-A31E-433E-B63B-6404274EDE2D}" type="datetimeFigureOut">
              <a:rPr lang="en-US" smtClean="0"/>
              <a:pPr/>
              <a:t>10/17/14</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1E7A389-C4C6-4E81-8742-9245F3E9A54C}"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dirty="0" smtClean="0"/>
              <a:t>Click to edit Master title style</a:t>
            </a:r>
            <a:endParaRPr kumimoji="0" lang="en-US" dirty="0"/>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xmlns:p14="http://schemas.microsoft.com/office/powerpoint/2010/main" id="1" dur="indefinite" restart="never" nodeType="tmRoot"/>
      </p:par>
    </p:tnLst>
  </p:timing>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1981200"/>
            <a:ext cx="6521136" cy="1569660"/>
          </a:xfrm>
          <a:prstGeom prst="rect">
            <a:avLst/>
          </a:prstGeom>
          <a:noFill/>
        </p:spPr>
        <p:txBody>
          <a:bodyPr wrap="none" rtlCol="0">
            <a:spAutoFit/>
          </a:bodyPr>
          <a:lstStyle/>
          <a:p>
            <a:r>
              <a:rPr lang="en-US" sz="3200" dirty="0" smtClean="0">
                <a:latin typeface="Franklin Gothic Medium"/>
                <a:cs typeface="Franklin Gothic Medium"/>
              </a:rPr>
              <a:t>UNIT 8</a:t>
            </a:r>
          </a:p>
          <a:p>
            <a:r>
              <a:rPr lang="en-US" sz="3200" dirty="0" smtClean="0">
                <a:latin typeface="Franklin Gothic Medium"/>
                <a:cs typeface="Franklin Gothic Medium"/>
              </a:rPr>
              <a:t>ADVOCATING FOR MY NEEDS AFTER</a:t>
            </a:r>
          </a:p>
          <a:p>
            <a:r>
              <a:rPr lang="en-US" sz="3200" dirty="0" smtClean="0">
                <a:latin typeface="Franklin Gothic Medium"/>
                <a:cs typeface="Franklin Gothic Medium"/>
              </a:rPr>
              <a:t>HIGH SCHOOL</a:t>
            </a:r>
            <a:endParaRPr lang="en-US" sz="3200" dirty="0">
              <a:latin typeface="Franklin Gothic Medium"/>
              <a:cs typeface="Franklin Gothic Medium"/>
            </a:endParaRPr>
          </a:p>
        </p:txBody>
      </p:sp>
      <p:sp>
        <p:nvSpPr>
          <p:cNvPr id="6" name="TextBox 5"/>
          <p:cNvSpPr txBox="1"/>
          <p:nvPr/>
        </p:nvSpPr>
        <p:spPr>
          <a:xfrm>
            <a:off x="1230034" y="5990437"/>
            <a:ext cx="184666" cy="369332"/>
          </a:xfrm>
          <a:prstGeom prst="rect">
            <a:avLst/>
          </a:prstGeom>
          <a:noFill/>
        </p:spPr>
        <p:txBody>
          <a:bodyPr wrap="none" rtlCol="0">
            <a:spAutoFit/>
          </a:bodyPr>
          <a:lstStyle/>
          <a:p>
            <a:endParaRPr lang="en-US" dirty="0"/>
          </a:p>
        </p:txBody>
      </p:sp>
      <p:sp>
        <p:nvSpPr>
          <p:cNvPr id="7" name="Rectangle 6"/>
          <p:cNvSpPr/>
          <p:nvPr/>
        </p:nvSpPr>
        <p:spPr>
          <a:xfrm>
            <a:off x="457200" y="6172200"/>
            <a:ext cx="4572000" cy="400110"/>
          </a:xfrm>
          <a:prstGeom prst="rect">
            <a:avLst/>
          </a:prstGeom>
        </p:spPr>
        <p:txBody>
          <a:bodyPr>
            <a:spAutoFit/>
          </a:bodyPr>
          <a:lstStyle/>
          <a:p>
            <a:r>
              <a:rPr lang="en-US" sz="1000" i="1" dirty="0"/>
              <a:t>ME! Lessons for Teaching Self-Awareness and Self-Advocacy – Updated 9/14</a:t>
            </a:r>
            <a:endParaRPr lang="en-US" sz="1000" dirty="0"/>
          </a:p>
          <a:p>
            <a:r>
              <a:rPr lang="en-US" sz="1000" i="1" dirty="0"/>
              <a:t>© 2015 Board of Regents of The University of Oklahoma</a:t>
            </a:r>
            <a:endParaRPr lang="en-US" sz="1000"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Plan for Your Job </a:t>
            </a:r>
            <a:endParaRPr lang="en-US" dirty="0"/>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t>What skills do I need to do the job? </a:t>
            </a:r>
          </a:p>
          <a:p>
            <a:pPr marL="514350" indent="-514350">
              <a:buAutoNum type="arabicPeriod"/>
            </a:pPr>
            <a:r>
              <a:rPr lang="en-US" dirty="0" smtClean="0"/>
              <a:t>Does my disability prevent me from performing the job requirements? </a:t>
            </a:r>
          </a:p>
          <a:p>
            <a:pPr marL="514350" indent="-514350">
              <a:buAutoNum type="arabicPeriod"/>
            </a:pPr>
            <a:r>
              <a:rPr lang="en-US" dirty="0" smtClean="0"/>
              <a:t>If yes, cold accommodations make the job doable for me?</a:t>
            </a:r>
          </a:p>
          <a:p>
            <a:pPr marL="514350" indent="-514350">
              <a:buAutoNum type="arabicPeriod"/>
            </a:pPr>
            <a:r>
              <a:rPr lang="en-US" dirty="0" smtClean="0"/>
              <a:t>If so, what accommodations would I need? </a:t>
            </a:r>
          </a:p>
          <a:p>
            <a:pPr marL="514350" indent="-514350">
              <a:buAutoNum type="arabicPeriod"/>
            </a:pPr>
            <a:r>
              <a:rPr lang="en-US" dirty="0" smtClean="0"/>
              <a:t>What are my legal rights as an employee with a disability?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Drew’s Plan</a:t>
            </a:r>
            <a:endParaRPr lang="en-US" dirty="0"/>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t>What skills do I need to do the job? </a:t>
            </a:r>
          </a:p>
          <a:p>
            <a:pPr marL="514350" indent="-514350">
              <a:buAutoNum type="arabicPeriod"/>
            </a:pPr>
            <a:endParaRPr lang="en-US" dirty="0" smtClean="0"/>
          </a:p>
          <a:p>
            <a:pPr marL="514350" indent="-514350">
              <a:buAutoNum type="arabicPeriod"/>
            </a:pPr>
            <a:endParaRPr lang="en-US" dirty="0" smtClean="0"/>
          </a:p>
          <a:p>
            <a:pPr marL="514350" indent="-514350">
              <a:buAutoNum type="arabicPeriod"/>
            </a:pPr>
            <a:endParaRPr lang="en-US" dirty="0" smtClean="0"/>
          </a:p>
          <a:p>
            <a:pPr marL="514350" indent="-514350">
              <a:buAutoNum type="arabicPeriod"/>
            </a:pPr>
            <a:r>
              <a:rPr lang="en-US" dirty="0" smtClean="0"/>
              <a:t>Does my disability prevent me from performing the job requirements? </a:t>
            </a:r>
          </a:p>
          <a:p>
            <a:pPr marL="514350" indent="-514350">
              <a:buAutoNum type="arabicPeriod"/>
            </a:pPr>
            <a:endParaRPr lang="en-US" dirty="0" smtClean="0"/>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Drew’s Plan </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If yes, cold accommodations make the job doable for me?</a:t>
            </a:r>
          </a:p>
          <a:p>
            <a:pPr marL="514350" indent="-514350">
              <a:buAutoNum type="arabicPeriod"/>
            </a:pPr>
            <a:endParaRPr lang="en-US" dirty="0" smtClean="0"/>
          </a:p>
          <a:p>
            <a:pPr marL="514350" indent="-514350">
              <a:buAutoNum type="arabicPeriod"/>
            </a:pPr>
            <a:r>
              <a:rPr lang="en-US" dirty="0" smtClean="0"/>
              <a:t>If so, what accommodations would I need? </a:t>
            </a:r>
          </a:p>
          <a:p>
            <a:pPr marL="514350" indent="-514350">
              <a:buAutoNum type="arabicPeriod"/>
            </a:pPr>
            <a:endParaRPr lang="en-US" dirty="0" smtClean="0"/>
          </a:p>
          <a:p>
            <a:pPr marL="514350" indent="-514350">
              <a:buAutoNum type="arabicPeriod"/>
            </a:pPr>
            <a:r>
              <a:rPr lang="en-US" dirty="0" smtClean="0"/>
              <a:t>What are my legal rights as an employee with a disability? </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 Section 504 </a:t>
            </a:r>
            <a:endParaRPr lang="en-US" dirty="0"/>
          </a:p>
        </p:txBody>
      </p:sp>
      <p:sp>
        <p:nvSpPr>
          <p:cNvPr id="3" name="Content Placeholder 2"/>
          <p:cNvSpPr>
            <a:spLocks noGrp="1"/>
          </p:cNvSpPr>
          <p:nvPr>
            <p:ph idx="1"/>
          </p:nvPr>
        </p:nvSpPr>
        <p:spPr/>
        <p:txBody>
          <a:bodyPr/>
          <a:lstStyle/>
          <a:p>
            <a:r>
              <a:rPr lang="en-US" b="1" dirty="0" smtClean="0"/>
              <a:t>A</a:t>
            </a:r>
            <a:r>
              <a:rPr lang="en-US" dirty="0" smtClean="0"/>
              <a:t>mericans with </a:t>
            </a:r>
            <a:r>
              <a:rPr lang="en-US" b="1" dirty="0" smtClean="0"/>
              <a:t>D</a:t>
            </a:r>
            <a:r>
              <a:rPr lang="en-US" dirty="0" smtClean="0"/>
              <a:t>isabilities </a:t>
            </a:r>
            <a:r>
              <a:rPr lang="en-US" b="1" dirty="0" smtClean="0"/>
              <a:t>A</a:t>
            </a:r>
            <a:r>
              <a:rPr lang="en-US" dirty="0" smtClean="0"/>
              <a:t>ct </a:t>
            </a:r>
          </a:p>
          <a:p>
            <a:pPr>
              <a:buNone/>
            </a:pPr>
            <a:r>
              <a:rPr lang="en-US" dirty="0" smtClean="0"/>
              <a:t>		-civil rights law that says </a:t>
            </a:r>
            <a:r>
              <a:rPr lang="en-US" b="1" dirty="0" smtClean="0"/>
              <a:t>places</a:t>
            </a:r>
            <a:r>
              <a:rPr lang="en-US" dirty="0" smtClean="0"/>
              <a:t> have to be </a:t>
            </a:r>
            <a:r>
              <a:rPr lang="en-US" b="1" dirty="0" smtClean="0"/>
              <a:t>accessible</a:t>
            </a:r>
            <a:r>
              <a:rPr lang="en-US" dirty="0" smtClean="0"/>
              <a:t> to people with disabilities </a:t>
            </a:r>
          </a:p>
          <a:p>
            <a:r>
              <a:rPr lang="en-US" dirty="0" smtClean="0"/>
              <a:t>Section 504</a:t>
            </a:r>
          </a:p>
          <a:p>
            <a:pPr>
              <a:buNone/>
            </a:pPr>
            <a:r>
              <a:rPr lang="en-US" dirty="0" smtClean="0"/>
              <a:t>		- </a:t>
            </a:r>
            <a:r>
              <a:rPr lang="en-US" b="1" dirty="0" smtClean="0"/>
              <a:t>Anti-discrimination</a:t>
            </a:r>
            <a:r>
              <a:rPr lang="en-US" dirty="0" smtClean="0"/>
              <a:t> law that requires school to proved students with disabilities </a:t>
            </a:r>
            <a:r>
              <a:rPr lang="en-US" b="1" dirty="0" smtClean="0"/>
              <a:t>access</a:t>
            </a:r>
            <a:r>
              <a:rPr lang="en-US" dirty="0" smtClean="0"/>
              <a:t> to education.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 affects at work </a:t>
            </a:r>
            <a:endParaRPr lang="en-US" dirty="0"/>
          </a:p>
        </p:txBody>
      </p:sp>
      <p:sp>
        <p:nvSpPr>
          <p:cNvPr id="3" name="Content Placeholder 2"/>
          <p:cNvSpPr>
            <a:spLocks noGrp="1"/>
          </p:cNvSpPr>
          <p:nvPr>
            <p:ph idx="1"/>
          </p:nvPr>
        </p:nvSpPr>
        <p:spPr/>
        <p:txBody>
          <a:bodyPr/>
          <a:lstStyle/>
          <a:p>
            <a:r>
              <a:rPr lang="en-US" dirty="0" smtClean="0"/>
              <a:t>Employers are not allowed to ask you questions about your disability on job applications or during job interviews. </a:t>
            </a:r>
          </a:p>
          <a:p>
            <a:pPr>
              <a:buNone/>
            </a:pPr>
            <a:r>
              <a:rPr lang="en-US" b="1" u="sng" dirty="0" smtClean="0"/>
              <a:t>Examples </a:t>
            </a:r>
          </a:p>
          <a:p>
            <a:pPr>
              <a:buNone/>
            </a:pPr>
            <a:r>
              <a:rPr lang="en-US" dirty="0" smtClean="0"/>
              <a:t>(application) Do you have a disability? If so, please list: </a:t>
            </a:r>
          </a:p>
          <a:p>
            <a:pPr>
              <a:buNone/>
            </a:pPr>
            <a:r>
              <a:rPr lang="en-US" dirty="0" smtClean="0"/>
              <a:t>Do you have any type of reading or writing disability I should know about? </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 affects at work </a:t>
            </a:r>
            <a:endParaRPr lang="en-US" dirty="0"/>
          </a:p>
        </p:txBody>
      </p:sp>
      <p:sp>
        <p:nvSpPr>
          <p:cNvPr id="3" name="Content Placeholder 2"/>
          <p:cNvSpPr>
            <a:spLocks noGrp="1"/>
          </p:cNvSpPr>
          <p:nvPr>
            <p:ph idx="1"/>
          </p:nvPr>
        </p:nvSpPr>
        <p:spPr/>
        <p:txBody>
          <a:bodyPr>
            <a:normAutofit lnSpcReduction="10000"/>
          </a:bodyPr>
          <a:lstStyle/>
          <a:p>
            <a:r>
              <a:rPr lang="en-US" dirty="0" smtClean="0"/>
              <a:t>Employers can ask about your abilities and skills required to perform the job. </a:t>
            </a:r>
          </a:p>
          <a:p>
            <a:pPr>
              <a:buNone/>
            </a:pPr>
            <a:r>
              <a:rPr lang="en-US" b="1" u="sng" dirty="0" smtClean="0"/>
              <a:t>Examples</a:t>
            </a:r>
          </a:p>
          <a:p>
            <a:pPr>
              <a:buNone/>
            </a:pPr>
            <a:r>
              <a:rPr lang="en-US" dirty="0" smtClean="0"/>
              <a:t>This job requires that you drive during work hours everyday? Is there anything that will prevent you from being able to do so? </a:t>
            </a:r>
          </a:p>
          <a:p>
            <a:pPr>
              <a:buNone/>
            </a:pPr>
            <a:r>
              <a:rPr lang="en-US" dirty="0" smtClean="0"/>
              <a:t>We are looking for someone who is able to do complicated math on a regular basis will this be a problem for you to do so?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or Not Worksheet </a:t>
            </a:r>
            <a:endParaRPr lang="en-US" dirty="0"/>
          </a:p>
        </p:txBody>
      </p:sp>
      <p:sp>
        <p:nvSpPr>
          <p:cNvPr id="3" name="Content Placeholder 2"/>
          <p:cNvSpPr>
            <a:spLocks noGrp="1"/>
          </p:cNvSpPr>
          <p:nvPr>
            <p:ph idx="1"/>
          </p:nvPr>
        </p:nvSpPr>
        <p:spPr>
          <a:xfrm>
            <a:off x="304800" y="1554162"/>
            <a:ext cx="8839200" cy="5303838"/>
          </a:xfrm>
        </p:spPr>
        <p:txBody>
          <a:bodyPr>
            <a:normAutofit fontScale="92500" lnSpcReduction="10000"/>
          </a:bodyPr>
          <a:lstStyle/>
          <a:p>
            <a:pPr lvl="0"/>
            <a:r>
              <a:rPr lang="en-US" sz="1800" b="1" dirty="0" smtClean="0"/>
              <a:t>I noticed you are wearing glasses; do you have a visual impairment? ____</a:t>
            </a:r>
            <a:endParaRPr lang="en-US" sz="1800" dirty="0" smtClean="0"/>
          </a:p>
          <a:p>
            <a:pPr lvl="0"/>
            <a:endParaRPr lang="en-US" sz="1800" b="1" dirty="0" smtClean="0"/>
          </a:p>
          <a:p>
            <a:pPr lvl="0"/>
            <a:r>
              <a:rPr lang="en-US" sz="1800" b="1" dirty="0" smtClean="0"/>
              <a:t>You will need to spend 5 to 6 hours a day working at a computer. Is there anything that prevents you from being able to do so? _____</a:t>
            </a:r>
            <a:endParaRPr lang="en-US" sz="1800" dirty="0" smtClean="0"/>
          </a:p>
          <a:p>
            <a:pPr lvl="0"/>
            <a:endParaRPr lang="en-US" sz="1800" b="1" dirty="0" smtClean="0"/>
          </a:p>
          <a:p>
            <a:pPr lvl="0"/>
            <a:r>
              <a:rPr lang="en-US" sz="1800" b="1" dirty="0" smtClean="0"/>
              <a:t>Lifting 50 to 100 pounds several times a day is part of this job. Are you able to do so? ____</a:t>
            </a:r>
            <a:endParaRPr lang="en-US" sz="1800" dirty="0" smtClean="0"/>
          </a:p>
          <a:p>
            <a:pPr lvl="0"/>
            <a:endParaRPr lang="en-US" sz="1800" b="1" dirty="0" smtClean="0"/>
          </a:p>
          <a:p>
            <a:pPr lvl="0"/>
            <a:r>
              <a:rPr lang="en-US" sz="1800" b="1" dirty="0" smtClean="0"/>
              <a:t>Have you undergone a psychiatric evaluation? What were the results?___</a:t>
            </a:r>
            <a:endParaRPr lang="en-US" sz="1800" dirty="0" smtClean="0"/>
          </a:p>
          <a:p>
            <a:pPr lvl="0"/>
            <a:endParaRPr lang="en-US" sz="1800" b="1" dirty="0" smtClean="0"/>
          </a:p>
          <a:p>
            <a:pPr lvl="0"/>
            <a:r>
              <a:rPr lang="en-US" sz="1800" b="1" dirty="0" smtClean="0"/>
              <a:t>Have you ever had heart surgery?____</a:t>
            </a:r>
            <a:endParaRPr lang="en-US" sz="1800" dirty="0" smtClean="0"/>
          </a:p>
          <a:p>
            <a:pPr lvl="0"/>
            <a:endParaRPr lang="en-US" sz="1800" b="1" dirty="0" smtClean="0"/>
          </a:p>
          <a:p>
            <a:pPr lvl="0"/>
            <a:r>
              <a:rPr lang="en-US" sz="1800" b="1" dirty="0" smtClean="0"/>
              <a:t>Do you have asthma or high blood pressure?_____</a:t>
            </a:r>
            <a:endParaRPr lang="en-US" sz="1800" dirty="0" smtClean="0"/>
          </a:p>
          <a:p>
            <a:pPr lvl="0"/>
            <a:endParaRPr lang="en-US" sz="1800" b="1" dirty="0" smtClean="0"/>
          </a:p>
          <a:p>
            <a:pPr lvl="0"/>
            <a:r>
              <a:rPr lang="en-US" sz="1800" b="1" dirty="0" smtClean="0"/>
              <a:t>We are looking for someone to edit long reading passages is there anything that prevents you to do so? _____</a:t>
            </a:r>
            <a:endParaRPr lang="en-US" sz="1800" dirty="0" smtClean="0"/>
          </a:p>
          <a:p>
            <a:pPr lvl="0"/>
            <a:endParaRPr lang="en-US" sz="1800" b="1" dirty="0" smtClean="0"/>
          </a:p>
          <a:p>
            <a:pPr lvl="0"/>
            <a:r>
              <a:rPr lang="en-US" sz="1800" b="1" dirty="0" smtClean="0"/>
              <a:t>You will be in direct contact with customers every day. Do you have any type of disability that is going to make that difficult for you to do? _____</a:t>
            </a:r>
            <a:endParaRPr lang="en-US" sz="1800" dirty="0" smtClean="0"/>
          </a:p>
          <a:p>
            <a:endParaRPr 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86800" cy="838200"/>
          </a:xfrm>
        </p:spPr>
        <p:txBody>
          <a:bodyPr>
            <a:normAutofit fontScale="90000"/>
          </a:bodyPr>
          <a:lstStyle/>
          <a:p>
            <a:pPr algn="ctr"/>
            <a:r>
              <a:rPr lang="en-US" dirty="0" smtClean="0"/>
              <a:t>What if a Job Interviewer ask about your disability? </a:t>
            </a:r>
            <a:endParaRPr lang="en-US" dirty="0"/>
          </a:p>
        </p:txBody>
      </p:sp>
      <p:sp>
        <p:nvSpPr>
          <p:cNvPr id="3" name="Content Placeholder 2"/>
          <p:cNvSpPr>
            <a:spLocks noGrp="1"/>
          </p:cNvSpPr>
          <p:nvPr>
            <p:ph idx="1"/>
          </p:nvPr>
        </p:nvSpPr>
        <p:spPr/>
        <p:txBody>
          <a:bodyPr/>
          <a:lstStyle/>
          <a:p>
            <a:pPr>
              <a:buNone/>
            </a:pPr>
            <a:r>
              <a:rPr lang="en-US" dirty="0" smtClean="0"/>
              <a:t>A Few Tips </a:t>
            </a:r>
          </a:p>
          <a:p>
            <a:r>
              <a:rPr lang="en-US" dirty="0" smtClean="0"/>
              <a:t>Don’t Lie </a:t>
            </a:r>
          </a:p>
          <a:p>
            <a:r>
              <a:rPr lang="en-US" dirty="0" smtClean="0"/>
              <a:t>Focus on the Positive </a:t>
            </a:r>
          </a:p>
          <a:p>
            <a:r>
              <a:rPr lang="en-US" dirty="0" smtClean="0"/>
              <a:t>Explain how your disability does and does not affect your ability to do the job</a:t>
            </a:r>
          </a:p>
          <a:p>
            <a:r>
              <a:rPr lang="en-US" dirty="0" smtClean="0"/>
              <a:t>Stick to the details that impact you on your job</a:t>
            </a:r>
          </a:p>
          <a:p>
            <a:r>
              <a:rPr lang="en-US" dirty="0" smtClean="0"/>
              <a:t>Ask if they have questions about your disability</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However!!! </a:t>
            </a:r>
            <a:endParaRPr lang="en-US" dirty="0"/>
          </a:p>
        </p:txBody>
      </p:sp>
      <p:sp>
        <p:nvSpPr>
          <p:cNvPr id="3" name="Content Placeholder 2"/>
          <p:cNvSpPr>
            <a:spLocks noGrp="1"/>
          </p:cNvSpPr>
          <p:nvPr>
            <p:ph idx="1"/>
          </p:nvPr>
        </p:nvSpPr>
        <p:spPr/>
        <p:txBody>
          <a:bodyPr/>
          <a:lstStyle/>
          <a:p>
            <a:r>
              <a:rPr lang="en-US" dirty="0" smtClean="0"/>
              <a:t>It is illegal!! </a:t>
            </a:r>
          </a:p>
          <a:p>
            <a:r>
              <a:rPr lang="en-US" dirty="0" smtClean="0"/>
              <a:t>Who do you contact? </a:t>
            </a:r>
          </a:p>
          <a:p>
            <a:r>
              <a:rPr lang="en-US" b="1" dirty="0" smtClean="0"/>
              <a:t>E</a:t>
            </a:r>
            <a:r>
              <a:rPr lang="en-US" dirty="0" smtClean="0"/>
              <a:t>qual </a:t>
            </a:r>
            <a:r>
              <a:rPr lang="en-US" b="1" dirty="0" smtClean="0"/>
              <a:t>E</a:t>
            </a:r>
            <a:r>
              <a:rPr lang="en-US" dirty="0" smtClean="0"/>
              <a:t>mployment </a:t>
            </a:r>
            <a:r>
              <a:rPr lang="en-US" b="1" dirty="0" smtClean="0"/>
              <a:t>O</a:t>
            </a:r>
            <a:r>
              <a:rPr lang="en-US" dirty="0" smtClean="0"/>
              <a:t>pportunity </a:t>
            </a:r>
            <a:r>
              <a:rPr lang="en-US" b="1" dirty="0" smtClean="0"/>
              <a:t>C</a:t>
            </a:r>
            <a:r>
              <a:rPr lang="en-US" dirty="0" smtClean="0"/>
              <a:t>ommission</a:t>
            </a:r>
          </a:p>
          <a:p>
            <a:pPr>
              <a:buNone/>
            </a:pPr>
            <a:r>
              <a:rPr lang="en-US" dirty="0" smtClean="0"/>
              <a:t>		- federal law enforcement agency that enforces laws against workplace discrimination</a:t>
            </a:r>
          </a:p>
          <a:p>
            <a:r>
              <a:rPr lang="en-US" dirty="0" smtClean="0"/>
              <a:t>Disability disclosure is a </a:t>
            </a:r>
            <a:r>
              <a:rPr lang="en-US" b="1" dirty="0" smtClean="0"/>
              <a:t>personal choice</a:t>
            </a:r>
            <a:r>
              <a:rPr lang="en-US"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Lesson 1 </a:t>
            </a:r>
            <a:br>
              <a:rPr lang="en-US" dirty="0" smtClean="0"/>
            </a:br>
            <a:r>
              <a:rPr lang="en-US" dirty="0" smtClean="0"/>
              <a:t>Scenario </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		Drew is a twenty-eight year old man living in California and working for a large company that produces chemicals for past control services. Drew grew up in a small town in Oklahoma and attended college after high school graduation. Having dyslexia made school difficult for Drew and he often had to work twice as hard as his friends to pass his classes. Drew worked hard and earned a degree in fire safety and protection. During his last semester of college, Drew began applying and interviewing for jobs. He sometimes worried about how dyslexia would affect his future career, but he never considered disclosing his disability during a job interview or after being hired for a job. Drew was excited when he received a job offered and an opportunity to move to a new place.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dirty="0" smtClean="0"/>
              <a:t>		Drew’s new job required him to supervise a large warehouse containing 16 large chemical tanks and a crew of six people. Each day the crew members would read gauges on the tanks, complete a check list, and take notes about the gauge information which was then given to Drew. He would use the information to calculate the amounts of different ingredients each tank needed to have added. Drew always read the information as soon as it was given to him. If he had questions about the written information, he would ask the crew member to clarify the information before they left his office.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normAutofit/>
          </a:bodyPr>
          <a:lstStyle/>
          <a:p>
            <a:pPr>
              <a:buNone/>
            </a:pPr>
            <a:r>
              <a:rPr lang="en-US" i="1" dirty="0" smtClean="0"/>
              <a:t>		</a:t>
            </a:r>
            <a:r>
              <a:rPr lang="en-US" dirty="0" smtClean="0"/>
              <a:t>For the first six months, his new job went well, then the company upgraded the gauge system on the tanks. Drew began receiving computer generated reports via email instead of handwritten reports from crew members. Drew had to read the reports and then email each crew member instructions on the ingredients to be added to each tank.</a:t>
            </a:r>
          </a:p>
          <a:p>
            <a:endParaRPr lang="en-US" i="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i="1" dirty="0" smtClean="0"/>
              <a:t>		</a:t>
            </a:r>
            <a:r>
              <a:rPr lang="en-US" dirty="0" smtClean="0"/>
              <a:t>The new reports Drew received were written in numbers and symbols, which were extremely difficult for him to read because of his dyslexia. Drew had an especially difficult time distinguishing the greater than and less than signs on the report. To make things worse, he no longer had a crew member there to ask clarifying questions—everything was to be completed via email. As a result Drew frequently made mistakes reading the information and in the instructions he gave to his crew. Before long, crew members began to complain to Drew about the mistakes. He was very stressed out about his situation, but decided he would just have to do his best to deal with it if he wanted to keep his job.</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i="1" dirty="0" smtClean="0"/>
              <a:t>		</a:t>
            </a:r>
            <a:r>
              <a:rPr lang="en-US" dirty="0" smtClean="0"/>
              <a:t>During the first couple of weeks, Drew's boss was understanding about the mistakes and assumed they would stop once Drew adjusted to the new system. Eventually, the mistakes became dangerous and costly to the company. In one case, Drew’s mistake resulted in an employee receiving chemical burns from mixing the wrong ingredients together as well as ruining thousands of dollars worth of chemicals in the tank. Drew felt terrible and his boss was furious.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i="1" dirty="0" smtClean="0"/>
              <a:t>		</a:t>
            </a:r>
            <a:r>
              <a:rPr lang="en-US" dirty="0" smtClean="0"/>
              <a:t>The next morning, Drew’s boss called him into his office and fired him. He told Drew that he was disappointed with his recent job performance and had expected more from him based on his performance early on with the company. Drew apologized for the problems he had caused and explained that the combination of having dyslexia and the new system had made his once easy job almost impossible. His boss was surprised to hear this, because he never suspected that Drew had any type of disability.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Questions to Discuss </a:t>
            </a:r>
            <a:endParaRPr lang="en-US" dirty="0"/>
          </a:p>
        </p:txBody>
      </p:sp>
      <p:sp>
        <p:nvSpPr>
          <p:cNvPr id="3" name="Content Placeholder 2"/>
          <p:cNvSpPr>
            <a:spLocks noGrp="1"/>
          </p:cNvSpPr>
          <p:nvPr>
            <p:ph idx="1"/>
          </p:nvPr>
        </p:nvSpPr>
        <p:spPr/>
        <p:txBody>
          <a:bodyPr>
            <a:normAutofit/>
          </a:bodyPr>
          <a:lstStyle/>
          <a:p>
            <a:pPr marL="452438" indent="-452438">
              <a:buNone/>
            </a:pPr>
            <a:r>
              <a:rPr lang="en-US" dirty="0" smtClean="0"/>
              <a:t>1. What is something Drew could have done differently to change the outcome of the story? </a:t>
            </a:r>
          </a:p>
          <a:p>
            <a:pPr marL="514350" indent="-514350">
              <a:buNone/>
            </a:pPr>
            <a:r>
              <a:rPr lang="en-US" dirty="0" smtClean="0"/>
              <a:t>2. What are some reasons a person might have for disclosing his/her disability on the job? (group 1)</a:t>
            </a:r>
          </a:p>
          <a:p>
            <a:pPr marL="514350" indent="-514350">
              <a:buNone/>
            </a:pPr>
            <a:r>
              <a:rPr lang="en-US" dirty="0" smtClean="0"/>
              <a:t>3. What are some reasons a person might have for not disclosing his/her disability on the job? (group 2)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 </a:t>
            </a:r>
            <a:endParaRPr lang="en-US" dirty="0"/>
          </a:p>
        </p:txBody>
      </p:sp>
      <p:sp>
        <p:nvSpPr>
          <p:cNvPr id="3" name="Content Placeholder 2"/>
          <p:cNvSpPr>
            <a:spLocks noGrp="1"/>
          </p:cNvSpPr>
          <p:nvPr>
            <p:ph idx="1"/>
          </p:nvPr>
        </p:nvSpPr>
        <p:spPr/>
        <p:txBody>
          <a:bodyPr/>
          <a:lstStyle/>
          <a:p>
            <a:pPr>
              <a:buNone/>
            </a:pPr>
            <a:r>
              <a:rPr lang="en-US" dirty="0" smtClean="0"/>
              <a:t>Positive (Group 1) </a:t>
            </a:r>
          </a:p>
          <a:p>
            <a:pPr>
              <a:buNone/>
            </a:pPr>
            <a:endParaRPr lang="en-US" dirty="0" smtClean="0"/>
          </a:p>
          <a:p>
            <a:pPr>
              <a:buNone/>
            </a:pPr>
            <a:endParaRPr lang="en-US" dirty="0" smtClean="0"/>
          </a:p>
          <a:p>
            <a:pPr>
              <a:buNone/>
            </a:pPr>
            <a:r>
              <a:rPr lang="en-US" dirty="0" smtClean="0"/>
              <a:t>Negative (Group 2)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Trek">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95</TotalTime>
  <Words>599</Words>
  <Application>Microsoft Macintosh PowerPoint</Application>
  <PresentationFormat>On-screen Show (4:3)</PresentationFormat>
  <Paragraphs>88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Trek</vt:lpstr>
      <vt:lpstr>PowerPoint Presentation</vt:lpstr>
      <vt:lpstr>Lesson 1  Scenario </vt:lpstr>
      <vt:lpstr>Scenario </vt:lpstr>
      <vt:lpstr>Scenario</vt:lpstr>
      <vt:lpstr>Scenario</vt:lpstr>
      <vt:lpstr>Scenario</vt:lpstr>
      <vt:lpstr>Scenario</vt:lpstr>
      <vt:lpstr>Questions to Discuss </vt:lpstr>
      <vt:lpstr>Outcomes </vt:lpstr>
      <vt:lpstr>A Plan for Your Job </vt:lpstr>
      <vt:lpstr>Drew’s Plan</vt:lpstr>
      <vt:lpstr>Drew’s Plan </vt:lpstr>
      <vt:lpstr>ADA/ Section 504 </vt:lpstr>
      <vt:lpstr>ADA affects at work </vt:lpstr>
      <vt:lpstr>ADA affects at work </vt:lpstr>
      <vt:lpstr>Legal or Not Worksheet </vt:lpstr>
      <vt:lpstr>What if a Job Interviewer ask about your disability? </vt:lpstr>
      <vt:lpstr>However!!! </vt:lpstr>
    </vt:vector>
  </TitlesOfParts>
  <Company>HCPS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8  Advocating for My Needs After High School </dc:title>
  <dc:creator> </dc:creator>
  <cp:lastModifiedBy>Donna Willis</cp:lastModifiedBy>
  <cp:revision>15</cp:revision>
  <dcterms:created xsi:type="dcterms:W3CDTF">2012-03-30T14:29:24Z</dcterms:created>
  <dcterms:modified xsi:type="dcterms:W3CDTF">2014-10-17T20:25:10Z</dcterms:modified>
</cp:coreProperties>
</file>