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84" r:id="rId2"/>
    <p:sldId id="289" r:id="rId3"/>
    <p:sldId id="285" r:id="rId4"/>
    <p:sldId id="295" r:id="rId5"/>
    <p:sldId id="287" r:id="rId6"/>
    <p:sldId id="290" r:id="rId7"/>
    <p:sldId id="291" r:id="rId8"/>
    <p:sldId id="292" r:id="rId9"/>
    <p:sldId id="288" r:id="rId10"/>
    <p:sldId id="293" r:id="rId11"/>
    <p:sldId id="256" r:id="rId12"/>
    <p:sldId id="294" r:id="rId13"/>
    <p:sldId id="258" r:id="rId14"/>
    <p:sldId id="257" r:id="rId15"/>
    <p:sldId id="296" r:id="rId16"/>
    <p:sldId id="267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8" r:id="rId25"/>
    <p:sldId id="266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97" r:id="rId42"/>
    <p:sldId id="298" r:id="rId43"/>
    <p:sldId id="2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208" dt="2021-05-17T17:54:11.068"/>
    <p1510:client id="{26CF453C-9E6E-4838-AD4F-36E00757A2BE}" v="1" dt="2020-09-28T12:46:25.822"/>
    <p1510:client id="{AD6766F3-53F8-BCCC-11F8-32C5903DA7AE}" v="4" dt="2020-12-14T14:01:29.4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/>
    <p:restoredTop sz="97798"/>
  </p:normalViewPr>
  <p:slideViewPr>
    <p:cSldViewPr snapToGrid="0" snapToObjects="1">
      <p:cViewPr varScale="1">
        <p:scale>
          <a:sx n="128" d="100"/>
          <a:sy n="128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1788-8650-6C4C-A414-D736E6F13BC1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8DD94-30D1-A649-958D-F651D7D2D1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6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A46B7-9A84-1840-9B95-8DDAD7123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D39AC-7BFE-324F-BB0B-CF0064EDC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1"/>
            </a:lvl3pPr>
            <a:lvl4pPr marL="1371635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1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3C76-7A64-0F47-B39F-4BC3D219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5C32-F6E1-8046-A783-F34827095EE4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E560A-6EAB-9B4D-A35F-BEFD0ECF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7FE8-142F-CE43-8CE3-F64C9A75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5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4ECB-7C6F-5E44-AF70-414FED0D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4F23C-5CC7-BF42-8D13-E7D6D6BF2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08558-626C-584C-B218-405A2A98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94DB-E330-1E40-BE72-4539D7C7D76B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7F8E5-6301-7E4B-82A3-13251396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635FA-0D07-424F-9E6E-5F0E61D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3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64131A-B1B9-324E-BE22-6FFEDC675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E9D22-5D32-1545-880C-A84F7612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7FD83-0ED7-7D42-8677-7CF7396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A92F-9F07-E645-9D58-F8772238EC56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EC3C2-EE4C-774B-9D47-EF05DC9C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2368-7DE8-7C46-8C0A-F2339A13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9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86D74-B8B0-6442-8D28-283B4EAC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F48C1-57BF-2F42-9152-A75921006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EE846-6E40-744E-A503-BEC1275E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4A8A-21E9-FF43-B3AB-544381991834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5B07-89C7-CC4F-BB1A-C7D954247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9B06-74F6-CE4C-835E-255C5939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4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2ACE6-B2F4-F345-B28F-47FF93D5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CF267-3E92-6747-BC2C-3E6A62F3C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7873B-D114-0B4F-AE0A-2F07DE3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5276-B0F3-B243-B4AB-A8E454AAD105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A71CE-AF21-5D4B-A680-62CA953A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56183-7ABA-7946-A03E-300E5622F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4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0188-F1B7-CC47-9C87-AC8163FB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1ADA-2DD6-7949-B6B7-6826FA035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D461D-958A-DA43-B772-4B1812D8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2E2C0-9838-B143-8EF2-445DD7BD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EC307-B0D7-F946-8724-D41DBA946F50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516E3-B1EF-7143-B52B-4F8D4469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3DBB1-5FAC-4D48-87C9-29F7E40E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0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FB6-CCED-3C47-A2BF-9B905580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A503C-1E2E-8D44-8791-D1380BDC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52893-2145-3647-B266-C8D0AA806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4238D-7FAC-D540-9922-DE4F2FA5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1" indent="0">
              <a:buNone/>
              <a:defRPr sz="2000" b="1"/>
            </a:lvl2pPr>
            <a:lvl3pPr marL="914422" indent="0">
              <a:buNone/>
              <a:defRPr sz="1801" b="1"/>
            </a:lvl3pPr>
            <a:lvl4pPr marL="1371635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1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029FF-E46F-E74D-A33E-A06449F78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49044-CCA3-224D-86E3-FD764FB0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65A0-5D95-934F-BC20-C502BD70D1EF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062D1D-0932-B940-B174-5EDC829B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D86D0F-421D-134C-B092-A29E3AEB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3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BD32-EB48-4247-A192-2347E320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8CB43-A944-984B-8B15-F1D10903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745D-26E5-5947-B821-2049EECE0B10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63470-D379-434D-BDF2-55B2627D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A43DF-3640-2D42-829A-50316A31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8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1ABAF-D717-F14F-96FB-2C2B4725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893E8-07E7-D943-A6D0-91CCD20D491B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A2218-288F-E34D-BCF5-2C5D777C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7AB46-58E8-6742-9CC3-DECE8FB5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7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7E64-EDD0-014C-9DB8-6A072C5B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0091B-6B30-AD40-A125-6C860C680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7EF89-8DC3-2448-95CD-50B313D94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9EAF1-9327-E14B-931E-37F093BF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CFAE-33EC-DB4B-8D76-960864FF246D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7CA12-8E4E-2B48-A991-47365E71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28509-F80E-9C48-A75E-6199042CE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D016-2B7F-F246-8799-A6D460BC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543E7-2439-B740-AD65-1955B35D2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1" indent="0">
              <a:buNone/>
              <a:defRPr sz="2800"/>
            </a:lvl2pPr>
            <a:lvl3pPr marL="914422" indent="0">
              <a:buNone/>
              <a:defRPr sz="2400"/>
            </a:lvl3pPr>
            <a:lvl4pPr marL="1371635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1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F6C14-0A46-E946-A4D9-FF5C2338C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1" indent="0">
              <a:buNone/>
              <a:defRPr sz="1401"/>
            </a:lvl2pPr>
            <a:lvl3pPr marL="914422" indent="0">
              <a:buNone/>
              <a:defRPr sz="1200"/>
            </a:lvl3pPr>
            <a:lvl4pPr marL="1371635" indent="0">
              <a:buNone/>
              <a:defRPr sz="1001"/>
            </a:lvl4pPr>
            <a:lvl5pPr marL="1828846" indent="0">
              <a:buNone/>
              <a:defRPr sz="1001"/>
            </a:lvl5pPr>
            <a:lvl6pPr marL="2286057" indent="0">
              <a:buNone/>
              <a:defRPr sz="1001"/>
            </a:lvl6pPr>
            <a:lvl7pPr marL="2743268" indent="0">
              <a:buNone/>
              <a:defRPr sz="1001"/>
            </a:lvl7pPr>
            <a:lvl8pPr marL="3200481" indent="0">
              <a:buNone/>
              <a:defRPr sz="1001"/>
            </a:lvl8pPr>
            <a:lvl9pPr marL="3657692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C7C33-873E-C94B-8FC9-1A800C0AE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7719-7706-994A-BC12-F660E58B3D10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4E26B-04F6-3440-B50F-188D02F1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D5804-7CAA-9649-BB49-98FCE1BC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E6541-C516-7A4F-A9E0-35731C7E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3D448-81B9-2C4D-8EAD-47ADF1E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151AD-94A3-9146-8A16-B9914B169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1E56-928E-4342-8202-AE8C9DE25036}" type="datetime1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777E9-E717-1B48-A982-3FFBE849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3DE19-8522-4B42-87CE-2CA24C4DD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2AC2A-0FB0-D448-A727-57982EFDB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2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1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51912300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51-9123.0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47202100" TargetMode="External"/><Relationship Id="rId5" Type="http://schemas.openxmlformats.org/officeDocument/2006/relationships/hyperlink" Target="https://www.careeronestop.org/videos/careeronestop-videos.aspx?videocode=37301100" TargetMode="External"/><Relationship Id="rId10" Type="http://schemas.openxmlformats.org/officeDocument/2006/relationships/hyperlink" Target="https://www.onetonline.org/link/summary/47-2021.00" TargetMode="External"/><Relationship Id="rId4" Type="http://schemas.openxmlformats.org/officeDocument/2006/relationships/hyperlink" Target="https://www.onetonline.org/link/summary/37-3011.00" TargetMode="Externa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51601100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51-6011.00" TargetMode="External"/><Relationship Id="rId12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47205100" TargetMode="External"/><Relationship Id="rId5" Type="http://schemas.openxmlformats.org/officeDocument/2006/relationships/hyperlink" Target="https://www.careeronestop.org/videos/careeronestop-videos.aspx?videocode=27202100" TargetMode="External"/><Relationship Id="rId10" Type="http://schemas.openxmlformats.org/officeDocument/2006/relationships/hyperlink" Target="https://www.onetonline.org/link/summary/47-2051.00" TargetMode="External"/><Relationship Id="rId4" Type="http://schemas.openxmlformats.org/officeDocument/2006/relationships/hyperlink" Target="https://www.onetonline.org/link/summary/27-202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53-3041.00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n.careeronestop.org/CareerVideos/47-2161.00.mp4" TargetMode="External"/><Relationship Id="rId11" Type="http://schemas.openxmlformats.org/officeDocument/2006/relationships/hyperlink" Target="https://www.careeronestop.org/videos/careeronestop-videos.aspx?videocode=39202100" TargetMode="External"/><Relationship Id="rId5" Type="http://schemas.openxmlformats.org/officeDocument/2006/relationships/hyperlink" Target="https://www.onetonline.org/link/summary/47-2161.00" TargetMode="External"/><Relationship Id="rId10" Type="http://schemas.openxmlformats.org/officeDocument/2006/relationships/hyperlink" Target="https://www.onetonline.org/link/summary/39-2021.00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careeronestop.org/videos/careeronestop-videos.aspx?videocode=5330410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47-5071.00" TargetMode="External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hyperlink" Target="https://www.careeronestop.org/videos/careeronestop-videos.aspx?videocode=47217100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47-2171.00" TargetMode="External"/><Relationship Id="rId11" Type="http://schemas.openxmlformats.org/officeDocument/2006/relationships/hyperlink" Target="https://www.careeronestop.org/videos/careeronestop-videos.aspx?videocode=47206100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onetonline.org/link/summary/47-2061.00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cdn.careeronestop.org/CareerVideos/47-5012.00.mp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35-2012.00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hyperlink" Target="https://www.careeronestop.org/videos/careeronestop-videos.aspx?videocode=35201100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35-2011.00" TargetMode="External"/><Relationship Id="rId11" Type="http://schemas.openxmlformats.org/officeDocument/2006/relationships/hyperlink" Target="https://www.youtube.com/watch?v=qx-aak2zK_Y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onetonline.org/link/summary/35-9021.00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www.careeronestop.org/videos/careeronestop-videos.aspx?videocode=35201200" TargetMode="External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51-9199.00" TargetMode="External"/><Relationship Id="rId13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hyperlink" Target="https://www.careeronestop.org/videos/careeronestop-videos.aspx?videocode=47201100" TargetMode="External"/><Relationship Id="rId12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47-2011.00" TargetMode="External"/><Relationship Id="rId11" Type="http://schemas.openxmlformats.org/officeDocument/2006/relationships/hyperlink" Target="https://cdn.careeronestop.org/CareerVideos/43-9051.02.mp4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45.png"/><Relationship Id="rId10" Type="http://schemas.openxmlformats.org/officeDocument/2006/relationships/hyperlink" Target="https://www.onetonline.org/link/summary/43-9051.00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www.youtube.com/watch?v=O1TRTGur2qs" TargetMode="External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careeronestop.org/videos/careeronestop-videos.aspx?videocode=47202200" TargetMode="External"/><Relationship Id="rId4" Type="http://schemas.openxmlformats.org/officeDocument/2006/relationships/hyperlink" Target="https://www.onetonline.org/link/summary/47-2022.0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careeronestop.org/CareerVideos/19-4093.00.mp4" TargetMode="External"/><Relationship Id="rId13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19-4093.00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owlguru.com/day-in-life-of-retail-loss-prevention-specialists/" TargetMode="External"/><Relationship Id="rId5" Type="http://schemas.openxmlformats.org/officeDocument/2006/relationships/hyperlink" Target="https://www.owlguru.com/day-in-life-of-non-destructive-testing-specialists/" TargetMode="External"/><Relationship Id="rId15" Type="http://schemas.openxmlformats.org/officeDocument/2006/relationships/image" Target="../media/image50.png"/><Relationship Id="rId10" Type="http://schemas.openxmlformats.org/officeDocument/2006/relationships/hyperlink" Target="https://www.onetonline.org/link/summary/33-9099.02" TargetMode="External"/><Relationship Id="rId4" Type="http://schemas.openxmlformats.org/officeDocument/2006/relationships/hyperlink" Target="https://www.onetonline.org/link/summary/17-3029.01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27203100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hyperlink" Target="https://www.onetonline.org/link/summary/27-2031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2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27201100" TargetMode="External"/><Relationship Id="rId5" Type="http://schemas.openxmlformats.org/officeDocument/2006/relationships/hyperlink" Target="https://www.careeronestop.org/videos/careeronestop-videos.aspx?videocode=51912300" TargetMode="External"/><Relationship Id="rId15" Type="http://schemas.openxmlformats.org/officeDocument/2006/relationships/image" Target="../media/image50.png"/><Relationship Id="rId10" Type="http://schemas.openxmlformats.org/officeDocument/2006/relationships/hyperlink" Target="https://www.onetonline.org/link/summary/27-2011.00" TargetMode="External"/><Relationship Id="rId19" Type="http://schemas.openxmlformats.org/officeDocument/2006/relationships/image" Target="../media/image54.png"/><Relationship Id="rId4" Type="http://schemas.openxmlformats.org/officeDocument/2006/relationships/hyperlink" Target="https://www.onetonline.org/link/summary/51-9123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careeronestop.org/videos/careeronestop-videos.aspx?videocode=41901200" TargetMode="External"/><Relationship Id="rId10" Type="http://schemas.openxmlformats.org/officeDocument/2006/relationships/image" Target="../media/image55.png"/><Relationship Id="rId4" Type="http://schemas.openxmlformats.org/officeDocument/2006/relationships/hyperlink" Target="https://www.onetonline.org/link/summary/41-9012.00" TargetMode="External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39309300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28.png"/><Relationship Id="rId21" Type="http://schemas.openxmlformats.org/officeDocument/2006/relationships/image" Target="../media/image57.png"/><Relationship Id="rId7" Type="http://schemas.openxmlformats.org/officeDocument/2006/relationships/hyperlink" Target="https://www.onetonline.org/link/summary/39-3093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2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39901100" TargetMode="External"/><Relationship Id="rId5" Type="http://schemas.openxmlformats.org/officeDocument/2006/relationships/hyperlink" Target="https://cdn.careeronestop.org/CareerVideos/39-3091.00.mp4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9.png"/><Relationship Id="rId10" Type="http://schemas.openxmlformats.org/officeDocument/2006/relationships/hyperlink" Target="https://www.onetonline.org/link/summary/39-9011.00" TargetMode="External"/><Relationship Id="rId19" Type="http://schemas.openxmlformats.org/officeDocument/2006/relationships/image" Target="../media/image54.png"/><Relationship Id="rId4" Type="http://schemas.openxmlformats.org/officeDocument/2006/relationships/hyperlink" Target="https://www.onetonline.org/link/summary/39-309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49.png"/><Relationship Id="rId2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53602100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2.png"/><Relationship Id="rId3" Type="http://schemas.openxmlformats.org/officeDocument/2006/relationships/image" Target="../media/image28.png"/><Relationship Id="rId21" Type="http://schemas.openxmlformats.org/officeDocument/2006/relationships/image" Target="../media/image57.png"/><Relationship Id="rId7" Type="http://schemas.openxmlformats.org/officeDocument/2006/relationships/hyperlink" Target="https://www.onetonline.org/link/summary/53-6021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2.png"/><Relationship Id="rId25" Type="http://schemas.openxmlformats.org/officeDocument/2006/relationships/image" Target="../media/image61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39902100" TargetMode="External"/><Relationship Id="rId24" Type="http://schemas.openxmlformats.org/officeDocument/2006/relationships/image" Target="../media/image60.png"/><Relationship Id="rId5" Type="http://schemas.openxmlformats.org/officeDocument/2006/relationships/hyperlink" Target="https://www.youtube.com/watch?v=QjJB26rFhRM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9.png"/><Relationship Id="rId10" Type="http://schemas.openxmlformats.org/officeDocument/2006/relationships/hyperlink" Target="https://www.onetonline.org/link/summary/39-9099.00" TargetMode="External"/><Relationship Id="rId19" Type="http://schemas.openxmlformats.org/officeDocument/2006/relationships/image" Target="../media/image54.png"/><Relationship Id="rId4" Type="http://schemas.openxmlformats.org/officeDocument/2006/relationships/hyperlink" Target="https://www.onetonline.org/link/summary/39-402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49.png"/><Relationship Id="rId2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etonline.org/link/summary/43-4121.00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60.png"/><Relationship Id="rId3" Type="http://schemas.openxmlformats.org/officeDocument/2006/relationships/image" Target="../media/image64.png"/><Relationship Id="rId7" Type="http://schemas.openxmlformats.org/officeDocument/2006/relationships/hyperlink" Target="https://www.careeronestop.org/videos/careeronestop-videos.aspx?videocode=339032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7.png"/><Relationship Id="rId2" Type="http://schemas.openxmlformats.org/officeDocument/2006/relationships/image" Target="../media/image6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etonline.org/link/summary/33-9032.00" TargetMode="External"/><Relationship Id="rId11" Type="http://schemas.openxmlformats.org/officeDocument/2006/relationships/hyperlink" Target="https://www.job-applications.com/amc-movie-theater-usher/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52.png"/><Relationship Id="rId10" Type="http://schemas.openxmlformats.org/officeDocument/2006/relationships/hyperlink" Target="https://www.onetonline.org/link/summary/39-3031.00" TargetMode="External"/><Relationship Id="rId19" Type="http://schemas.openxmlformats.org/officeDocument/2006/relationships/image" Target="../media/image65.png"/><Relationship Id="rId4" Type="http://schemas.openxmlformats.org/officeDocument/2006/relationships/image" Target="../media/image5.png"/><Relationship Id="rId9" Type="http://schemas.openxmlformats.org/officeDocument/2006/relationships/hyperlink" Target="https://www.careeronestop.org/videos/careeronestop-videos.aspx?videocode=43412100" TargetMode="External"/><Relationship Id="rId1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careeronestop.org/videos/careeronestop-videos.aspx?videocode=35302100" TargetMode="External"/><Relationship Id="rId4" Type="http://schemas.openxmlformats.org/officeDocument/2006/relationships/hyperlink" Target="https://www.onetonline.org/link/summary/35-3021.00" TargetMode="External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67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27301200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9.png"/><Relationship Id="rId3" Type="http://schemas.openxmlformats.org/officeDocument/2006/relationships/image" Target="../media/image28.png"/><Relationship Id="rId21" Type="http://schemas.openxmlformats.org/officeDocument/2006/relationships/image" Target="../media/image57.png"/><Relationship Id="rId7" Type="http://schemas.openxmlformats.org/officeDocument/2006/relationships/hyperlink" Target="https://www.onetonline.org/link/summary/27-3012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2.png"/><Relationship Id="rId25" Type="http://schemas.openxmlformats.org/officeDocument/2006/relationships/image" Target="../media/image68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www.careeronestop.org/videos/careeronestop-videos.aspx?videocode=41202200" TargetMode="External"/><Relationship Id="rId24" Type="http://schemas.openxmlformats.org/officeDocument/2006/relationships/image" Target="../media/image9.png"/><Relationship Id="rId5" Type="http://schemas.openxmlformats.org/officeDocument/2006/relationships/hyperlink" Target="https://www.careeronestop.org/videos/careeronestop-videos.aspx?videocode=41203100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9.png"/><Relationship Id="rId10" Type="http://schemas.openxmlformats.org/officeDocument/2006/relationships/hyperlink" Target="https://www.onetonline.org/link/summary/41-2022.00" TargetMode="External"/><Relationship Id="rId19" Type="http://schemas.openxmlformats.org/officeDocument/2006/relationships/image" Target="../media/image54.png"/><Relationship Id="rId4" Type="http://schemas.openxmlformats.org/officeDocument/2006/relationships/hyperlink" Target="https://www.onetonline.org/link/summary/41-2031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49.png"/><Relationship Id="rId22" Type="http://schemas.openxmlformats.org/officeDocument/2006/relationships/image" Target="../media/image58.png"/><Relationship Id="rId27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39601200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21" Type="http://schemas.openxmlformats.org/officeDocument/2006/relationships/image" Target="../media/image9.png"/><Relationship Id="rId7" Type="http://schemas.openxmlformats.org/officeDocument/2006/relationships/hyperlink" Target="https://www.onetonline.org/link/summary/39-6012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4.png"/><Relationship Id="rId25" Type="http://schemas.openxmlformats.org/officeDocument/2006/relationships/image" Target="../media/image73.png"/><Relationship Id="rId2" Type="http://schemas.openxmlformats.org/officeDocument/2006/relationships/image" Target="../media/image71.png"/><Relationship Id="rId16" Type="http://schemas.openxmlformats.org/officeDocument/2006/relationships/image" Target="../media/image52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eeronestop.org/videos/careeronestop-videos.aspx?videocode=27202300" TargetMode="External"/><Relationship Id="rId11" Type="http://schemas.openxmlformats.org/officeDocument/2006/relationships/hyperlink" Target="https://cdn.careeronestop.org/CareerVideos/33-9091.00.mp4" TargetMode="External"/><Relationship Id="rId24" Type="http://schemas.openxmlformats.org/officeDocument/2006/relationships/image" Target="../media/image72.png"/><Relationship Id="rId5" Type="http://schemas.openxmlformats.org/officeDocument/2006/relationships/hyperlink" Target="https://www.onetonline.org/link/summary/27-2023.00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70.png"/><Relationship Id="rId10" Type="http://schemas.openxmlformats.org/officeDocument/2006/relationships/hyperlink" Target="https://www.onetonline.org/link/summary/33-9091.00" TargetMode="External"/><Relationship Id="rId19" Type="http://schemas.openxmlformats.org/officeDocument/2006/relationships/image" Target="../media/image57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50.png"/><Relationship Id="rId2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35903100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hyperlink" Target="https://www.onetonline.org/link/summary/35-9031.00" TargetMode="External"/><Relationship Id="rId12" Type="http://schemas.openxmlformats.org/officeDocument/2006/relationships/image" Target="../media/image52.png"/><Relationship Id="rId17" Type="http://schemas.openxmlformats.org/officeDocument/2006/relationships/image" Target="../media/image72.png"/><Relationship Id="rId2" Type="http://schemas.openxmlformats.org/officeDocument/2006/relationships/image" Target="../media/image7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reeronestop.org/videos/careeronestop-videos.aspx?videocode=41904100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www.onetonline.org/link/summary/41-9041.00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1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7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9.png"/><Relationship Id="rId3" Type="http://schemas.openxmlformats.org/officeDocument/2006/relationships/image" Target="../media/image28.png"/><Relationship Id="rId21" Type="http://schemas.openxmlformats.org/officeDocument/2006/relationships/image" Target="../media/image57.png"/><Relationship Id="rId34" Type="http://schemas.openxmlformats.org/officeDocument/2006/relationships/image" Target="../media/image79.png"/><Relationship Id="rId7" Type="http://schemas.openxmlformats.org/officeDocument/2006/relationships/hyperlink" Target="https://www.onetonline.org/link/summary/41-2021.00" TargetMode="External"/><Relationship Id="rId12" Type="http://schemas.openxmlformats.org/officeDocument/2006/relationships/image" Target="../media/image6.png"/><Relationship Id="rId17" Type="http://schemas.openxmlformats.org/officeDocument/2006/relationships/image" Target="../media/image52.png"/><Relationship Id="rId25" Type="http://schemas.openxmlformats.org/officeDocument/2006/relationships/image" Target="../media/image68.png"/><Relationship Id="rId33" Type="http://schemas.openxmlformats.org/officeDocument/2006/relationships/image" Target="../media/image78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cdn.careeronestop.org/CareerVideos/51-6031.00.mp4" TargetMode="External"/><Relationship Id="rId24" Type="http://schemas.openxmlformats.org/officeDocument/2006/relationships/image" Target="../media/image9.png"/><Relationship Id="rId32" Type="http://schemas.openxmlformats.org/officeDocument/2006/relationships/image" Target="../media/image77.png"/><Relationship Id="rId5" Type="http://schemas.openxmlformats.org/officeDocument/2006/relationships/hyperlink" Target="https://cdn.careeronestop.org/CareerVideos/51-2099.02.mp4" TargetMode="External"/><Relationship Id="rId15" Type="http://schemas.openxmlformats.org/officeDocument/2006/relationships/image" Target="../media/image50.png"/><Relationship Id="rId23" Type="http://schemas.openxmlformats.org/officeDocument/2006/relationships/image" Target="../media/image59.png"/><Relationship Id="rId28" Type="http://schemas.openxmlformats.org/officeDocument/2006/relationships/image" Target="../media/image72.png"/><Relationship Id="rId10" Type="http://schemas.openxmlformats.org/officeDocument/2006/relationships/hyperlink" Target="https://www.onetonline.org/link/summary/51-6031.00" TargetMode="External"/><Relationship Id="rId19" Type="http://schemas.openxmlformats.org/officeDocument/2006/relationships/image" Target="../media/image54.png"/><Relationship Id="rId31" Type="http://schemas.openxmlformats.org/officeDocument/2006/relationships/image" Target="../media/image10.png"/><Relationship Id="rId4" Type="http://schemas.openxmlformats.org/officeDocument/2006/relationships/hyperlink" Target="https://www.onetonline.org/link/summary/51-2099.00" TargetMode="External"/><Relationship Id="rId9" Type="http://schemas.openxmlformats.org/officeDocument/2006/relationships/image" Target="../media/image30.png"/><Relationship Id="rId14" Type="http://schemas.openxmlformats.org/officeDocument/2006/relationships/image" Target="../media/image49.png"/><Relationship Id="rId22" Type="http://schemas.openxmlformats.org/officeDocument/2006/relationships/image" Target="../media/image58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8" Type="http://schemas.openxmlformats.org/officeDocument/2006/relationships/hyperlink" Target="https://cdn.careeronestop.org/CareerVideos/41-2021.00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videos/careeronestop-videos.aspx?videocode=41201100" TargetMode="External"/><Relationship Id="rId13" Type="http://schemas.openxmlformats.org/officeDocument/2006/relationships/image" Target="../media/image52.png"/><Relationship Id="rId18" Type="http://schemas.openxmlformats.org/officeDocument/2006/relationships/image" Target="../media/image9.png"/><Relationship Id="rId26" Type="http://schemas.openxmlformats.org/officeDocument/2006/relationships/image" Target="../media/image80.png"/><Relationship Id="rId3" Type="http://schemas.openxmlformats.org/officeDocument/2006/relationships/image" Target="../media/image28.png"/><Relationship Id="rId21" Type="http://schemas.openxmlformats.org/officeDocument/2006/relationships/image" Target="../media/image72.png"/><Relationship Id="rId7" Type="http://schemas.openxmlformats.org/officeDocument/2006/relationships/hyperlink" Target="https://www.onetonline.org/link/summary/41-2011.00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59.png"/><Relationship Id="rId25" Type="http://schemas.openxmlformats.org/officeDocument/2006/relationships/image" Target="../media/image79.png"/><Relationship Id="rId2" Type="http://schemas.openxmlformats.org/officeDocument/2006/relationships/image" Target="../media/image5.png"/><Relationship Id="rId16" Type="http://schemas.openxmlformats.org/officeDocument/2006/relationships/image" Target="../media/image5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0.png"/><Relationship Id="rId24" Type="http://schemas.openxmlformats.org/officeDocument/2006/relationships/image" Target="../media/image77.png"/><Relationship Id="rId5" Type="http://schemas.openxmlformats.org/officeDocument/2006/relationships/hyperlink" Target="https://www.careeronestop.org/videos/careeronestop-videos.aspx?videocode=35302200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10" Type="http://schemas.openxmlformats.org/officeDocument/2006/relationships/image" Target="../media/image48.png"/><Relationship Id="rId19" Type="http://schemas.openxmlformats.org/officeDocument/2006/relationships/image" Target="../media/image68.png"/><Relationship Id="rId4" Type="http://schemas.openxmlformats.org/officeDocument/2006/relationships/hyperlink" Target="https://www.onetonline.org/link/summary/35-3022.00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54.png"/><Relationship Id="rId22" Type="http://schemas.openxmlformats.org/officeDocument/2006/relationships/image" Target="../media/image73.png"/><Relationship Id="rId27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Pulos’ Career Awareness and Exploration Toolkit (P-CAET)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BDDDC-BFD1-DA44-9044-61367C5DA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7607" y="3636900"/>
            <a:ext cx="6305177" cy="2522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Joshua M. Pulos Ph.D., BCBA, LBA-VA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/>
                <a:cs typeface="Times New Roman"/>
              </a:rPr>
              <a:t>James Madison University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/>
                <a:cs typeface="Times New Roman"/>
              </a:rPr>
              <a:t>*** Note: created as a Ph.D. student at The University of Oklahoma/</a:t>
            </a:r>
            <a:r>
              <a:rPr lang="en-US" sz="1800" dirty="0" err="1">
                <a:latin typeface="Times New Roman"/>
                <a:cs typeface="Times New Roman"/>
              </a:rPr>
              <a:t>Zarrow</a:t>
            </a:r>
            <a:r>
              <a:rPr lang="en-US" sz="1800" dirty="0">
                <a:latin typeface="Times New Roman"/>
                <a:cs typeface="Times New Roman"/>
              </a:rPr>
              <a:t> Center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43" y="4346767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305144" y="5089161"/>
            <a:ext cx="697045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48CB6-9806-C845-89F3-6DBFB75A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217" y="4345253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5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04" y="2082851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619" y="2101564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10C41F-6475-E345-B0EA-A7F8023CF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99286"/>
              </p:ext>
            </p:extLst>
          </p:nvPr>
        </p:nvGraphicFramePr>
        <p:xfrm>
          <a:off x="920562" y="236785"/>
          <a:ext cx="10350875" cy="6384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6497">
                  <a:extLst>
                    <a:ext uri="{9D8B030D-6E8A-4147-A177-3AD203B41FA5}">
                      <a16:colId xmlns:a16="http://schemas.microsoft.com/office/drawing/2014/main" val="1342890764"/>
                    </a:ext>
                  </a:extLst>
                </a:gridCol>
                <a:gridCol w="2924737">
                  <a:extLst>
                    <a:ext uri="{9D8B030D-6E8A-4147-A177-3AD203B41FA5}">
                      <a16:colId xmlns:a16="http://schemas.microsoft.com/office/drawing/2014/main" val="3859422533"/>
                    </a:ext>
                  </a:extLst>
                </a:gridCol>
                <a:gridCol w="2931458">
                  <a:extLst>
                    <a:ext uri="{9D8B030D-6E8A-4147-A177-3AD203B41FA5}">
                      <a16:colId xmlns:a16="http://schemas.microsoft.com/office/drawing/2014/main" val="2444831612"/>
                    </a:ext>
                  </a:extLst>
                </a:gridCol>
                <a:gridCol w="2938183">
                  <a:extLst>
                    <a:ext uri="{9D8B030D-6E8A-4147-A177-3AD203B41FA5}">
                      <a16:colId xmlns:a16="http://schemas.microsoft.com/office/drawing/2014/main" val="2782051970"/>
                    </a:ext>
                  </a:extLst>
                </a:gridCol>
              </a:tblGrid>
              <a:tr h="3280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RIASEC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Skills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45742513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Realistic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skilled trades, technical occupations, and some service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Manual and mechanical skills using machines, tools, and objects.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or hands-on activity; use of machines, tools, materials, and outdoor work.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850549513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Investigative </a:t>
                      </a: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scientific occupations and some technical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solving, scientific, writing, or verbal skills.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Analytical or intellectual activity aimed at troubleshooting or creation and use of knowledge.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737478321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Artistic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artistic, musical, and literary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Creative ability and emotional expression.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Creative work in music, writing, performance, visual arts, or other intellectual work.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853287155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educational and social service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Interpersonal skills and skill in teaching, treating, or healing others.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with others in a helpful or facilitative way.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74309353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Enterprising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managerial and sales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Skill in persuading others or getting other to do things.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Selling, leading, persuading others to attain personal or organizational goals.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29219479"/>
                  </a:ext>
                </a:extLst>
              </a:tr>
              <a:tr h="93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office and clerical occupations.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Clerical skills and skill in meeting precise standards for performance.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be highly structured and involve working with things, numbers, or machines to meet specific standards.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2998220362"/>
                  </a:ext>
                </a:extLst>
              </a:tr>
            </a:tbl>
          </a:graphicData>
        </a:graphic>
      </p:graphicFrame>
      <p:pic>
        <p:nvPicPr>
          <p:cNvPr id="36" name="Picture 35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1DA89611-86F1-664A-A257-942A33318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8" y="672353"/>
            <a:ext cx="735292" cy="867335"/>
          </a:xfrm>
          <a:prstGeom prst="rect">
            <a:avLst/>
          </a:prstGeom>
        </p:spPr>
      </p:pic>
      <p:pic>
        <p:nvPicPr>
          <p:cNvPr id="37" name="Picture 36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104C56AE-CD2A-9B42-8A5F-41729E4F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849" y="672352"/>
            <a:ext cx="735292" cy="8673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F83C9B-3449-E14B-8BA1-178DA3BD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8" y="1586752"/>
            <a:ext cx="735292" cy="11026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4E47BE-9006-B942-96FF-0ED3C074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849" y="1586752"/>
            <a:ext cx="735292" cy="1102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2E57D7-FDA7-4748-A3E0-7380D0255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0" y="2736476"/>
            <a:ext cx="749550" cy="8673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36A784-485D-7641-B146-DBB2B04C9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850" y="2736476"/>
            <a:ext cx="749550" cy="86733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72C7151-D946-5C4C-976B-F2D2A4F76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0" y="3650874"/>
            <a:ext cx="749548" cy="9211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3C56B1-45AA-6F4C-A025-E03700B8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93" y="3650874"/>
            <a:ext cx="749548" cy="921125"/>
          </a:xfrm>
          <a:prstGeom prst="rect">
            <a:avLst/>
          </a:prstGeom>
        </p:spPr>
      </p:pic>
      <p:pic>
        <p:nvPicPr>
          <p:cNvPr id="48" name="Picture 47" descr="A picture containing object&#10;&#10;Description automatically generated">
            <a:extLst>
              <a:ext uri="{FF2B5EF4-FFF2-40B4-BE49-F238E27FC236}">
                <a16:creationId xmlns:a16="http://schemas.microsoft.com/office/drawing/2014/main" id="{64B542A2-E2AA-0A49-A93F-868C1EE04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0" y="4619063"/>
            <a:ext cx="749548" cy="867338"/>
          </a:xfrm>
          <a:prstGeom prst="rect">
            <a:avLst/>
          </a:prstGeom>
        </p:spPr>
      </p:pic>
      <p:pic>
        <p:nvPicPr>
          <p:cNvPr id="49" name="Picture 48" descr="A picture containing object&#10;&#10;Description automatically generated">
            <a:extLst>
              <a:ext uri="{FF2B5EF4-FFF2-40B4-BE49-F238E27FC236}">
                <a16:creationId xmlns:a16="http://schemas.microsoft.com/office/drawing/2014/main" id="{75E3B947-E707-EC47-8EEF-041BBA58C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593" y="4619062"/>
            <a:ext cx="749548" cy="867338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EA592EA3-347A-4040-A693-CE2674F19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0" y="5533465"/>
            <a:ext cx="749548" cy="1087750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87127828-DC7A-0A48-9A92-1A4FF9A72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8852" y="5533461"/>
            <a:ext cx="749548" cy="10877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CB10D15-DCDA-DE4B-93DB-17D6D9D4B4F5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28995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Career Clusters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24" y="2101563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099" y="2101564"/>
            <a:ext cx="2016177" cy="2016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46E12-179C-4441-8D03-E675E6442927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1260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nch of fruit sitting on a table&#10;&#10;Description automatically generated">
            <a:extLst>
              <a:ext uri="{FF2B5EF4-FFF2-40B4-BE49-F238E27FC236}">
                <a16:creationId xmlns:a16="http://schemas.microsoft.com/office/drawing/2014/main" id="{84E2AD3A-6355-1240-92CD-83716185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1" y="601981"/>
            <a:ext cx="756608" cy="799639"/>
          </a:xfrm>
          <a:prstGeom prst="rect">
            <a:avLst/>
          </a:prstGeom>
        </p:spPr>
      </p:pic>
      <p:pic>
        <p:nvPicPr>
          <p:cNvPr id="11" name="Picture 10" descr="A picture containing bicycle, building, outdoor, object&#10;&#10;Description automatically generated">
            <a:extLst>
              <a:ext uri="{FF2B5EF4-FFF2-40B4-BE49-F238E27FC236}">
                <a16:creationId xmlns:a16="http://schemas.microsoft.com/office/drawing/2014/main" id="{A22F0E0B-5E78-7340-AA57-1F4153461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31" y="1428975"/>
            <a:ext cx="756608" cy="752582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10C41F-6475-E345-B0EA-A7F8023CFA8F}"/>
              </a:ext>
            </a:extLst>
          </p:cNvPr>
          <p:cNvGraphicFramePr>
            <a:graphicFrameLocks noGrp="1"/>
          </p:cNvGraphicFramePr>
          <p:nvPr/>
        </p:nvGraphicFramePr>
        <p:xfrm>
          <a:off x="1025337" y="166908"/>
          <a:ext cx="10141326" cy="65241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0663">
                  <a:extLst>
                    <a:ext uri="{9D8B030D-6E8A-4147-A177-3AD203B41FA5}">
                      <a16:colId xmlns:a16="http://schemas.microsoft.com/office/drawing/2014/main" val="1342890764"/>
                    </a:ext>
                  </a:extLst>
                </a:gridCol>
                <a:gridCol w="5070663">
                  <a:extLst>
                    <a:ext uri="{9D8B030D-6E8A-4147-A177-3AD203B41FA5}">
                      <a16:colId xmlns:a16="http://schemas.microsoft.com/office/drawing/2014/main" val="3859422533"/>
                    </a:ext>
                  </a:extLst>
                </a:gridCol>
              </a:tblGrid>
              <a:tr h="390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Career Cluster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45742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Agriculture, Food, and Natural Resources (AGR)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Produce, distribute, and develop food, fiber, wood products, natural resources, and other plant and animal products.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850549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Architecture and Construction (A/C)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Design, plan, manage, build, and maintain the built environment.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86378357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Arts, Audio/Video Technology, and Communication (ART)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 multimedia content in areas such as visual and performing arts, journalism, and entertainment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29988768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Management and Administration (BUS)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Plan, organize, and direct activities essential to any business.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723164184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Education and Training (EDU)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provide education and training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1684722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Finance (FIN)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Provide financial and investment planning, banking, and insurance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241319160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and Public Administration (GOV)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Participate in governing functions such as national security, taxation, regulation, and administration.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95782870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Health Science (HEA)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Plan, manage, and provide health care or other health-related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894418471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bicycle, building, outdoor, object&#10;&#10;Description automatically generated">
            <a:extLst>
              <a:ext uri="{FF2B5EF4-FFF2-40B4-BE49-F238E27FC236}">
                <a16:creationId xmlns:a16="http://schemas.microsoft.com/office/drawing/2014/main" id="{A608BC60-50EF-DA42-BCDD-046D6072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261" y="1428975"/>
            <a:ext cx="756608" cy="752582"/>
          </a:xfrm>
          <a:prstGeom prst="rect">
            <a:avLst/>
          </a:prstGeom>
        </p:spPr>
      </p:pic>
      <p:pic>
        <p:nvPicPr>
          <p:cNvPr id="16" name="Picture 15" descr="A close up of a bowl on a table&#10;&#10;Description automatically generated">
            <a:extLst>
              <a:ext uri="{FF2B5EF4-FFF2-40B4-BE49-F238E27FC236}">
                <a16:creationId xmlns:a16="http://schemas.microsoft.com/office/drawing/2014/main" id="{B58161F4-F07A-9E4D-85F4-1E42E59C0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31" y="2208911"/>
            <a:ext cx="756608" cy="702377"/>
          </a:xfrm>
          <a:prstGeom prst="rect">
            <a:avLst/>
          </a:prstGeom>
        </p:spPr>
      </p:pic>
      <p:pic>
        <p:nvPicPr>
          <p:cNvPr id="17" name="Picture 16" descr="A bunch of fruit sitting on a table&#10;&#10;Description automatically generated">
            <a:extLst>
              <a:ext uri="{FF2B5EF4-FFF2-40B4-BE49-F238E27FC236}">
                <a16:creationId xmlns:a16="http://schemas.microsoft.com/office/drawing/2014/main" id="{175FD717-46E8-A945-ACA9-9F6D966B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261" y="601980"/>
            <a:ext cx="756608" cy="799639"/>
          </a:xfrm>
          <a:prstGeom prst="rect">
            <a:avLst/>
          </a:prstGeom>
        </p:spPr>
      </p:pic>
      <p:pic>
        <p:nvPicPr>
          <p:cNvPr id="18" name="Picture 17" descr="A close up of a bowl on a table&#10;&#10;Description automatically generated">
            <a:extLst>
              <a:ext uri="{FF2B5EF4-FFF2-40B4-BE49-F238E27FC236}">
                <a16:creationId xmlns:a16="http://schemas.microsoft.com/office/drawing/2014/main" id="{4CAF0E1A-DB74-6E42-B50D-632266A9F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61" y="2208911"/>
            <a:ext cx="756608" cy="702377"/>
          </a:xfrm>
          <a:prstGeom prst="rect">
            <a:avLst/>
          </a:prstGeom>
        </p:spPr>
      </p:pic>
      <p:pic>
        <p:nvPicPr>
          <p:cNvPr id="20" name="Picture 19" descr="A hand holding a cell phone&#10;&#10;Description automatically generated">
            <a:extLst>
              <a:ext uri="{FF2B5EF4-FFF2-40B4-BE49-F238E27FC236}">
                <a16:creationId xmlns:a16="http://schemas.microsoft.com/office/drawing/2014/main" id="{3E1383B5-37EC-474A-B5F7-597FDCC74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1" y="2938642"/>
            <a:ext cx="756607" cy="729731"/>
          </a:xfrm>
          <a:prstGeom prst="rect">
            <a:avLst/>
          </a:prstGeom>
        </p:spPr>
      </p:pic>
      <p:pic>
        <p:nvPicPr>
          <p:cNvPr id="21" name="Picture 20" descr="A hand holding a cell phone&#10;&#10;Description automatically generated">
            <a:extLst>
              <a:ext uri="{FF2B5EF4-FFF2-40B4-BE49-F238E27FC236}">
                <a16:creationId xmlns:a16="http://schemas.microsoft.com/office/drawing/2014/main" id="{2F1A280B-8036-9349-A56A-92CBE1CE2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261" y="2938642"/>
            <a:ext cx="756607" cy="725228"/>
          </a:xfrm>
          <a:prstGeom prst="rect">
            <a:avLst/>
          </a:prstGeom>
        </p:spPr>
      </p:pic>
      <p:pic>
        <p:nvPicPr>
          <p:cNvPr id="23" name="Picture 22" descr="A picture containing sitting, wooden, apple, table&#10;&#10;Description automatically generated">
            <a:extLst>
              <a:ext uri="{FF2B5EF4-FFF2-40B4-BE49-F238E27FC236}">
                <a16:creationId xmlns:a16="http://schemas.microsoft.com/office/drawing/2014/main" id="{DF87E390-B524-EE44-9DCC-17F38BC8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31" y="3695727"/>
            <a:ext cx="756608" cy="725228"/>
          </a:xfrm>
          <a:prstGeom prst="rect">
            <a:avLst/>
          </a:prstGeom>
        </p:spPr>
      </p:pic>
      <p:pic>
        <p:nvPicPr>
          <p:cNvPr id="25" name="Picture 24" descr="A picture containing sitting, wooden, apple, table&#10;&#10;Description automatically generated">
            <a:extLst>
              <a:ext uri="{FF2B5EF4-FFF2-40B4-BE49-F238E27FC236}">
                <a16:creationId xmlns:a16="http://schemas.microsoft.com/office/drawing/2014/main" id="{E4270523-7F98-B74D-A5AD-13520AD4AB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7260" y="3695727"/>
            <a:ext cx="756608" cy="7252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50C89F-2306-434D-9400-BAD2C40D1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31" y="4448308"/>
            <a:ext cx="756607" cy="7570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4C8D50-017A-534B-880E-D6398704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7260" y="4448307"/>
            <a:ext cx="756607" cy="757085"/>
          </a:xfrm>
          <a:prstGeom prst="rect">
            <a:avLst/>
          </a:prstGeom>
        </p:spPr>
      </p:pic>
      <p:pic>
        <p:nvPicPr>
          <p:cNvPr id="30" name="Picture 29" descr="A large white building&#10;&#10;Description automatically generated">
            <a:extLst>
              <a:ext uri="{FF2B5EF4-FFF2-40B4-BE49-F238E27FC236}">
                <a16:creationId xmlns:a16="http://schemas.microsoft.com/office/drawing/2014/main" id="{88CD4612-A253-1342-88B5-18E996CAC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30" y="5232747"/>
            <a:ext cx="756607" cy="702378"/>
          </a:xfrm>
          <a:prstGeom prst="rect">
            <a:avLst/>
          </a:prstGeom>
        </p:spPr>
      </p:pic>
      <p:pic>
        <p:nvPicPr>
          <p:cNvPr id="31" name="Picture 30" descr="A large white building&#10;&#10;Description automatically generated">
            <a:extLst>
              <a:ext uri="{FF2B5EF4-FFF2-40B4-BE49-F238E27FC236}">
                <a16:creationId xmlns:a16="http://schemas.microsoft.com/office/drawing/2014/main" id="{2E3A6932-2244-5341-A629-9A07B9ECF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7259" y="5232747"/>
            <a:ext cx="756607" cy="702378"/>
          </a:xfrm>
          <a:prstGeom prst="rect">
            <a:avLst/>
          </a:prstGeom>
        </p:spPr>
      </p:pic>
      <p:pic>
        <p:nvPicPr>
          <p:cNvPr id="33" name="Picture 32" descr="A picture containing indoor, table, sitting, wall&#10;&#10;Description automatically generated">
            <a:extLst>
              <a:ext uri="{FF2B5EF4-FFF2-40B4-BE49-F238E27FC236}">
                <a16:creationId xmlns:a16="http://schemas.microsoft.com/office/drawing/2014/main" id="{E2831488-5ADF-3A4D-80F7-6CA0169A3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29" y="5962478"/>
            <a:ext cx="756607" cy="728614"/>
          </a:xfrm>
          <a:prstGeom prst="rect">
            <a:avLst/>
          </a:prstGeom>
        </p:spPr>
      </p:pic>
      <p:pic>
        <p:nvPicPr>
          <p:cNvPr id="34" name="Picture 33" descr="A picture containing indoor, table, sitting, wall&#10;&#10;Description automatically generated">
            <a:extLst>
              <a:ext uri="{FF2B5EF4-FFF2-40B4-BE49-F238E27FC236}">
                <a16:creationId xmlns:a16="http://schemas.microsoft.com/office/drawing/2014/main" id="{3378381E-E77D-3842-A513-15235BA98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7258" y="5962478"/>
            <a:ext cx="756607" cy="7286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B415CB-74D4-1648-8653-D3358ADEA1F1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9928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10C41F-6475-E345-B0EA-A7F8023CF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015320"/>
              </p:ext>
            </p:extLst>
          </p:nvPr>
        </p:nvGraphicFramePr>
        <p:xfrm>
          <a:off x="1025337" y="166908"/>
          <a:ext cx="10141326" cy="65241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70663">
                  <a:extLst>
                    <a:ext uri="{9D8B030D-6E8A-4147-A177-3AD203B41FA5}">
                      <a16:colId xmlns:a16="http://schemas.microsoft.com/office/drawing/2014/main" val="1342890764"/>
                    </a:ext>
                  </a:extLst>
                </a:gridCol>
                <a:gridCol w="5070663">
                  <a:extLst>
                    <a:ext uri="{9D8B030D-6E8A-4147-A177-3AD203B41FA5}">
                      <a16:colId xmlns:a16="http://schemas.microsoft.com/office/drawing/2014/main" val="3859422533"/>
                    </a:ext>
                  </a:extLst>
                </a:gridCol>
              </a:tblGrid>
              <a:tr h="39021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Career Cluster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345742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Hospitality and Tourism (HOS)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operate restaurants, lodging, attractions, recreation, and travel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850549513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Services (HUM)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 services related to the physical and psychological needs of adults, children, and families.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286378357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Technology (IT)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 and manage technology, hardware, software, and multimedia.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29988768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Law, Public Safety, Corrections, and Security (LAW)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Provide legal, safety, protective, and security services.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723164184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Manufacturing (MAN)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process materials into products.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1684722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Marketing, Sales, and Service (MKT)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perform marketing and sales activities.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2413191606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Science, Technology, Engineering, and Mathematics (STEM)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provide scientific research and professional services in areas such as physical science, social science, and engineering.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95782870"/>
                  </a:ext>
                </a:extLst>
              </a:tr>
              <a:tr h="7513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Transportation, Distribution, and Logistics (TRA)</a:t>
                      </a: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 and provide transportation and logistics services and facility maintenance.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894418471"/>
                  </a:ext>
                </a:extLst>
              </a:tr>
            </a:tbl>
          </a:graphicData>
        </a:graphic>
      </p:graphicFrame>
      <p:pic>
        <p:nvPicPr>
          <p:cNvPr id="3" name="Picture 2" descr="A tray of food on a table&#10;&#10;Description automatically generated">
            <a:extLst>
              <a:ext uri="{FF2B5EF4-FFF2-40B4-BE49-F238E27FC236}">
                <a16:creationId xmlns:a16="http://schemas.microsoft.com/office/drawing/2014/main" id="{46CF6579-9690-9140-B7AD-BEE8245FB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9" y="597480"/>
            <a:ext cx="756607" cy="693438"/>
          </a:xfrm>
          <a:prstGeom prst="rect">
            <a:avLst/>
          </a:prstGeom>
        </p:spPr>
      </p:pic>
      <p:pic>
        <p:nvPicPr>
          <p:cNvPr id="24" name="Picture 23" descr="A tray of food on a table&#10;&#10;Description automatically generated">
            <a:extLst>
              <a:ext uri="{FF2B5EF4-FFF2-40B4-BE49-F238E27FC236}">
                <a16:creationId xmlns:a16="http://schemas.microsoft.com/office/drawing/2014/main" id="{B3D2DD48-FF6E-4F4A-919D-9127891F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264" y="597480"/>
            <a:ext cx="756607" cy="693438"/>
          </a:xfrm>
          <a:prstGeom prst="rect">
            <a:avLst/>
          </a:prstGeom>
        </p:spPr>
      </p:pic>
      <p:pic>
        <p:nvPicPr>
          <p:cNvPr id="5" name="Picture 4" descr="A picture containing person, people, sitting, woman&#10;&#10;Description automatically generated">
            <a:extLst>
              <a:ext uri="{FF2B5EF4-FFF2-40B4-BE49-F238E27FC236}">
                <a16:creationId xmlns:a16="http://schemas.microsoft.com/office/drawing/2014/main" id="{36FA9972-FDED-CF45-BA0B-91FEC508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8" y="1343794"/>
            <a:ext cx="756607" cy="693438"/>
          </a:xfrm>
          <a:prstGeom prst="rect">
            <a:avLst/>
          </a:prstGeom>
        </p:spPr>
      </p:pic>
      <p:pic>
        <p:nvPicPr>
          <p:cNvPr id="26" name="Picture 25" descr="A picture containing person, people, sitting, woman&#10;&#10;Description automatically generated">
            <a:extLst>
              <a:ext uri="{FF2B5EF4-FFF2-40B4-BE49-F238E27FC236}">
                <a16:creationId xmlns:a16="http://schemas.microsoft.com/office/drawing/2014/main" id="{38197E23-3713-1D43-8EEE-45DA3511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264" y="1343794"/>
            <a:ext cx="756607" cy="693438"/>
          </a:xfrm>
          <a:prstGeom prst="rect">
            <a:avLst/>
          </a:prstGeom>
        </p:spPr>
      </p:pic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ADAE370D-506B-654E-885C-08FF71EA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27" y="2090108"/>
            <a:ext cx="756607" cy="693437"/>
          </a:xfrm>
          <a:prstGeom prst="rect">
            <a:avLst/>
          </a:prstGeom>
        </p:spPr>
      </p:pic>
      <p:pic>
        <p:nvPicPr>
          <p:cNvPr id="29" name="Picture 28" descr="A circuit board&#10;&#10;Description automatically generated">
            <a:extLst>
              <a:ext uri="{FF2B5EF4-FFF2-40B4-BE49-F238E27FC236}">
                <a16:creationId xmlns:a16="http://schemas.microsoft.com/office/drawing/2014/main" id="{C6618903-9B95-A54D-A016-945C83E8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263" y="2090108"/>
            <a:ext cx="756607" cy="693437"/>
          </a:xfrm>
          <a:prstGeom prst="rect">
            <a:avLst/>
          </a:prstGeom>
        </p:spPr>
      </p:pic>
      <p:pic>
        <p:nvPicPr>
          <p:cNvPr id="10" name="Picture 9" descr="A wooden table&#10;&#10;Description automatically generated">
            <a:extLst>
              <a:ext uri="{FF2B5EF4-FFF2-40B4-BE49-F238E27FC236}">
                <a16:creationId xmlns:a16="http://schemas.microsoft.com/office/drawing/2014/main" id="{B7514551-1A34-064E-B7E1-13FF08EBB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26" y="2836421"/>
            <a:ext cx="756607" cy="746314"/>
          </a:xfrm>
          <a:prstGeom prst="rect">
            <a:avLst/>
          </a:prstGeom>
        </p:spPr>
      </p:pic>
      <p:pic>
        <p:nvPicPr>
          <p:cNvPr id="32" name="Picture 31" descr="A wooden table&#10;&#10;Description automatically generated">
            <a:extLst>
              <a:ext uri="{FF2B5EF4-FFF2-40B4-BE49-F238E27FC236}">
                <a16:creationId xmlns:a16="http://schemas.microsoft.com/office/drawing/2014/main" id="{0182670C-DD78-664D-A383-78DCD8F7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7262" y="2836421"/>
            <a:ext cx="756607" cy="746314"/>
          </a:xfrm>
          <a:prstGeom prst="rect">
            <a:avLst/>
          </a:prstGeom>
        </p:spPr>
      </p:pic>
      <p:pic>
        <p:nvPicPr>
          <p:cNvPr id="15" name="Picture 1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A17E660D-70EF-FB40-8314-A0AF2668F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25" y="3635611"/>
            <a:ext cx="756607" cy="693437"/>
          </a:xfrm>
          <a:prstGeom prst="rect">
            <a:avLst/>
          </a:prstGeom>
        </p:spPr>
      </p:pic>
      <p:pic>
        <p:nvPicPr>
          <p:cNvPr id="35" name="Picture 3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DB172B36-4630-AC41-96B0-A10DB15BE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7262" y="3635611"/>
            <a:ext cx="756607" cy="693437"/>
          </a:xfrm>
          <a:prstGeom prst="rect">
            <a:avLst/>
          </a:prstGeom>
        </p:spPr>
      </p:pic>
      <p:pic>
        <p:nvPicPr>
          <p:cNvPr id="36" name="Picture 35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459C6D63-739B-C14C-847A-787A77172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24" y="4381924"/>
            <a:ext cx="756607" cy="693437"/>
          </a:xfrm>
          <a:prstGeom prst="rect">
            <a:avLst/>
          </a:prstGeom>
        </p:spPr>
      </p:pic>
      <p:pic>
        <p:nvPicPr>
          <p:cNvPr id="37" name="Picture 36" descr="A picture containing sitting, indoor&#10;&#10;Description automatically generated">
            <a:extLst>
              <a:ext uri="{FF2B5EF4-FFF2-40B4-BE49-F238E27FC236}">
                <a16:creationId xmlns:a16="http://schemas.microsoft.com/office/drawing/2014/main" id="{E02E9ED6-F102-7F46-B09F-9188D8FA2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7261" y="4381923"/>
            <a:ext cx="756607" cy="693437"/>
          </a:xfrm>
          <a:prstGeom prst="rect">
            <a:avLst/>
          </a:prstGeom>
        </p:spPr>
      </p:pic>
      <p:pic>
        <p:nvPicPr>
          <p:cNvPr id="39" name="Picture 38" descr="A picture containing table, outdoor, water, sky&#10;&#10;Description automatically generated">
            <a:extLst>
              <a:ext uri="{FF2B5EF4-FFF2-40B4-BE49-F238E27FC236}">
                <a16:creationId xmlns:a16="http://schemas.microsoft.com/office/drawing/2014/main" id="{5F18E580-A895-1D47-9E7C-582FB9537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23" y="5128237"/>
            <a:ext cx="756607" cy="799190"/>
          </a:xfrm>
          <a:prstGeom prst="rect">
            <a:avLst/>
          </a:prstGeom>
        </p:spPr>
      </p:pic>
      <p:pic>
        <p:nvPicPr>
          <p:cNvPr id="40" name="Picture 39" descr="A picture containing table, outdoor, water, sky&#10;&#10;Description automatically generated">
            <a:extLst>
              <a:ext uri="{FF2B5EF4-FFF2-40B4-BE49-F238E27FC236}">
                <a16:creationId xmlns:a16="http://schemas.microsoft.com/office/drawing/2014/main" id="{E54332E9-2352-A143-AB0C-78FC0E25E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7260" y="5128237"/>
            <a:ext cx="756607" cy="799190"/>
          </a:xfrm>
          <a:prstGeom prst="rect">
            <a:avLst/>
          </a:prstGeom>
        </p:spPr>
      </p:pic>
      <p:pic>
        <p:nvPicPr>
          <p:cNvPr id="42" name="Picture 41" descr="A picture containing object, building, indoor, book&#10;&#10;Description automatically generated">
            <a:extLst>
              <a:ext uri="{FF2B5EF4-FFF2-40B4-BE49-F238E27FC236}">
                <a16:creationId xmlns:a16="http://schemas.microsoft.com/office/drawing/2014/main" id="{75272E56-75B5-F54E-A302-E1C50AA16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22" y="5980303"/>
            <a:ext cx="756607" cy="710789"/>
          </a:xfrm>
          <a:prstGeom prst="rect">
            <a:avLst/>
          </a:prstGeom>
        </p:spPr>
      </p:pic>
      <p:pic>
        <p:nvPicPr>
          <p:cNvPr id="43" name="Picture 42" descr="A picture containing object, building, indoor, book&#10;&#10;Description automatically generated">
            <a:extLst>
              <a:ext uri="{FF2B5EF4-FFF2-40B4-BE49-F238E27FC236}">
                <a16:creationId xmlns:a16="http://schemas.microsoft.com/office/drawing/2014/main" id="{824717B2-CBF5-8A4C-8429-63221F40A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7260" y="5980303"/>
            <a:ext cx="756607" cy="71078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9B5243-18C1-F146-B4F1-55523D82E21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1098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P-CAET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DFF94-9580-A74F-ACFD-0AA43413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4E2984-7B35-374B-AF44-2AF8D92151E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9036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pic>
        <p:nvPicPr>
          <p:cNvPr id="10" name="Picture 9" descr="A close up of a card&#10;&#10;Description automatically generated">
            <a:extLst>
              <a:ext uri="{FF2B5EF4-FFF2-40B4-BE49-F238E27FC236}">
                <a16:creationId xmlns:a16="http://schemas.microsoft.com/office/drawing/2014/main" id="{ADC9042C-F51D-4A47-9048-C3D9C4C9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10" y="517043"/>
            <a:ext cx="6227179" cy="58239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237FAD-352D-FD46-850E-73DB5F538E2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1308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37-3011.00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141975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 Gardner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Painting, Coating, and Decorating Workers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51-9123.00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Brickmasons and Blockmasons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47-2021.00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A17656-7C6F-AF47-8B32-68076C666484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4227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27-2021.00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Athletes and Sports Competitors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Laundry and Dry-Cleaning Workers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51-6011.00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Cement Masons and Concrete Finishers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47-2051.00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erson jumping in the air&#10;&#10;Description automatically generated">
            <a:extLst>
              <a:ext uri="{FF2B5EF4-FFF2-40B4-BE49-F238E27FC236}">
                <a16:creationId xmlns:a16="http://schemas.microsoft.com/office/drawing/2014/main" id="{1BD3DB03-6EC5-1341-A671-27B6A8EFB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427" y="2636713"/>
            <a:ext cx="2538506" cy="1583600"/>
          </a:xfrm>
          <a:prstGeom prst="rect">
            <a:avLst/>
          </a:prstGeom>
        </p:spPr>
      </p:pic>
      <p:pic>
        <p:nvPicPr>
          <p:cNvPr id="20" name="Picture 19" descr="A person in a suit and tie&#10;&#10;Description automatically generated">
            <a:extLst>
              <a:ext uri="{FF2B5EF4-FFF2-40B4-BE49-F238E27FC236}">
                <a16:creationId xmlns:a16="http://schemas.microsoft.com/office/drawing/2014/main" id="{4A712629-6031-FD47-98D9-BEDD2001DD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6746" y="2636712"/>
            <a:ext cx="2538506" cy="1583599"/>
          </a:xfrm>
          <a:prstGeom prst="rect">
            <a:avLst/>
          </a:prstGeom>
        </p:spPr>
      </p:pic>
      <p:pic>
        <p:nvPicPr>
          <p:cNvPr id="22" name="Picture 21" descr="A group of people in yellow shirts&#10;&#10;Description automatically generated">
            <a:extLst>
              <a:ext uri="{FF2B5EF4-FFF2-40B4-BE49-F238E27FC236}">
                <a16:creationId xmlns:a16="http://schemas.microsoft.com/office/drawing/2014/main" id="{25BA0A26-6432-4348-BA18-0AA8AE6771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7065" y="2632743"/>
            <a:ext cx="2538506" cy="15835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ADE90C-9836-9741-8D5B-55B086B62C7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18713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23" name="Picture 22" descr="A person standing in a room&#10;&#10;Description automatically generated">
            <a:extLst>
              <a:ext uri="{FF2B5EF4-FFF2-40B4-BE49-F238E27FC236}">
                <a16:creationId xmlns:a16="http://schemas.microsoft.com/office/drawing/2014/main" id="{E3EBD999-92DA-B94F-BA03-729CBAA9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5" y="2632743"/>
            <a:ext cx="2538506" cy="1583599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47-2161.00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Plasterers and Stucco Masons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Taxi Drivers and Chauffeurs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53-3041.00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TRA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Nonfarm Animal Caretakers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39-2021.00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erson in a suit and tie&#10;&#10;Description automatically generated">
            <a:extLst>
              <a:ext uri="{FF2B5EF4-FFF2-40B4-BE49-F238E27FC236}">
                <a16:creationId xmlns:a16="http://schemas.microsoft.com/office/drawing/2014/main" id="{4A712629-6031-FD47-98D9-BEDD2001DD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6746" y="2636712"/>
            <a:ext cx="2538506" cy="1583599"/>
          </a:xfrm>
          <a:prstGeom prst="rect">
            <a:avLst/>
          </a:prstGeom>
        </p:spPr>
      </p:pic>
      <p:pic>
        <p:nvPicPr>
          <p:cNvPr id="25" name="Picture 24" descr="A person in a yellow car&#10;&#10;Description automatically generated">
            <a:extLst>
              <a:ext uri="{FF2B5EF4-FFF2-40B4-BE49-F238E27FC236}">
                <a16:creationId xmlns:a16="http://schemas.microsoft.com/office/drawing/2014/main" id="{349D8E56-1BB7-1642-9F90-51F0E09B20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6744" y="2632743"/>
            <a:ext cx="2538506" cy="1587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3411E6-59A7-0D48-81A6-A947A450A65C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779751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DFF94-9580-A74F-ACFD-0AA43413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470" y="1572611"/>
            <a:ext cx="3360883" cy="33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0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fire hydrant&#10;&#10;Description automatically generated">
            <a:extLst>
              <a:ext uri="{FF2B5EF4-FFF2-40B4-BE49-F238E27FC236}">
                <a16:creationId xmlns:a16="http://schemas.microsoft.com/office/drawing/2014/main" id="{5D1820AD-A3A2-B04D-A7E1-4AB5715D3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68" y="2632254"/>
            <a:ext cx="2538506" cy="1578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1488" y="3333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23" name="Picture 22" descr="A person standing in a room&#10;&#10;Description automatically generated">
            <a:extLst>
              <a:ext uri="{FF2B5EF4-FFF2-40B4-BE49-F238E27FC236}">
                <a16:creationId xmlns:a16="http://schemas.microsoft.com/office/drawing/2014/main" id="{E3EBD999-92DA-B94F-BA03-729CBAA9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5" y="2632743"/>
            <a:ext cx="2538506" cy="1583599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47-2171.00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Reinforcing Iron and Rebar Worker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7" y="2133624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Roustabouts, Oil and Gas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47-5071.00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33624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Laborers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47-2061.00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boy, sky, outdoor&#10;&#10;Description automatically generated">
            <a:extLst>
              <a:ext uri="{FF2B5EF4-FFF2-40B4-BE49-F238E27FC236}">
                <a16:creationId xmlns:a16="http://schemas.microsoft.com/office/drawing/2014/main" id="{D8CAB681-9799-0A40-8BD7-C09DAE3358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054" y="2638245"/>
            <a:ext cx="2538506" cy="1578097"/>
          </a:xfrm>
          <a:prstGeom prst="rect">
            <a:avLst/>
          </a:prstGeom>
        </p:spPr>
      </p:pic>
      <p:pic>
        <p:nvPicPr>
          <p:cNvPr id="21" name="Picture 20" descr="A picture containing person, building, table, little&#10;&#10;Description automatically generated">
            <a:extLst>
              <a:ext uri="{FF2B5EF4-FFF2-40B4-BE49-F238E27FC236}">
                <a16:creationId xmlns:a16="http://schemas.microsoft.com/office/drawing/2014/main" id="{A80235EF-EA3F-8B4F-89F1-BD203E98D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4311" y="2636710"/>
            <a:ext cx="2538506" cy="15736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38C7C5-8D03-1C4A-853A-812E72C3122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06017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1488" y="3333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7627643C-39A7-D649-BDAC-282E066D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26" y="2636710"/>
            <a:ext cx="2541256" cy="1573641"/>
          </a:xfrm>
          <a:prstGeom prst="rect">
            <a:avLst/>
          </a:prstGeom>
        </p:spPr>
      </p:pic>
      <p:pic>
        <p:nvPicPr>
          <p:cNvPr id="15" name="Picture 14" descr="A close up of a fire hydrant&#10;&#10;Description automatically generated">
            <a:extLst>
              <a:ext uri="{FF2B5EF4-FFF2-40B4-BE49-F238E27FC236}">
                <a16:creationId xmlns:a16="http://schemas.microsoft.com/office/drawing/2014/main" id="{5D1820AD-A3A2-B04D-A7E1-4AB5715D3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368" y="2632254"/>
            <a:ext cx="2538506" cy="1578097"/>
          </a:xfrm>
          <a:prstGeom prst="rect">
            <a:avLst/>
          </a:prstGeom>
        </p:spPr>
      </p:pic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35-2011.00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133061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Cooks, Fast Food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22700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Cooks, Institution and Cafeteria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35-2012.00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33624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Dishwashers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35-9021.00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icture containing person, building, table, little&#10;&#10;Description automatically generated">
            <a:extLst>
              <a:ext uri="{FF2B5EF4-FFF2-40B4-BE49-F238E27FC236}">
                <a16:creationId xmlns:a16="http://schemas.microsoft.com/office/drawing/2014/main" id="{A80235EF-EA3F-8B4F-89F1-BD203E98D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311" y="2636710"/>
            <a:ext cx="2538506" cy="1573641"/>
          </a:xfrm>
          <a:prstGeom prst="rect">
            <a:avLst/>
          </a:prstGeom>
        </p:spPr>
      </p:pic>
      <p:pic>
        <p:nvPicPr>
          <p:cNvPr id="16" name="Picture 15" descr="A group of people preparing food in a kitchen&#10;&#10;Description automatically generated">
            <a:extLst>
              <a:ext uri="{FF2B5EF4-FFF2-40B4-BE49-F238E27FC236}">
                <a16:creationId xmlns:a16="http://schemas.microsoft.com/office/drawing/2014/main" id="{7F13A13A-D82B-7F43-BA92-210A53418E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1239" y="2629595"/>
            <a:ext cx="2538506" cy="1580756"/>
          </a:xfrm>
          <a:prstGeom prst="rect">
            <a:avLst/>
          </a:prstGeom>
        </p:spPr>
      </p:pic>
      <p:pic>
        <p:nvPicPr>
          <p:cNvPr id="22" name="Picture 21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0C00E79B-587F-094D-B8CF-44D371FA97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8801" y="2628288"/>
            <a:ext cx="2546765" cy="15880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CBE2E5-9788-AF48-84B5-6348956A27BD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056261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1646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A picture containing person, man, outdoor, road&#10;&#10;Description automatically generated">
            <a:extLst>
              <a:ext uri="{FF2B5EF4-FFF2-40B4-BE49-F238E27FC236}">
                <a16:creationId xmlns:a16="http://schemas.microsoft.com/office/drawing/2014/main" id="{FB9E3193-9539-354C-AB2B-5D23324F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8" y="2632180"/>
            <a:ext cx="2530247" cy="1573641"/>
          </a:xfrm>
          <a:prstGeom prst="rect">
            <a:avLst/>
          </a:prstGeom>
        </p:spPr>
      </p:pic>
      <p:pic>
        <p:nvPicPr>
          <p:cNvPr id="10" name="Picture 9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7627643C-39A7-D649-BDAC-282E066DB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6" y="2636710"/>
            <a:ext cx="2541256" cy="1573641"/>
          </a:xfrm>
          <a:prstGeom prst="rect">
            <a:avLst/>
          </a:prstGeom>
        </p:spPr>
      </p:pic>
      <p:pic>
        <p:nvPicPr>
          <p:cNvPr id="27" name="Picture 26" descr="A picture containing floor, indoor, dog, person&#10;&#10;Description automatically generated">
            <a:extLst>
              <a:ext uri="{FF2B5EF4-FFF2-40B4-BE49-F238E27FC236}">
                <a16:creationId xmlns:a16="http://schemas.microsoft.com/office/drawing/2014/main" id="{9B1FE7BF-6338-D740-B47C-1495EA61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61" y="2636711"/>
            <a:ext cx="2539885" cy="157963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47-2011.00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133061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Boilermakers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5041" y="182528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Workers, All Other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51-9199.00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520685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 Clerks and Mail Machine Operators, Except Postal Service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43-9051.00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BUS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icture containing person, building, table, little&#10;&#10;Description automatically generated">
            <a:extLst>
              <a:ext uri="{FF2B5EF4-FFF2-40B4-BE49-F238E27FC236}">
                <a16:creationId xmlns:a16="http://schemas.microsoft.com/office/drawing/2014/main" id="{A80235EF-EA3F-8B4F-89F1-BD203E98D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4311" y="2636710"/>
            <a:ext cx="2538506" cy="1573641"/>
          </a:xfrm>
          <a:prstGeom prst="rect">
            <a:avLst/>
          </a:prstGeom>
        </p:spPr>
      </p:pic>
      <p:pic>
        <p:nvPicPr>
          <p:cNvPr id="22" name="Picture 21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0C00E79B-587F-094D-B8CF-44D371FA97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801" y="2628288"/>
            <a:ext cx="2546765" cy="1580234"/>
          </a:xfrm>
          <a:prstGeom prst="rect">
            <a:avLst/>
          </a:prstGeom>
        </p:spPr>
      </p:pic>
      <p:pic>
        <p:nvPicPr>
          <p:cNvPr id="6" name="Picture 5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813F7CA5-1759-4141-9474-D36576F35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055" y="2632180"/>
            <a:ext cx="2542637" cy="1580234"/>
          </a:xfrm>
          <a:prstGeom prst="rect">
            <a:avLst/>
          </a:prstGeom>
        </p:spPr>
      </p:pic>
      <p:pic>
        <p:nvPicPr>
          <p:cNvPr id="24" name="Picture 23" descr="A picture containing person, indoor, man, standing&#10;&#10;Description automatically generated">
            <a:extLst>
              <a:ext uri="{FF2B5EF4-FFF2-40B4-BE49-F238E27FC236}">
                <a16:creationId xmlns:a16="http://schemas.microsoft.com/office/drawing/2014/main" id="{70EF74F8-60A9-5944-AB67-257A8DDF18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3291" y="2627767"/>
            <a:ext cx="2549526" cy="15885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1F55349-C320-6941-9A9A-18FB10C7D735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815554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1488" y="3333"/>
            <a:ext cx="12235316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A picture containing person, man, outdoor, road&#10;&#10;Description automatically generated">
            <a:extLst>
              <a:ext uri="{FF2B5EF4-FFF2-40B4-BE49-F238E27FC236}">
                <a16:creationId xmlns:a16="http://schemas.microsoft.com/office/drawing/2014/main" id="{FB9E3193-9539-354C-AB2B-5D23324F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98" y="2632180"/>
            <a:ext cx="2530247" cy="157364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47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99566" y="21055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Stonemasons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47-2022.00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A/C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CE6AD9AA-0140-7B42-8DD7-5B002096A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499" y="2632180"/>
            <a:ext cx="2530246" cy="15885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375583-B4D1-1548-A579-73E27ECA8ECB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885096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Investigative 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0B82B67-4AE6-D146-927A-BD9B3E873A78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57172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Investigative 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17-3029.01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STEM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Non-Destructive Testing Specialists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2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and Conservation Technicians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2019"/>
            <a:ext cx="208430" cy="1968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19-4093.00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AGR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Retail Loss Prevention Specialists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33-9099.02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LAW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9918D7-1BD3-4A4F-A64D-BBA8E3FA0BCF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7965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E857DB-D98C-6848-A4EC-821094D1B90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894548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-100853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51-9123.00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Painting, Coating, and Decorating Workers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9" y="213807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Dancers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27-2031.00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38" y="213807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Actors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27-2011.00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5575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80DB6A-CA0A-584A-BF87-0F2CCB5B36AF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439513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Artistic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9" y="213807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41-9012.00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4" name="Picture 23" descr="A group of people looking at a cell phone&#10;&#10;Description automatically generated">
            <a:extLst>
              <a:ext uri="{FF2B5EF4-FFF2-40B4-BE49-F238E27FC236}">
                <a16:creationId xmlns:a16="http://schemas.microsoft.com/office/drawing/2014/main" id="{50277B39-9A0D-D042-B0AF-E79296740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738" y="2625049"/>
            <a:ext cx="2538506" cy="16168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D29F82-ACBB-6E47-8EF4-D504E42CE98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781400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28D3-7F82-EE42-B1F9-3DBC5F660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80B0BF-85F0-0143-A132-690033EE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223" y="534519"/>
            <a:ext cx="6221157" cy="5788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BD417D-617D-054A-AC0D-A802B18D7D50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424163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BEE-50D4-224F-A648-F016D732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5AC-E0B3-0D48-858D-F69E03764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Pulos’ Career Awareness and Exploration Toolkit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(P-CAET) is designed to help students with disabilities build awareness and exploration of different career pathways leading to entry-level jobs (i.e., an entry point into a specific chosen profession).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John Holland’s structural theory of career development, Holland (Luft, 2012) touted an individual’s personality can be divided into six types corresponding with a variety of overarching thematic work environments: (a)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ealistic, (b) </a:t>
            </a:r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nvestigative, (c) 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rtistic, (d) 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ocial, (e) 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nterprising, and (f) 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onventional (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When aggregated, these are known as Holland’s Occupational Codes (e.g., 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46D7-F6F7-DB46-80C4-FB2963A8EFC2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45763F5A-211B-FF44-9773-CED2573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8416A7-B809-2845-BE5A-9C17E171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39-3091.00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830303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Amusement and Recreation Attendants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415" y="1526309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Locker Room, Coatroom, and Dressing Room Attendants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39-3093.00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00" y="2156047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Childcare Workers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39-9011.00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D7C738F-53EB-734C-8CFF-5A2FA13C7775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87013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39-4021.00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5877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Funeral Attendants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6775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Parking Lot Attendants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53-6021.00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TRA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00" y="185260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Care and Service Workers, All Other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39-9099.00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HUM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28" name="Picture 27" descr="A person wearing a suit and tie standing in a room&#10;&#10;Description automatically generated">
            <a:extLst>
              <a:ext uri="{FF2B5EF4-FFF2-40B4-BE49-F238E27FC236}">
                <a16:creationId xmlns:a16="http://schemas.microsoft.com/office/drawing/2014/main" id="{6CE2E1C9-0FF4-AC49-8B3B-7F0DF8B2768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6374" y="2624820"/>
            <a:ext cx="2538505" cy="1607896"/>
          </a:xfrm>
          <a:prstGeom prst="rect">
            <a:avLst/>
          </a:prstGeom>
        </p:spPr>
      </p:pic>
      <p:pic>
        <p:nvPicPr>
          <p:cNvPr id="32" name="Picture 31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F10A7B10-2F46-6F44-9A59-2745C96F907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26653" y="2624820"/>
            <a:ext cx="2538505" cy="1611070"/>
          </a:xfrm>
          <a:prstGeom prst="rect">
            <a:avLst/>
          </a:prstGeom>
        </p:spPr>
      </p:pic>
      <p:pic>
        <p:nvPicPr>
          <p:cNvPr id="34" name="Picture 33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B535FD10-ACB6-C44D-9B1F-DFC6B6527C8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26878" y="2630388"/>
            <a:ext cx="2538506" cy="16002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B14DF42-85EF-D94A-B053-B91FFA48EBF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436062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oup of people standing next to a knife&#10;&#10;Description automatically generated">
            <a:extLst>
              <a:ext uri="{FF2B5EF4-FFF2-40B4-BE49-F238E27FC236}">
                <a16:creationId xmlns:a16="http://schemas.microsoft.com/office/drawing/2014/main" id="{4A41C701-6E6A-4A4D-8676-40F213EDD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037" y="2630388"/>
            <a:ext cx="2538369" cy="1601139"/>
          </a:xfrm>
          <a:prstGeom prst="rect">
            <a:avLst/>
          </a:prstGeom>
        </p:spPr>
      </p:pic>
      <p:pic>
        <p:nvPicPr>
          <p:cNvPr id="35" name="Picture 34" descr="A girl standing in front of a book shelf&#10;&#10;Description automatically generated">
            <a:extLst>
              <a:ext uri="{FF2B5EF4-FFF2-40B4-BE49-F238E27FC236}">
                <a16:creationId xmlns:a16="http://schemas.microsoft.com/office/drawing/2014/main" id="{79AE852F-FDB0-D745-AF51-06BB6B836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232" y="2624156"/>
            <a:ext cx="2538507" cy="1607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33-9032.00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LAW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5877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Guards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67758" y="2145870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Library Assistants, Clerical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43-4121.00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EDU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00" y="1852605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Ushers, Lobby Attendants, and Ticket Takers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39-3031.00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8" name="Picture 27" descr="A person wearing a suit and tie standing in a room&#10;&#10;Description automatically generated">
            <a:extLst>
              <a:ext uri="{FF2B5EF4-FFF2-40B4-BE49-F238E27FC236}">
                <a16:creationId xmlns:a16="http://schemas.microsoft.com/office/drawing/2014/main" id="{6CE2E1C9-0FF4-AC49-8B3B-7F0DF8B276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6374" y="2624820"/>
            <a:ext cx="2538505" cy="1607896"/>
          </a:xfrm>
          <a:prstGeom prst="rect">
            <a:avLst/>
          </a:prstGeom>
        </p:spPr>
      </p:pic>
      <p:pic>
        <p:nvPicPr>
          <p:cNvPr id="30" name="Picture 29" descr="A picture containing person, outdoor, building, holding&#10;&#10;Description automatically generated">
            <a:extLst>
              <a:ext uri="{FF2B5EF4-FFF2-40B4-BE49-F238E27FC236}">
                <a16:creationId xmlns:a16="http://schemas.microsoft.com/office/drawing/2014/main" id="{E735FDB3-A82C-F24B-BF6B-C8C45FE71E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374" y="2623221"/>
            <a:ext cx="2538370" cy="160737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D081BD3-BBC4-7049-91E8-44435E1326CA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46075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-515" y="0"/>
            <a:ext cx="12192000" cy="6858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5" name="Picture 34" descr="A girl standing in front of a book shelf&#10;&#10;Description automatically generated">
            <a:extLst>
              <a:ext uri="{FF2B5EF4-FFF2-40B4-BE49-F238E27FC236}">
                <a16:creationId xmlns:a16="http://schemas.microsoft.com/office/drawing/2014/main" id="{79AE852F-FDB0-D745-AF51-06BB6B836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232" y="2624156"/>
            <a:ext cx="2538507" cy="1607371"/>
          </a:xfrm>
          <a:prstGeom prst="rect">
            <a:avLst/>
          </a:prstGeom>
        </p:spPr>
      </p:pic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5905" y="1237051"/>
            <a:ext cx="3239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 Food Preparation and Serving Workers, Including Fast Food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35-3021.00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11" name="Picture 10" descr="A picture containing person, woman, building&#10;&#10;Description automatically generated">
            <a:extLst>
              <a:ext uri="{FF2B5EF4-FFF2-40B4-BE49-F238E27FC236}">
                <a16:creationId xmlns:a16="http://schemas.microsoft.com/office/drawing/2014/main" id="{A3774D1D-149E-0648-A8E0-C32F1B5CB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370" y="2619317"/>
            <a:ext cx="2538369" cy="16122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D60B05-D2C5-D140-A54C-4F30FD804CE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323690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28D3-7F82-EE42-B1F9-3DBC5F660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80B0BF-85F0-0143-A132-690033EE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223" y="534519"/>
            <a:ext cx="6221157" cy="5788962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B6787BC-5ECD-9C47-97A0-F688B36E2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close up of a card&#10;&#10;Description automatically generated">
            <a:extLst>
              <a:ext uri="{FF2B5EF4-FFF2-40B4-BE49-F238E27FC236}">
                <a16:creationId xmlns:a16="http://schemas.microsoft.com/office/drawing/2014/main" id="{C308D447-CA82-F542-8279-232B7C3CE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2409" y="534519"/>
            <a:ext cx="6232967" cy="5823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54EC77-3D76-ED49-91DE-D24A9C28F304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312099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41-2031.00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088" y="2137849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Retail Salespersons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6394" y="1848271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Address System and Other Announcers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27-3012.00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ART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33622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 Salespersons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41-2022.00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3408" y="2632742"/>
            <a:ext cx="2538506" cy="1600204"/>
          </a:xfrm>
          <a:prstGeom prst="rect">
            <a:avLst/>
          </a:prstGeom>
        </p:spPr>
      </p:pic>
      <p:pic>
        <p:nvPicPr>
          <p:cNvPr id="33" name="Picture 3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D3F0C3BB-2CC0-BA40-ABA9-D7876F95B7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23688" y="2625050"/>
            <a:ext cx="2538506" cy="1609998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C76FF53-A279-3543-9CA5-E614D32310E8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501462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B2321F7-63ED-EC42-839A-02CC910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648" y="2618942"/>
            <a:ext cx="2538506" cy="1614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10430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27-2023.00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088" y="1848271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Umpires, Referees, and Other Sports Officials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3361" y="2103903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Concierges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39-6012.00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23852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Guards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33-9091.00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LAW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6375" y="2632618"/>
            <a:ext cx="2544636" cy="1592077"/>
          </a:xfrm>
          <a:prstGeom prst="rect">
            <a:avLst/>
          </a:prstGeom>
        </p:spPr>
      </p:pic>
      <p:pic>
        <p:nvPicPr>
          <p:cNvPr id="38" name="Picture 3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6EF133-0336-784D-99C6-0D2308FC14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791" y="2623870"/>
            <a:ext cx="2554318" cy="16135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F07C867-5F20-114C-8E35-04D4051A28E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86901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DBE5571-917D-504D-B86A-604EE9FB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975" y="2628035"/>
            <a:ext cx="2554212" cy="16005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947"/>
            <a:ext cx="12192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0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Enterprising </a:t>
            </a:r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41-9041.00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2097888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Telemarketers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55435" y="1486196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and Hostesses, Restaurant, Lounge, and Coffee Shop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35-9031.00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375" y="2632618"/>
            <a:ext cx="2544636" cy="1583599"/>
          </a:xfrm>
          <a:prstGeom prst="rect">
            <a:avLst/>
          </a:prstGeom>
        </p:spPr>
      </p:pic>
      <p:pic>
        <p:nvPicPr>
          <p:cNvPr id="34" name="Picture 33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AF2CC61B-D420-DC4F-890F-FE41F2F6F5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229" y="2628035"/>
            <a:ext cx="2550781" cy="16005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666AB24-F45A-D946-8354-A67D8906074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397903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2059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986DE50D-D3D5-3143-8A58-D78832B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410" y="517042"/>
            <a:ext cx="6227179" cy="58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F34B-888A-E041-B609-509172CDD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19C13481-4176-D64B-95E6-A363ED77C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223" y="534519"/>
            <a:ext cx="6232967" cy="580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428D3-7F82-EE42-B1F9-3DBC5F660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8280B0BF-85F0-0143-A132-690033EE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223" y="534519"/>
            <a:ext cx="6221157" cy="5788962"/>
          </a:xfrm>
          <a:prstGeom prst="rect">
            <a:avLst/>
          </a:prstGeom>
        </p:spPr>
      </p:pic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4B6787BC-5ECD-9C47-97A0-F688B36E2B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close up of a card&#10;&#10;Description automatically generated">
            <a:extLst>
              <a:ext uri="{FF2B5EF4-FFF2-40B4-BE49-F238E27FC236}">
                <a16:creationId xmlns:a16="http://schemas.microsoft.com/office/drawing/2014/main" id="{C308D447-CA82-F542-8279-232B7C3CED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2409" y="534519"/>
            <a:ext cx="6232967" cy="5823913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DC2A429-61A4-1747-9B25-2C38A7C775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2" name="Picture 11" descr="A close up of a card&#10;&#10;Description automatically generated">
            <a:extLst>
              <a:ext uri="{FF2B5EF4-FFF2-40B4-BE49-F238E27FC236}">
                <a16:creationId xmlns:a16="http://schemas.microsoft.com/office/drawing/2014/main" id="{BF482420-F8E4-CC4C-884D-DB15C25BA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4222" y="334465"/>
            <a:ext cx="6379345" cy="6189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9F10A2-F5DD-CF4A-BF34-2381312AF3A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918906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5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51-2099.00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088" y="1848271"/>
            <a:ext cx="3239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Assemblers and Fabricators, All Other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1" name="Picture 10" descr="A person wearing a costume&#10;&#10;Description automatically generated">
            <a:extLst>
              <a:ext uri="{FF2B5EF4-FFF2-40B4-BE49-F238E27FC236}">
                <a16:creationId xmlns:a16="http://schemas.microsoft.com/office/drawing/2014/main" id="{0078BDAD-FDC9-CE4F-9277-4DDA72B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747" y="2637198"/>
            <a:ext cx="2538506" cy="1583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644AE8-6E26-F748-AFBF-C4E3BBF8B46C}"/>
              </a:ext>
            </a:extLst>
          </p:cNvPr>
          <p:cNvSpPr txBox="1"/>
          <p:nvPr/>
        </p:nvSpPr>
        <p:spPr>
          <a:xfrm>
            <a:off x="4473361" y="2103903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 and Rental Clerks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7E18E5C-9ED9-5043-A087-F53A654BA0BF}"/>
              </a:ext>
            </a:extLst>
          </p:cNvPr>
          <p:cNvSpPr/>
          <p:nvPr/>
        </p:nvSpPr>
        <p:spPr>
          <a:xfrm>
            <a:off x="5991785" y="4315802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E7E1-1049-3840-83F5-2F77039D9F01}"/>
              </a:ext>
            </a:extLst>
          </p:cNvPr>
          <p:cNvSpPr txBox="1"/>
          <p:nvPr/>
        </p:nvSpPr>
        <p:spPr>
          <a:xfrm>
            <a:off x="4476420" y="4607916"/>
            <a:ext cx="32391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41-2021.00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29206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Sewing Machine Operators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51-6031.00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MAN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1" name="Picture 20" descr="A person sitting in a forest&#10;&#10;Description automatically generated">
            <a:extLst>
              <a:ext uri="{FF2B5EF4-FFF2-40B4-BE49-F238E27FC236}">
                <a16:creationId xmlns:a16="http://schemas.microsoft.com/office/drawing/2014/main" id="{8B6EEF84-6FDD-C546-866B-615D3C9051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746" y="2637198"/>
            <a:ext cx="2538506" cy="1587671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5" name="Picture 24" descr="A picture containing person, sport, road, tennis&#10;&#10;Description automatically generated">
            <a:extLst>
              <a:ext uri="{FF2B5EF4-FFF2-40B4-BE49-F238E27FC236}">
                <a16:creationId xmlns:a16="http://schemas.microsoft.com/office/drawing/2014/main" id="{51C34F23-8EC0-0344-A0DA-A81C864B8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6742" y="2629121"/>
            <a:ext cx="2538507" cy="1591677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29" name="Picture 28" descr="A person standing in a room&#10;&#10;Description automatically generated">
            <a:extLst>
              <a:ext uri="{FF2B5EF4-FFF2-40B4-BE49-F238E27FC236}">
                <a16:creationId xmlns:a16="http://schemas.microsoft.com/office/drawing/2014/main" id="{2500B565-1B31-6248-A55E-9C8A9B7920D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26727" y="2625050"/>
            <a:ext cx="2538506" cy="1607896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3" name="Picture 3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D3F0C3BB-2CC0-BA40-ABA9-D7876F95B7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23688" y="2625050"/>
            <a:ext cx="2538506" cy="1609998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6375" y="2632618"/>
            <a:ext cx="2544636" cy="1583599"/>
          </a:xfrm>
          <a:prstGeom prst="rect">
            <a:avLst/>
          </a:prstGeom>
        </p:spPr>
      </p:pic>
      <p:pic>
        <p:nvPicPr>
          <p:cNvPr id="36" name="Picture 3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B2321F7-63ED-EC42-839A-02CC9106C8A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23648" y="2618942"/>
            <a:ext cx="2538506" cy="1614004"/>
          </a:xfrm>
          <a:prstGeom prst="rect">
            <a:avLst/>
          </a:prstGeom>
        </p:spPr>
      </p:pic>
      <p:pic>
        <p:nvPicPr>
          <p:cNvPr id="38" name="Picture 3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6EF133-0336-784D-99C6-0D2308FC140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14791" y="2623870"/>
            <a:ext cx="2554318" cy="1613532"/>
          </a:xfrm>
          <a:prstGeom prst="rect">
            <a:avLst/>
          </a:prstGeom>
        </p:spPr>
      </p:pic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802F4A06-BFED-434B-A68B-2986C466837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116" y="96955"/>
            <a:ext cx="735292" cy="882917"/>
          </a:xfrm>
          <a:prstGeom prst="rect">
            <a:avLst/>
          </a:prstGeom>
        </p:spPr>
      </p:pic>
      <p:pic>
        <p:nvPicPr>
          <p:cNvPr id="34" name="Picture 33" descr="A picture containing person, holding, building&#10;&#10;Description automatically generated">
            <a:extLst>
              <a:ext uri="{FF2B5EF4-FFF2-40B4-BE49-F238E27FC236}">
                <a16:creationId xmlns:a16="http://schemas.microsoft.com/office/drawing/2014/main" id="{EA8BBD5A-80F1-7B4C-920F-16380A35C8D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3754" y="2632246"/>
            <a:ext cx="2557257" cy="1600700"/>
          </a:xfrm>
          <a:prstGeom prst="rect">
            <a:avLst/>
          </a:prstGeom>
        </p:spPr>
      </p:pic>
      <p:pic>
        <p:nvPicPr>
          <p:cNvPr id="40" name="Picture 3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D9AD0F9-4715-A445-86A9-4B1C700229B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20549" y="2614959"/>
            <a:ext cx="2538506" cy="1620089"/>
          </a:xfrm>
          <a:prstGeom prst="rect">
            <a:avLst/>
          </a:prstGeom>
        </p:spPr>
      </p:pic>
      <p:pic>
        <p:nvPicPr>
          <p:cNvPr id="42" name="Picture 41" descr="A person holding a computer&#10;&#10;Description automatically generated">
            <a:extLst>
              <a:ext uri="{FF2B5EF4-FFF2-40B4-BE49-F238E27FC236}">
                <a16:creationId xmlns:a16="http://schemas.microsoft.com/office/drawing/2014/main" id="{7191A6C8-D875-8647-9BE3-60FDDD67F9B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11652" y="2614959"/>
            <a:ext cx="2547803" cy="162008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9E12B8-3321-2842-ACA7-5174B2D10749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5369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BEE-50D4-224F-A648-F016D732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5AC-E0B3-0D48-858D-F69E03764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Individuals tend to have dominant personality patterns which fit into two or three common types. By utilizing Holland’s career development theory, the P-CAET can be used to determine an individual’s occupational matches.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important to note, with high person/environment correspondence (i.e., job match), work place satisfaction takes place, while with low person/environment correspondence, dissatisfaction takes place (Perkman, 2012).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46D7-F6F7-DB46-80C4-FB2963A8EFC2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45763F5A-211B-FF44-9773-CED2573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8416A7-B809-2845-BE5A-9C17E171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8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FFE931-D2E9-C148-B413-B86286AEAF2B}"/>
              </a:ext>
            </a:extLst>
          </p:cNvPr>
          <p:cNvSpPr txBox="1"/>
          <p:nvPr/>
        </p:nvSpPr>
        <p:spPr>
          <a:xfrm>
            <a:off x="0" y="1947"/>
            <a:ext cx="12192000" cy="685800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48CDDDBC-FB01-714B-9758-8CCB6FE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F5B64-B22E-E848-B883-827E36670B6D}"/>
              </a:ext>
            </a:extLst>
          </p:cNvPr>
          <p:cNvSpPr txBox="1"/>
          <p:nvPr/>
        </p:nvSpPr>
        <p:spPr>
          <a:xfrm>
            <a:off x="917562" y="334465"/>
            <a:ext cx="1952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pic>
        <p:nvPicPr>
          <p:cNvPr id="6" name="Picture 5" descr="A person standing in a garden&#10;&#10;Description automatically generated">
            <a:extLst>
              <a:ext uri="{FF2B5EF4-FFF2-40B4-BE49-F238E27FC236}">
                <a16:creationId xmlns:a16="http://schemas.microsoft.com/office/drawing/2014/main" id="{F1365CE7-1D5E-B444-9C79-153D4C4A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27" y="2637199"/>
            <a:ext cx="2538506" cy="1583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6EC72-3022-0841-B0CD-0BA182A6C5A1}"/>
              </a:ext>
            </a:extLst>
          </p:cNvPr>
          <p:cNvSpPr txBox="1"/>
          <p:nvPr/>
        </p:nvSpPr>
        <p:spPr>
          <a:xfrm>
            <a:off x="476100" y="4607916"/>
            <a:ext cx="3239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35-3022.00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HOS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EC943-618F-6843-8ABC-9379AD435B7A}"/>
              </a:ext>
            </a:extLst>
          </p:cNvPr>
          <p:cNvSpPr txBox="1"/>
          <p:nvPr/>
        </p:nvSpPr>
        <p:spPr>
          <a:xfrm>
            <a:off x="476100" y="1513653"/>
            <a:ext cx="3239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Counter Attendants, Cafeteria, Food Concession, and Coffee Shop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C6DE4-0A64-7E43-AA57-0BE15C3FA06A}"/>
              </a:ext>
            </a:extLst>
          </p:cNvPr>
          <p:cNvSpPr/>
          <p:nvPr/>
        </p:nvSpPr>
        <p:spPr>
          <a:xfrm>
            <a:off x="1991465" y="4315914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6" name="Picture 15" descr="A picture containing building, person&#10;&#10;Description automatically generated">
            <a:extLst>
              <a:ext uri="{FF2B5EF4-FFF2-40B4-BE49-F238E27FC236}">
                <a16:creationId xmlns:a16="http://schemas.microsoft.com/office/drawing/2014/main" id="{40C965C3-1E7C-F742-8607-94427938C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067" y="2637199"/>
            <a:ext cx="2538506" cy="158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2F1AE5-3D31-D545-9990-6573864C6678}"/>
              </a:ext>
            </a:extLst>
          </p:cNvPr>
          <p:cNvSpPr txBox="1"/>
          <p:nvPr/>
        </p:nvSpPr>
        <p:spPr>
          <a:xfrm>
            <a:off x="8476740" y="2129206"/>
            <a:ext cx="3239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Cashiers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EAEC944-16E0-014C-9A8A-E2CE89F0F9FF}"/>
              </a:ext>
            </a:extLst>
          </p:cNvPr>
          <p:cNvSpPr/>
          <p:nvPr/>
        </p:nvSpPr>
        <p:spPr>
          <a:xfrm>
            <a:off x="9992105" y="4315353"/>
            <a:ext cx="208430" cy="19688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D1E645-4EF3-9149-B9BE-E9490705C48F}"/>
              </a:ext>
            </a:extLst>
          </p:cNvPr>
          <p:cNvSpPr txBox="1"/>
          <p:nvPr/>
        </p:nvSpPr>
        <p:spPr>
          <a:xfrm>
            <a:off x="8476740" y="4606795"/>
            <a:ext cx="32391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41-2011.00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 MKT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Click Here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EF4765-B185-F348-879D-E0AE8F5C9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" y="100853"/>
            <a:ext cx="735292" cy="867335"/>
          </a:xfrm>
          <a:prstGeom prst="rect">
            <a:avLst/>
          </a:prstGeom>
        </p:spPr>
      </p:pic>
      <p:pic>
        <p:nvPicPr>
          <p:cNvPr id="10" name="Picture 9" descr="A picture containing person, object, motorcycle, outdoor&#10;&#10;Description automatically generated">
            <a:extLst>
              <a:ext uri="{FF2B5EF4-FFF2-40B4-BE49-F238E27FC236}">
                <a16:creationId xmlns:a16="http://schemas.microsoft.com/office/drawing/2014/main" id="{7779EBE1-899A-A94B-BBAF-5D00CFA692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426" y="2633303"/>
            <a:ext cx="2538506" cy="1583600"/>
          </a:xfrm>
          <a:prstGeom prst="rect">
            <a:avLst/>
          </a:prstGeom>
        </p:spPr>
      </p:pic>
      <p:pic>
        <p:nvPicPr>
          <p:cNvPr id="23" name="Picture 22" descr="A picture containing person, indoor, wall, playing&#10;&#10;Description automatically generated">
            <a:extLst>
              <a:ext uri="{FF2B5EF4-FFF2-40B4-BE49-F238E27FC236}">
                <a16:creationId xmlns:a16="http://schemas.microsoft.com/office/drawing/2014/main" id="{8E5C4F4B-9D23-CE4D-BC41-183FDA998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7065" y="2632743"/>
            <a:ext cx="2538506" cy="158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EBDFD8-9B9C-984C-892C-590A38652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34" y="96956"/>
            <a:ext cx="735292" cy="867335"/>
          </a:xfrm>
          <a:prstGeom prst="rect">
            <a:avLst/>
          </a:prstGeom>
        </p:spPr>
      </p:pic>
      <p:pic>
        <p:nvPicPr>
          <p:cNvPr id="15" name="Picture 14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5A2D1109-74BA-7640-A2E3-A310580E5C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24" y="2637198"/>
            <a:ext cx="2538506" cy="1587498"/>
          </a:xfrm>
          <a:prstGeom prst="rect">
            <a:avLst/>
          </a:prstGeom>
        </p:spPr>
      </p:pic>
      <p:pic>
        <p:nvPicPr>
          <p:cNvPr id="27" name="Picture 2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B310BD8D-7B38-8040-A50D-FCDA800554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27058" y="2637198"/>
            <a:ext cx="2538506" cy="1587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F7EDA3-0B7A-F746-A6B6-8F351BB70C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132" y="96955"/>
            <a:ext cx="735292" cy="875128"/>
          </a:xfrm>
          <a:prstGeom prst="rect">
            <a:avLst/>
          </a:prstGeom>
        </p:spPr>
      </p:pic>
      <p:pic>
        <p:nvPicPr>
          <p:cNvPr id="24" name="Picture 2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87ED097-11F5-004B-986E-D118489E23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415" y="2633073"/>
            <a:ext cx="2538506" cy="1591622"/>
          </a:xfrm>
          <a:prstGeom prst="rect">
            <a:avLst/>
          </a:prstGeom>
        </p:spPr>
      </p:pic>
      <p:pic>
        <p:nvPicPr>
          <p:cNvPr id="31" name="Picture 3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3EE3D87-A4C6-0940-B97B-D3EDCC202A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7027" y="2632742"/>
            <a:ext cx="2538506" cy="1600204"/>
          </a:xfrm>
          <a:prstGeom prst="rect">
            <a:avLst/>
          </a:prstGeom>
        </p:spPr>
      </p:pic>
      <p:pic>
        <p:nvPicPr>
          <p:cNvPr id="30" name="Picture 29" descr="A picture containing object&#10;&#10;Description automatically generated">
            <a:extLst>
              <a:ext uri="{FF2B5EF4-FFF2-40B4-BE49-F238E27FC236}">
                <a16:creationId xmlns:a16="http://schemas.microsoft.com/office/drawing/2014/main" id="{07AB7CD2-F8BF-3F45-B0D8-2DFB46B260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23" y="104747"/>
            <a:ext cx="735292" cy="867335"/>
          </a:xfrm>
          <a:prstGeom prst="rect">
            <a:avLst/>
          </a:prstGeom>
        </p:spPr>
      </p:pic>
      <p:pic>
        <p:nvPicPr>
          <p:cNvPr id="28" name="Picture 2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F59321C-DD33-ED46-BA9C-5E74153BDC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3408" y="2632742"/>
            <a:ext cx="2538506" cy="1587935"/>
          </a:xfrm>
          <a:prstGeom prst="rect">
            <a:avLst/>
          </a:prstGeom>
        </p:spPr>
      </p:pic>
      <p:pic>
        <p:nvPicPr>
          <p:cNvPr id="35" name="Picture 3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3895C75A-28E2-894D-98EC-23B88041ED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20949" y="2628286"/>
            <a:ext cx="2538506" cy="1606762"/>
          </a:xfrm>
          <a:prstGeom prst="rect">
            <a:avLst/>
          </a:prstGeom>
        </p:spPr>
      </p:pic>
      <p:pic>
        <p:nvPicPr>
          <p:cNvPr id="32" name="Picture 31" descr="A picture containing sky, person, outdoor, man&#10;&#10;Description automatically generated">
            <a:extLst>
              <a:ext uri="{FF2B5EF4-FFF2-40B4-BE49-F238E27FC236}">
                <a16:creationId xmlns:a16="http://schemas.microsoft.com/office/drawing/2014/main" id="{1B401350-08B1-0146-A948-055AC2AF69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375" y="2632618"/>
            <a:ext cx="2544636" cy="1583599"/>
          </a:xfrm>
          <a:prstGeom prst="rect">
            <a:avLst/>
          </a:prstGeom>
        </p:spPr>
      </p:pic>
      <p:pic>
        <p:nvPicPr>
          <p:cNvPr id="38" name="Picture 37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6EF133-0336-784D-99C6-0D2308FC14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14791" y="2623870"/>
            <a:ext cx="2554318" cy="1613532"/>
          </a:xfrm>
          <a:prstGeom prst="rect">
            <a:avLst/>
          </a:prstGeom>
        </p:spPr>
      </p:pic>
      <p:pic>
        <p:nvPicPr>
          <p:cNvPr id="37" name="Picture 36" descr="A close up of a sign&#10;&#10;Description automatically generated">
            <a:extLst>
              <a:ext uri="{FF2B5EF4-FFF2-40B4-BE49-F238E27FC236}">
                <a16:creationId xmlns:a16="http://schemas.microsoft.com/office/drawing/2014/main" id="{802F4A06-BFED-434B-A68B-2986C46683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116" y="96955"/>
            <a:ext cx="735292" cy="882917"/>
          </a:xfrm>
          <a:prstGeom prst="rect">
            <a:avLst/>
          </a:prstGeom>
        </p:spPr>
      </p:pic>
      <p:pic>
        <p:nvPicPr>
          <p:cNvPr id="34" name="Picture 33" descr="A picture containing person, holding, building&#10;&#10;Description automatically generated">
            <a:extLst>
              <a:ext uri="{FF2B5EF4-FFF2-40B4-BE49-F238E27FC236}">
                <a16:creationId xmlns:a16="http://schemas.microsoft.com/office/drawing/2014/main" id="{EA8BBD5A-80F1-7B4C-920F-16380A35C8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3754" y="2632246"/>
            <a:ext cx="2557257" cy="1600700"/>
          </a:xfrm>
          <a:prstGeom prst="rect">
            <a:avLst/>
          </a:prstGeom>
        </p:spPr>
      </p:pic>
      <p:pic>
        <p:nvPicPr>
          <p:cNvPr id="42" name="Picture 41" descr="A person holding a computer&#10;&#10;Description automatically generated">
            <a:extLst>
              <a:ext uri="{FF2B5EF4-FFF2-40B4-BE49-F238E27FC236}">
                <a16:creationId xmlns:a16="http://schemas.microsoft.com/office/drawing/2014/main" id="{7191A6C8-D875-8647-9BE3-60FDDD67F9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1652" y="2614959"/>
            <a:ext cx="2547803" cy="1620088"/>
          </a:xfrm>
          <a:prstGeom prst="rect">
            <a:avLst/>
          </a:prstGeom>
        </p:spPr>
      </p:pic>
      <p:pic>
        <p:nvPicPr>
          <p:cNvPr id="39" name="Picture 38" descr="A person sitting at a table&#10;&#10;Description automatically generated">
            <a:extLst>
              <a:ext uri="{FF2B5EF4-FFF2-40B4-BE49-F238E27FC236}">
                <a16:creationId xmlns:a16="http://schemas.microsoft.com/office/drawing/2014/main" id="{07A13426-B531-7143-BA6C-5D5B9B8ED65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3754" y="2629090"/>
            <a:ext cx="2563456" cy="1613531"/>
          </a:xfrm>
          <a:prstGeom prst="rect">
            <a:avLst/>
          </a:prstGeom>
        </p:spPr>
      </p:pic>
      <p:pic>
        <p:nvPicPr>
          <p:cNvPr id="43" name="Picture 4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97C11D4-9CD2-4244-9A6A-BE3D84E93FB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20749" y="2618493"/>
            <a:ext cx="2551499" cy="16200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058F61-C2FA-4B4A-B899-DB0ED7A903B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22079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CDFF94-9580-A74F-ACFD-0AA43413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4E2984-7B35-374B-AF44-2AF8D92151E3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305765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ABEE-50D4-224F-A648-F016D732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Scoring</a:t>
            </a:r>
          </a:p>
        </p:txBody>
      </p:sp>
      <p:pic>
        <p:nvPicPr>
          <p:cNvPr id="7" name="Picture 6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45763F5A-211B-FF44-9773-CED2573CA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8416A7-B809-2845-BE5A-9C17E171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779E6-1E67-1F40-A632-D3D0589F4C8E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EAD307E-65EB-EE40-9FB1-49EBD7A85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862545"/>
              </p:ext>
            </p:extLst>
          </p:nvPr>
        </p:nvGraphicFramePr>
        <p:xfrm>
          <a:off x="838204" y="1788181"/>
          <a:ext cx="10515600" cy="40512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2307749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343756121"/>
                    </a:ext>
                  </a:extLst>
                </a:gridCol>
              </a:tblGrid>
              <a:tr h="713313">
                <a:tc>
                  <a:txBody>
                    <a:bodyPr/>
                    <a:lstStyle/>
                    <a:p>
                      <a:pPr marL="0" marR="0" lvl="0" indent="0" algn="ct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RIASEC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2840506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Realistic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214425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marL="0" marR="0" lvl="0" indent="0" algn="ctr" defTabSz="914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Investigative </a:t>
                      </a: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43282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Artistic 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626211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 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630183"/>
                  </a:ext>
                </a:extLst>
              </a:tr>
              <a:tr h="6675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Conventional 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32848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FC1B3B42-7032-B949-8553-21647666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1" y="2541155"/>
            <a:ext cx="665201" cy="612947"/>
          </a:xfrm>
          <a:prstGeom prst="rect">
            <a:avLst/>
          </a:prstGeom>
        </p:spPr>
      </p:pic>
      <p:pic>
        <p:nvPicPr>
          <p:cNvPr id="12" name="Picture 11" descr="A picture containing paper clip, object&#10;&#10;Description automatically generated">
            <a:extLst>
              <a:ext uri="{FF2B5EF4-FFF2-40B4-BE49-F238E27FC236}">
                <a16:creationId xmlns:a16="http://schemas.microsoft.com/office/drawing/2014/main" id="{93DABE2F-C12D-9241-9716-A14AB33B2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3248" y="2541155"/>
            <a:ext cx="665201" cy="612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0B53E-5C6C-2245-A89D-98237189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50" y="3170782"/>
            <a:ext cx="665201" cy="643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7E4F8E-099D-1141-B108-5454D8DF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3248" y="3170782"/>
            <a:ext cx="665201" cy="643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6158F-5907-1945-AC18-D0A33350F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50" y="3830485"/>
            <a:ext cx="665201" cy="643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969311-B509-B748-9417-F384CF196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3248" y="3830485"/>
            <a:ext cx="665201" cy="643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2A999D-7352-D04D-84E9-5E6ED3515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50" y="4490189"/>
            <a:ext cx="707374" cy="683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8B141A-9740-4D4F-A027-1E1DDB9FC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3248" y="4490189"/>
            <a:ext cx="707374" cy="683696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11C77D3C-EFDA-7A42-A068-ACA69EF4F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50" y="5190566"/>
            <a:ext cx="707374" cy="648863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048E9BD6-BC11-904E-8BCF-56BAC9FFB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3248" y="5190565"/>
            <a:ext cx="707374" cy="648863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28B8390-D0D3-8F42-B88E-9159B0A30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50579"/>
              </p:ext>
            </p:extLst>
          </p:nvPr>
        </p:nvGraphicFramePr>
        <p:xfrm>
          <a:off x="2032000" y="5936922"/>
          <a:ext cx="8128000" cy="767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3638294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40826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Strongest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93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47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592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C323-3870-134C-817A-09FC1C0F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57F82-400B-9A43-A2A4-747498EDE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Luft, P. (2012). Career development theories for transition planning. In R. W. Flexer, R. M. Baer, P. Luft, &amp; T. J. 	Simmons (Eds.),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 planning for secondary students with disabilities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</a:t>
            </a:r>
            <a:r>
              <a: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ed., pp. 67-91)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	York City, NY: Pearson.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Perkmen, S.  (2012). Testing the utility of person-environment correspondence theory with instructional 	technology students in Turkey.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Australian Journal of Career Development, 21,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25-35.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Department of Labor. (2018).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information network (O*Net) online.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Retrieved from 	https://www.onetonline.org/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6BB3B-9A76-0143-9964-198FBF6B0746}"/>
              </a:ext>
            </a:extLst>
          </p:cNvPr>
          <p:cNvSpPr txBox="1"/>
          <p:nvPr/>
        </p:nvSpPr>
        <p:spPr>
          <a:xfrm>
            <a:off x="11852476" y="0"/>
            <a:ext cx="33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1827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193-71C9-A047-B0D2-D617E8FB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ABD36-B1B4-644E-A010-DEED1D09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occupations within the P-CAET require low levels of education (i.e., no special training to a high school diploma or GED) to be successful; thus, all students with disabilities, ages 14 to 21, including those with significant support needs, can use the P-CAET.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students have already made up their mind as it relates to postsecondary employment; therefore, the P-CAET may support those choices or offer a new lens of occupational discovery students may not be aware, engendering career exploration.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26F6A-7F17-6B46-9995-C3EEF602182B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6" name="Picture 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BDA2D0BB-49D2-214A-8E7F-8026579A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2F7CB0-DBC2-E84F-ACAE-6E613381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193-71C9-A047-B0D2-D617E8FB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ABD36-B1B4-644E-A010-DEED1D09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students’ support needs, they may work through this toolkit on their own or with the help from a test administrator.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through each section of the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checking each box illustrating the career pathway you are interested in pursuing postsecondary.</a:t>
            </a: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completed, total the number of items checked in each section of the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aggregated scores for each personality type will determine the test takers dominant personality, corresponding to their job match.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26F6A-7F17-6B46-9995-C3EEF602182B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6" name="Picture 5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BDA2D0BB-49D2-214A-8E7F-8026579A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601" y="462619"/>
            <a:ext cx="1103547" cy="113057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EE00B8-53AC-EF41-964A-196B2EBB8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854" y="327682"/>
            <a:ext cx="1103547" cy="1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9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0EB6A-2012-6A41-B301-BED5D50C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92432-AB4C-4948-91D0-B28737ACE78F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EF04A-DE84-ED42-B737-D74C38AB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32" y="2078269"/>
            <a:ext cx="2016177" cy="2016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F2CD2-D1DA-8847-8929-A7CE179021DC}"/>
              </a:ext>
            </a:extLst>
          </p:cNvPr>
          <p:cNvSpPr txBox="1"/>
          <p:nvPr/>
        </p:nvSpPr>
        <p:spPr>
          <a:xfrm>
            <a:off x="9537492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78E34-95E6-0B4F-97CB-D239622D493E}"/>
              </a:ext>
            </a:extLst>
          </p:cNvPr>
          <p:cNvSpPr txBox="1"/>
          <p:nvPr/>
        </p:nvSpPr>
        <p:spPr>
          <a:xfrm>
            <a:off x="9769841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0BE77-E854-0D40-8F71-3833C53364A7}"/>
              </a:ext>
            </a:extLst>
          </p:cNvPr>
          <p:cNvSpPr txBox="1"/>
          <p:nvPr/>
        </p:nvSpPr>
        <p:spPr>
          <a:xfrm>
            <a:off x="9305144" y="5089161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166E-599A-BB48-B68B-3B3D9974E7C9}"/>
              </a:ext>
            </a:extLst>
          </p:cNvPr>
          <p:cNvSpPr txBox="1"/>
          <p:nvPr/>
        </p:nvSpPr>
        <p:spPr>
          <a:xfrm>
            <a:off x="9421316" y="5106025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F5593-1B71-FF4B-A2B3-68B0EFBC3E8F}"/>
              </a:ext>
            </a:extLst>
          </p:cNvPr>
          <p:cNvSpPr txBox="1"/>
          <p:nvPr/>
        </p:nvSpPr>
        <p:spPr>
          <a:xfrm>
            <a:off x="9649915" y="512288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E909A-BD22-F14D-B999-C9BB2E1D426B}"/>
              </a:ext>
            </a:extLst>
          </p:cNvPr>
          <p:cNvSpPr txBox="1"/>
          <p:nvPr/>
        </p:nvSpPr>
        <p:spPr>
          <a:xfrm>
            <a:off x="9762333" y="5128769"/>
            <a:ext cx="232347" cy="168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FC088-0188-2C4F-972C-0A2EB0A43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23" y="2082852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83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10CD-FE78-7745-895D-2AE62A0E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Example Item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EF17C-3459-AB42-839A-38552A98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80" y="1690688"/>
            <a:ext cx="2730639" cy="3829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DA20BB-4C55-514D-83CF-4CE5107A04EB}"/>
              </a:ext>
            </a:extLst>
          </p:cNvPr>
          <p:cNvSpPr txBox="1"/>
          <p:nvPr/>
        </p:nvSpPr>
        <p:spPr>
          <a:xfrm>
            <a:off x="1643602" y="2505670"/>
            <a:ext cx="2593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 example item from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ealistic section of the toolkit.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6A792-83A8-6A45-86C8-CAC0B1AD76E7}"/>
              </a:ext>
            </a:extLst>
          </p:cNvPr>
          <p:cNvSpPr txBox="1"/>
          <p:nvPr/>
        </p:nvSpPr>
        <p:spPr>
          <a:xfrm>
            <a:off x="8110909" y="1690688"/>
            <a:ext cx="186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Job Name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0E6EEEA-4B5E-8446-B92C-B302628F1664}"/>
              </a:ext>
            </a:extLst>
          </p:cNvPr>
          <p:cNvCxnSpPr/>
          <p:nvPr/>
        </p:nvCxnSpPr>
        <p:spPr>
          <a:xfrm flipH="1">
            <a:off x="6829248" y="1925108"/>
            <a:ext cx="1281659" cy="2698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387D68-A096-C749-AA2D-31E9F0AC2DE7}"/>
              </a:ext>
            </a:extLst>
          </p:cNvPr>
          <p:cNvSpPr txBox="1"/>
          <p:nvPr/>
        </p:nvSpPr>
        <p:spPr>
          <a:xfrm>
            <a:off x="8100915" y="3618964"/>
            <a:ext cx="39561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O*Net Code: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clicking on this link, the test administrator and test taker can gain more information about the job via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Information Network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(O*Net; U.S. Department of Labor, 2018).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affords both awareness and exploration of the career.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A52EA1-689C-BE4B-AE22-EC9639BA36B3}"/>
              </a:ext>
            </a:extLst>
          </p:cNvPr>
          <p:cNvCxnSpPr>
            <a:cxnSpLocks/>
          </p:cNvCxnSpPr>
          <p:nvPr/>
        </p:nvCxnSpPr>
        <p:spPr>
          <a:xfrm flipH="1">
            <a:off x="7075357" y="4201403"/>
            <a:ext cx="1035550" cy="36574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6F2498C-9CFA-9749-886C-4A150FAEC2A0}"/>
              </a:ext>
            </a:extLst>
          </p:cNvPr>
          <p:cNvSpPr txBox="1"/>
          <p:nvPr/>
        </p:nvSpPr>
        <p:spPr>
          <a:xfrm>
            <a:off x="134912" y="4077979"/>
            <a:ext cx="459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Cluster: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There are 16 career clusters representing groups of jobs in the same field, which correspond to 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These fields require similar skills for success.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44D8B4-42B5-824A-B358-04800E375C81}"/>
              </a:ext>
            </a:extLst>
          </p:cNvPr>
          <p:cNvCxnSpPr>
            <a:cxnSpLocks/>
          </p:cNvCxnSpPr>
          <p:nvPr/>
        </p:nvCxnSpPr>
        <p:spPr>
          <a:xfrm>
            <a:off x="4334719" y="4519914"/>
            <a:ext cx="703259" cy="2385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60C389E-AF6B-044C-A181-CCAD682F16FE}"/>
              </a:ext>
            </a:extLst>
          </p:cNvPr>
          <p:cNvSpPr txBox="1"/>
          <p:nvPr/>
        </p:nvSpPr>
        <p:spPr>
          <a:xfrm>
            <a:off x="3689714" y="5492059"/>
            <a:ext cx="522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clicking on this link, the test administrator and test taker can watch a video clip describing the daily duties of the job.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affords both awareness and exploration of the career.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FF5316-0448-8640-A49C-BE32A236B819}"/>
              </a:ext>
            </a:extLst>
          </p:cNvPr>
          <p:cNvCxnSpPr>
            <a:cxnSpLocks/>
          </p:cNvCxnSpPr>
          <p:nvPr/>
        </p:nvCxnSpPr>
        <p:spPr>
          <a:xfrm flipV="1">
            <a:off x="6183443" y="5306519"/>
            <a:ext cx="0" cy="2141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8CE30B22-F8D7-4E46-B874-69559505F8EF}"/>
              </a:ext>
            </a:extLst>
          </p:cNvPr>
          <p:cNvSpPr/>
          <p:nvPr/>
        </p:nvSpPr>
        <p:spPr>
          <a:xfrm>
            <a:off x="4236901" y="1690688"/>
            <a:ext cx="387565" cy="2510715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BC0242-F72E-3044-A747-3BCD787305C1}"/>
              </a:ext>
            </a:extLst>
          </p:cNvPr>
          <p:cNvSpPr txBox="1"/>
          <p:nvPr/>
        </p:nvSpPr>
        <p:spPr>
          <a:xfrm>
            <a:off x="11922177" y="0"/>
            <a:ext cx="26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4" name="Picture 23" descr="A picture containing businesscard&#10;&#10;Description automatically generated">
            <a:extLst>
              <a:ext uri="{FF2B5EF4-FFF2-40B4-BE49-F238E27FC236}">
                <a16:creationId xmlns:a16="http://schemas.microsoft.com/office/drawing/2014/main" id="{1E004764-BB41-3649-AC6D-81AAB031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40" y="462619"/>
            <a:ext cx="1103547" cy="11305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5B97C8-6FBC-424B-A51A-8205406A5FB3}"/>
              </a:ext>
            </a:extLst>
          </p:cNvPr>
          <p:cNvSpPr txBox="1"/>
          <p:nvPr/>
        </p:nvSpPr>
        <p:spPr>
          <a:xfrm>
            <a:off x="8110909" y="2273127"/>
            <a:ext cx="1865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 Picture Illustrating the Job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BED36A-8756-5C4D-910F-EBA7A3EB6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013" y="327682"/>
            <a:ext cx="1103547" cy="136300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FCB587-22F9-FB46-AE29-0C29D8D320F1}"/>
              </a:ext>
            </a:extLst>
          </p:cNvPr>
          <p:cNvCxnSpPr>
            <a:cxnSpLocks/>
          </p:cNvCxnSpPr>
          <p:nvPr/>
        </p:nvCxnSpPr>
        <p:spPr>
          <a:xfrm flipH="1">
            <a:off x="7332562" y="2482526"/>
            <a:ext cx="778346" cy="3387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C2372D-D24E-CB4D-8B97-C117D93CCFD0}"/>
              </a:ext>
            </a:extLst>
          </p:cNvPr>
          <p:cNvSpPr txBox="1"/>
          <p:nvPr/>
        </p:nvSpPr>
        <p:spPr>
          <a:xfrm>
            <a:off x="134912" y="115747"/>
            <a:ext cx="2457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*Note: A complete description of 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found on page 11 and a complete description of the 16 career clusters can be found on pages 13-14. </a:t>
            </a:r>
          </a:p>
        </p:txBody>
      </p:sp>
    </p:spTree>
    <p:extLst>
      <p:ext uri="{BB962C8B-B14F-4D97-AF65-F5344CB8AC3E}">
        <p14:creationId xmlns:p14="http://schemas.microsoft.com/office/powerpoint/2010/main" val="897957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4490</TotalTime>
  <Words>2242</Words>
  <Application>Microsoft Office PowerPoint</Application>
  <PresentationFormat>Widescreen</PresentationFormat>
  <Paragraphs>610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Pulos’ Career Awareness and Exploration Toolkit (P-CAET)</vt:lpstr>
      <vt:lpstr>Overview</vt:lpstr>
      <vt:lpstr>Overview</vt:lpstr>
      <vt:lpstr>Overview</vt:lpstr>
      <vt:lpstr>Overview</vt:lpstr>
      <vt:lpstr>Directions</vt:lpstr>
      <vt:lpstr>Directions</vt:lpstr>
      <vt:lpstr>Example Item</vt:lpstr>
      <vt:lpstr>Example Item</vt:lpstr>
      <vt:lpstr>RIASEC Description</vt:lpstr>
      <vt:lpstr>PowerPoint Presentation</vt:lpstr>
      <vt:lpstr>16 Career Clusters Description</vt:lpstr>
      <vt:lpstr>PowerPoint Presentation</vt:lpstr>
      <vt:lpstr>PowerPoint Presentation</vt:lpstr>
      <vt:lpstr>P-CAET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Scoring</vt:lpstr>
      <vt:lpstr>Scoring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Pulos, Joshua M.</dc:creator>
  <cp:lastModifiedBy>Deardorff, Malarie E.</cp:lastModifiedBy>
  <cp:revision>155</cp:revision>
  <dcterms:created xsi:type="dcterms:W3CDTF">2018-11-21T14:42:02Z</dcterms:created>
  <dcterms:modified xsi:type="dcterms:W3CDTF">2021-05-17T18:08:32Z</dcterms:modified>
</cp:coreProperties>
</file>