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jpeg" ContentType="image/jpeg"/>
  <Default Extension="mp4" ContentType="video/mp4"/>
  <Default Extension="rels" ContentType="application/vnd.openxmlformats-package.relationships+xml"/>
  <Default Extension="vml" ContentType="application/vnd.openxmlformats-officedocument.vmlDrawing"/>
  <Default Extension="gif" ContentType="image/gif"/>
  <Default Extension="docx" ContentType="application/vnd.openxmlformats-officedocument.wordprocessingml.document"/>
  <Default Extension="bin" ContentType="application/vnd.openxmlformats-officedocument.oleObject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8" r:id="rId2"/>
    <p:sldId id="306" r:id="rId3"/>
    <p:sldId id="304" r:id="rId4"/>
    <p:sldId id="302" r:id="rId5"/>
    <p:sldId id="309" r:id="rId6"/>
    <p:sldId id="305" r:id="rId7"/>
    <p:sldId id="312" r:id="rId8"/>
    <p:sldId id="313" r:id="rId9"/>
    <p:sldId id="310" r:id="rId10"/>
    <p:sldId id="263" r:id="rId11"/>
    <p:sldId id="311" r:id="rId12"/>
    <p:sldId id="322" r:id="rId13"/>
    <p:sldId id="278" r:id="rId14"/>
    <p:sldId id="279" r:id="rId15"/>
    <p:sldId id="280" r:id="rId16"/>
    <p:sldId id="292" r:id="rId17"/>
    <p:sldId id="276" r:id="rId18"/>
    <p:sldId id="293" r:id="rId19"/>
    <p:sldId id="294" r:id="rId20"/>
    <p:sldId id="307" r:id="rId21"/>
    <p:sldId id="314" r:id="rId22"/>
    <p:sldId id="281" r:id="rId23"/>
    <p:sldId id="282" r:id="rId24"/>
    <p:sldId id="317" r:id="rId25"/>
    <p:sldId id="318" r:id="rId26"/>
    <p:sldId id="320" r:id="rId27"/>
    <p:sldId id="319" r:id="rId28"/>
    <p:sldId id="262" r:id="rId29"/>
    <p:sldId id="321" r:id="rId30"/>
    <p:sldId id="265" r:id="rId31"/>
    <p:sldId id="274" r:id="rId32"/>
    <p:sldId id="315" r:id="rId33"/>
    <p:sldId id="316" r:id="rId34"/>
    <p:sldId id="301" r:id="rId35"/>
    <p:sldId id="300" r:id="rId3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5A27"/>
    <a:srgbClr val="A87232"/>
    <a:srgbClr val="BA7E37"/>
    <a:srgbClr val="0545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59"/>
  </p:normalViewPr>
  <p:slideViewPr>
    <p:cSldViewPr snapToGrid="0" snapToObjects="1">
      <p:cViewPr varScale="1">
        <p:scale>
          <a:sx n="110" d="100"/>
          <a:sy n="110" d="100"/>
        </p:scale>
        <p:origin x="1680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esProps" Target="presProps.xml"/><Relationship Id="rId38" Type="http://schemas.openxmlformats.org/officeDocument/2006/relationships/viewProps" Target="viewProps.xml"/><Relationship Id="rId39" Type="http://schemas.openxmlformats.org/officeDocument/2006/relationships/theme" Target="theme/theme1.xml"/><Relationship Id="rId4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FA305-282A-0E4E-8665-37C492A32220}" type="datetimeFigureOut">
              <a:rPr lang="en-US" smtClean="0"/>
              <a:t>10/27/15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1A5CA-A03A-6E4B-9FC3-1B28A2D616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741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FA305-282A-0E4E-8665-37C492A32220}" type="datetimeFigureOut">
              <a:rPr lang="en-US" smtClean="0"/>
              <a:t>10/27/15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1A5CA-A03A-6E4B-9FC3-1B28A2D616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748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FA305-282A-0E4E-8665-37C492A32220}" type="datetimeFigureOut">
              <a:rPr lang="en-US" smtClean="0"/>
              <a:t>10/27/15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1A5CA-A03A-6E4B-9FC3-1B28A2D616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10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FA305-282A-0E4E-8665-37C492A32220}" type="datetimeFigureOut">
              <a:rPr lang="en-US" smtClean="0"/>
              <a:t>10/27/15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1A5CA-A03A-6E4B-9FC3-1B28A2D616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481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FA305-282A-0E4E-8665-37C492A32220}" type="datetimeFigureOut">
              <a:rPr lang="en-US" smtClean="0"/>
              <a:t>10/27/15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1A5CA-A03A-6E4B-9FC3-1B28A2D616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636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FA305-282A-0E4E-8665-37C492A32220}" type="datetimeFigureOut">
              <a:rPr lang="en-US" smtClean="0"/>
              <a:t>10/27/15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1A5CA-A03A-6E4B-9FC3-1B28A2D616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75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FA305-282A-0E4E-8665-37C492A32220}" type="datetimeFigureOut">
              <a:rPr lang="en-US" smtClean="0"/>
              <a:t>10/27/15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1A5CA-A03A-6E4B-9FC3-1B28A2D616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36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FA305-282A-0E4E-8665-37C492A32220}" type="datetimeFigureOut">
              <a:rPr lang="en-US" smtClean="0"/>
              <a:t>10/27/15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1A5CA-A03A-6E4B-9FC3-1B28A2D616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744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FA305-282A-0E4E-8665-37C492A32220}" type="datetimeFigureOut">
              <a:rPr lang="en-US" smtClean="0"/>
              <a:t>10/27/15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1A5CA-A03A-6E4B-9FC3-1B28A2D616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239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FA305-282A-0E4E-8665-37C492A32220}" type="datetimeFigureOut">
              <a:rPr lang="en-US" smtClean="0"/>
              <a:t>10/27/15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1A5CA-A03A-6E4B-9FC3-1B28A2D616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833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FA305-282A-0E4E-8665-37C492A32220}" type="datetimeFigureOut">
              <a:rPr lang="en-US" smtClean="0"/>
              <a:t>10/27/15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1A5CA-A03A-6E4B-9FC3-1B28A2D616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651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1FA305-282A-0E4E-8665-37C492A32220}" type="datetimeFigureOut">
              <a:rPr lang="en-US" smtClean="0"/>
              <a:t>10/27/15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E1A5CA-A03A-6E4B-9FC3-1B28A2D616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163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3.jpg"/><Relationship Id="rId5" Type="http://schemas.openxmlformats.org/officeDocument/2006/relationships/image" Target="../media/image4.jpg"/><Relationship Id="rId6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4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gif"/><Relationship Id="rId3" Type="http://schemas.openxmlformats.org/officeDocument/2006/relationships/image" Target="../media/image2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4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gif"/><Relationship Id="rId3" Type="http://schemas.openxmlformats.org/officeDocument/2006/relationships/image" Target="../media/image26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gif"/><Relationship Id="rId3" Type="http://schemas.openxmlformats.org/officeDocument/2006/relationships/image" Target="../media/image2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4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g"/><Relationship Id="rId3" Type="http://schemas.openxmlformats.org/officeDocument/2006/relationships/image" Target="../media/image5.gi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g"/><Relationship Id="rId3" Type="http://schemas.openxmlformats.org/officeDocument/2006/relationships/image" Target="../media/image5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gif"/><Relationship Id="rId3" Type="http://schemas.openxmlformats.org/officeDocument/2006/relationships/image" Target="../media/image6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gif"/><Relationship Id="rId3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gif"/><Relationship Id="rId3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gif"/><Relationship Id="rId3" Type="http://schemas.openxmlformats.org/officeDocument/2006/relationships/image" Target="../media/image31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gif"/><Relationship Id="rId3" Type="http://schemas.openxmlformats.org/officeDocument/2006/relationships/image" Target="../media/image32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5.gi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g"/><Relationship Id="rId3" Type="http://schemas.openxmlformats.org/officeDocument/2006/relationships/image" Target="../media/image5.gi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jpg"/><Relationship Id="rId3" Type="http://schemas.openxmlformats.org/officeDocument/2006/relationships/image" Target="../media/image5.gi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jpg"/><Relationship Id="rId3" Type="http://schemas.openxmlformats.org/officeDocument/2006/relationships/image" Target="../media/image5.gi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gif"/><Relationship Id="rId3" Type="http://schemas.openxmlformats.org/officeDocument/2006/relationships/image" Target="../media/image36.jp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gif"/><Relationship Id="rId3" Type="http://schemas.openxmlformats.org/officeDocument/2006/relationships/image" Target="../media/image37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4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4" Type="http://schemas.openxmlformats.org/officeDocument/2006/relationships/oleObject" Target="../embeddings/oleObject1.bin"/><Relationship Id="rId5" Type="http://schemas.openxmlformats.org/officeDocument/2006/relationships/package" Target="../embeddings/Microsoft_Word_Document1.docx"/><Relationship Id="rId6" Type="http://schemas.openxmlformats.org/officeDocument/2006/relationships/image" Target="../media/image38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gif"/><Relationship Id="rId3" Type="http://schemas.openxmlformats.org/officeDocument/2006/relationships/image" Target="../media/image39.jp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gif"/><Relationship Id="rId3" Type="http://schemas.openxmlformats.org/officeDocument/2006/relationships/image" Target="../media/image40.jp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gif"/><Relationship Id="rId3" Type="http://schemas.openxmlformats.org/officeDocument/2006/relationships/image" Target="../media/image41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42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4" Type="http://schemas.openxmlformats.org/officeDocument/2006/relationships/image" Target="../media/image10.jpg"/><Relationship Id="rId5" Type="http://schemas.openxmlformats.org/officeDocument/2006/relationships/image" Target="../media/image11.jpg"/><Relationship Id="rId6" Type="http://schemas.openxmlformats.org/officeDocument/2006/relationships/image" Target="../media/image12.jpg"/><Relationship Id="rId7" Type="http://schemas.openxmlformats.org/officeDocument/2006/relationships/image" Target="../media/image8.jpg"/><Relationship Id="rId8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4" Type="http://schemas.openxmlformats.org/officeDocument/2006/relationships/hyperlink" Target="https://Lichfield.as.uky.edu" TargetMode="External"/><Relationship Id="rId5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gif"/><Relationship Id="rId3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gif"/><Relationship Id="rId3" Type="http://schemas.openxmlformats.org/officeDocument/2006/relationships/image" Target="../media/image1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gif"/><Relationship Id="rId3" Type="http://schemas.openxmlformats.org/officeDocument/2006/relationships/image" Target="../media/image1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g"/><Relationship Id="rId3" Type="http://schemas.openxmlformats.org/officeDocument/2006/relationships/image" Target="../media/image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0519" y="330653"/>
            <a:ext cx="7874806" cy="1475490"/>
          </a:xfr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>
            <a:normAutofit fontScale="90000"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en-GB" sz="3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>
                  <a:outerShdw blurRad="50800" dist="38100" dir="2700000" algn="tl" rotWithShape="0">
                    <a:srgbClr val="000000">
                      <a:alpha val="28000"/>
                    </a:srgbClr>
                  </a:outerShdw>
                </a:effectLst>
                <a:latin typeface="Adobe Caslon Pro"/>
                <a:cs typeface="Adobe Caslon Pro"/>
              </a:rPr>
              <a:t>Digitizing the </a:t>
            </a:r>
            <a:r>
              <a:rPr lang="en-GB" sz="36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>
                  <a:outerShdw blurRad="50800" dist="38100" dir="2700000" algn="tl" rotWithShape="0">
                    <a:srgbClr val="000000">
                      <a:alpha val="28000"/>
                    </a:srgbClr>
                  </a:outerShdw>
                </a:effectLst>
                <a:latin typeface="Adobe Caslon Pro"/>
                <a:cs typeface="Adobe Caslon Pro"/>
              </a:rPr>
              <a:t>St Chad Gospels: </a:t>
            </a:r>
            <a:r>
              <a:rPr lang="en-GB" sz="3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>
                  <a:outerShdw blurRad="50800" dist="38100" dir="2700000" algn="tl" rotWithShape="0">
                    <a:srgbClr val="000000">
                      <a:alpha val="28000"/>
                    </a:srgbClr>
                  </a:outerShdw>
                </a:effectLst>
                <a:latin typeface="Adobe Caslon Pro"/>
                <a:cs typeface="Adobe Caslon Pro"/>
              </a:rPr>
              <a:t/>
            </a:r>
            <a:br>
              <a:rPr lang="en-GB" sz="3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>
                  <a:outerShdw blurRad="50800" dist="38100" dir="2700000" algn="tl" rotWithShape="0">
                    <a:srgbClr val="000000">
                      <a:alpha val="28000"/>
                    </a:srgbClr>
                  </a:outerShdw>
                </a:effectLst>
                <a:latin typeface="Adobe Caslon Pro"/>
                <a:cs typeface="Adobe Caslon Pro"/>
              </a:rPr>
            </a:br>
            <a:r>
              <a:rPr lang="en-GB" sz="36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>
                  <a:outerShdw blurRad="50800" dist="38100" dir="2700000" algn="tl" rotWithShape="0">
                    <a:srgbClr val="000000">
                      <a:alpha val="28000"/>
                    </a:srgbClr>
                  </a:outerShdw>
                </a:effectLst>
                <a:latin typeface="Adobe Caslon Pro"/>
                <a:cs typeface="Adobe Caslon Pro"/>
              </a:rPr>
              <a:t> </a:t>
            </a:r>
            <a:r>
              <a:rPr lang="en-GB" sz="3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>
                  <a:outerShdw blurRad="50800" dist="38100" dir="2700000" algn="tl" rotWithShape="0">
                    <a:srgbClr val="000000">
                      <a:alpha val="28000"/>
                    </a:srgbClr>
                  </a:outerShdw>
                </a:effectLst>
                <a:latin typeface="Adobe Caslon Pro"/>
                <a:cs typeface="Adobe Caslon Pro"/>
              </a:rPr>
              <a:t>                                                      Beyond 2D</a:t>
            </a:r>
            <a:endParaRPr lang="en-US" sz="36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>
                <a:outerShdw blurRad="50800" dist="38100" dir="2700000" algn="tl" rotWithShape="0">
                  <a:srgbClr val="000000">
                    <a:alpha val="28000"/>
                  </a:srgbClr>
                </a:outerShdw>
              </a:effectLst>
              <a:latin typeface="Adobe Caslon Pro"/>
              <a:cs typeface="Adobe Caslon Pro"/>
            </a:endParaRPr>
          </a:p>
        </p:txBody>
      </p:sp>
      <p:pic>
        <p:nvPicPr>
          <p:cNvPr id="9" name="Picture 8" descr="3D-text-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82" y="4173571"/>
            <a:ext cx="6050086" cy="2512767"/>
          </a:xfrm>
          <a:prstGeom prst="rect">
            <a:avLst/>
          </a:prstGeom>
        </p:spPr>
      </p:pic>
      <p:pic>
        <p:nvPicPr>
          <p:cNvPr id="4" name="Picture 3" descr="3D-four-evang-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2" y="3421945"/>
            <a:ext cx="5445739" cy="3264392"/>
          </a:xfrm>
          <a:prstGeom prst="rect">
            <a:avLst/>
          </a:prstGeom>
        </p:spPr>
      </p:pic>
      <p:pic>
        <p:nvPicPr>
          <p:cNvPr id="11" name="Picture 10" descr="RTI-14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3505" y="2642611"/>
            <a:ext cx="5298852" cy="3311783"/>
          </a:xfrm>
          <a:prstGeom prst="rect">
            <a:avLst/>
          </a:prstGeom>
        </p:spPr>
      </p:pic>
      <p:sp>
        <p:nvSpPr>
          <p:cNvPr id="14" name="Title 1"/>
          <p:cNvSpPr txBox="1">
            <a:spLocks/>
          </p:cNvSpPr>
          <p:nvPr/>
        </p:nvSpPr>
        <p:spPr>
          <a:xfrm>
            <a:off x="1788094" y="1477061"/>
            <a:ext cx="2448826" cy="658163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opperplate Gothic Light"/>
                <a:cs typeface="Copperplate Gothic Light"/>
              </a:rPr>
              <a:t>Bill Endres</a:t>
            </a:r>
            <a:endParaRPr lang="en-US" sz="2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latin typeface="Copperplate Gothic Light"/>
              <a:cs typeface="Copperplate Gothic Light"/>
            </a:endParaRPr>
          </a:p>
        </p:txBody>
      </p:sp>
      <p:pic>
        <p:nvPicPr>
          <p:cNvPr id="17" name="Picture 16" descr="chi-rho-whole-page-l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8772" y="1990962"/>
            <a:ext cx="4039035" cy="4867038"/>
          </a:xfrm>
          <a:prstGeom prst="rect">
            <a:avLst/>
          </a:prstGeom>
        </p:spPr>
      </p:pic>
      <p:pic>
        <p:nvPicPr>
          <p:cNvPr id="3" name="Picture 2" descr="frame-ou-red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78" y="-342721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9368" y="2233914"/>
            <a:ext cx="2407534" cy="369332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University of Oklahoma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5019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rame-ou-red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Opportunities in Digitizing </a:t>
            </a:r>
            <a:br>
              <a:rPr lang="en-US" dirty="0" smtClean="0"/>
            </a:br>
            <a:r>
              <a:rPr lang="en-US" dirty="0" smtClean="0"/>
              <a:t>Historical Photographs</a:t>
            </a:r>
            <a:endParaRPr lang="en-US" dirty="0"/>
          </a:p>
        </p:txBody>
      </p:sp>
      <p:pic>
        <p:nvPicPr>
          <p:cNvPr id="4" name="Picture 3" descr="Chad154-201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0208" y="2438576"/>
            <a:ext cx="4242353" cy="2821808"/>
          </a:xfrm>
          <a:prstGeom prst="rect">
            <a:avLst/>
          </a:prstGeom>
        </p:spPr>
      </p:pic>
      <p:pic>
        <p:nvPicPr>
          <p:cNvPr id="5" name="Picture 4" descr="Chad154-1929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11" y="2438576"/>
            <a:ext cx="4242354" cy="282180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4768" y="5460398"/>
            <a:ext cx="88177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1929, Photostat copy, National Library of Wales       2010, My Project, detail from page 154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047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rame-ou-red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7751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Historical Image Overlays: </a:t>
            </a:r>
            <a:br>
              <a:rPr lang="en-US" dirty="0" smtClean="0"/>
            </a:br>
            <a:r>
              <a:rPr lang="en-US" dirty="0" smtClean="0"/>
              <a:t>Discovering Patterns of Aging</a:t>
            </a:r>
            <a:endParaRPr lang="en-US" dirty="0"/>
          </a:p>
        </p:txBody>
      </p:sp>
      <p:pic>
        <p:nvPicPr>
          <p:cNvPr id="3" name="Picture 2" descr="Chad218_all_169h_179w-meta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1964306"/>
            <a:ext cx="2273300" cy="21463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39163" y="4308407"/>
            <a:ext cx="73578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800000"/>
                </a:solidFill>
              </a:rPr>
              <a:t>1887 </a:t>
            </a:r>
            <a:r>
              <a:rPr lang="en-US" dirty="0" smtClean="0">
                <a:solidFill>
                  <a:srgbClr val="800000"/>
                </a:solidFill>
              </a:rPr>
              <a:t>– Reproduced pages, F</a:t>
            </a:r>
            <a:r>
              <a:rPr lang="en-US" dirty="0">
                <a:solidFill>
                  <a:srgbClr val="800000"/>
                </a:solidFill>
              </a:rPr>
              <a:t>. H. A. Scrivener's </a:t>
            </a:r>
            <a:r>
              <a:rPr lang="en-US" i="1" dirty="0">
                <a:solidFill>
                  <a:srgbClr val="800000"/>
                </a:solidFill>
              </a:rPr>
              <a:t>Codex S. </a:t>
            </a:r>
            <a:r>
              <a:rPr lang="en-US" i="1" dirty="0" err="1">
                <a:solidFill>
                  <a:srgbClr val="800000"/>
                </a:solidFill>
              </a:rPr>
              <a:t>Ceaddae</a:t>
            </a:r>
            <a:r>
              <a:rPr lang="en-US" i="1" dirty="0">
                <a:solidFill>
                  <a:srgbClr val="800000"/>
                </a:solidFill>
              </a:rPr>
              <a:t> </a:t>
            </a:r>
            <a:r>
              <a:rPr lang="en-US" i="1" dirty="0" err="1" smtClean="0">
                <a:solidFill>
                  <a:srgbClr val="800000"/>
                </a:solidFill>
              </a:rPr>
              <a:t>Latinus</a:t>
            </a:r>
            <a:endParaRPr lang="en-US" i="1" dirty="0" smtClean="0">
              <a:solidFill>
                <a:srgbClr val="800000"/>
              </a:solidFill>
            </a:endParaRPr>
          </a:p>
          <a:p>
            <a:r>
              <a:rPr lang="en-US" dirty="0" smtClean="0">
                <a:solidFill>
                  <a:srgbClr val="800000"/>
                </a:solidFill>
              </a:rPr>
              <a:t>1911 – Prints (unknown photographer)</a:t>
            </a:r>
            <a:endParaRPr lang="en-US" dirty="0">
              <a:solidFill>
                <a:srgbClr val="800000"/>
              </a:solidFill>
            </a:endParaRPr>
          </a:p>
          <a:p>
            <a:r>
              <a:rPr lang="en-US" dirty="0">
                <a:solidFill>
                  <a:srgbClr val="800000"/>
                </a:solidFill>
              </a:rPr>
              <a:t>1929 – </a:t>
            </a:r>
            <a:r>
              <a:rPr lang="en-US" dirty="0" smtClean="0">
                <a:solidFill>
                  <a:srgbClr val="800000"/>
                </a:solidFill>
              </a:rPr>
              <a:t>Photostat copy, National Library of Wales, </a:t>
            </a:r>
            <a:r>
              <a:rPr lang="en-US" dirty="0" err="1" smtClean="0">
                <a:solidFill>
                  <a:srgbClr val="800000"/>
                </a:solidFill>
              </a:rPr>
              <a:t>Abersytwyth</a:t>
            </a:r>
            <a:endParaRPr lang="en-US" dirty="0" smtClean="0">
              <a:solidFill>
                <a:srgbClr val="800000"/>
              </a:solidFill>
            </a:endParaRPr>
          </a:p>
          <a:p>
            <a:r>
              <a:rPr lang="en-US" dirty="0" smtClean="0">
                <a:solidFill>
                  <a:srgbClr val="800000"/>
                </a:solidFill>
              </a:rPr>
              <a:t>1956 – Color slides, likely </a:t>
            </a:r>
            <a:r>
              <a:rPr lang="en-US" dirty="0" err="1">
                <a:solidFill>
                  <a:srgbClr val="800000"/>
                </a:solidFill>
              </a:rPr>
              <a:t>Bildarchive</a:t>
            </a:r>
            <a:r>
              <a:rPr lang="en-US" dirty="0">
                <a:solidFill>
                  <a:srgbClr val="800000"/>
                </a:solidFill>
              </a:rPr>
              <a:t> der </a:t>
            </a:r>
            <a:r>
              <a:rPr lang="en-US" dirty="0" err="1">
                <a:solidFill>
                  <a:srgbClr val="800000"/>
                </a:solidFill>
              </a:rPr>
              <a:t>Abtei</a:t>
            </a:r>
            <a:r>
              <a:rPr lang="en-US" dirty="0">
                <a:solidFill>
                  <a:srgbClr val="800000"/>
                </a:solidFill>
              </a:rPr>
              <a:t> Maria </a:t>
            </a:r>
            <a:r>
              <a:rPr lang="en-US" dirty="0" err="1">
                <a:solidFill>
                  <a:srgbClr val="800000"/>
                </a:solidFill>
              </a:rPr>
              <a:t>Laach</a:t>
            </a:r>
            <a:endParaRPr lang="en-US" dirty="0">
              <a:solidFill>
                <a:srgbClr val="800000"/>
              </a:solidFill>
            </a:endParaRPr>
          </a:p>
          <a:p>
            <a:r>
              <a:rPr lang="en-US" dirty="0">
                <a:solidFill>
                  <a:srgbClr val="800000"/>
                </a:solidFill>
              </a:rPr>
              <a:t>1962 </a:t>
            </a:r>
            <a:r>
              <a:rPr lang="en-US" dirty="0" smtClean="0">
                <a:solidFill>
                  <a:srgbClr val="800000"/>
                </a:solidFill>
              </a:rPr>
              <a:t>– Black &amp; white photographs, </a:t>
            </a:r>
            <a:r>
              <a:rPr lang="en-US" dirty="0">
                <a:solidFill>
                  <a:srgbClr val="800000"/>
                </a:solidFill>
              </a:rPr>
              <a:t>Conway Library, </a:t>
            </a:r>
            <a:r>
              <a:rPr lang="en-US" dirty="0" err="1">
                <a:solidFill>
                  <a:srgbClr val="800000"/>
                </a:solidFill>
              </a:rPr>
              <a:t>Courtauld</a:t>
            </a:r>
            <a:r>
              <a:rPr lang="en-US" dirty="0">
                <a:solidFill>
                  <a:srgbClr val="800000"/>
                </a:solidFill>
              </a:rPr>
              <a:t> Institute of Art</a:t>
            </a:r>
          </a:p>
          <a:p>
            <a:r>
              <a:rPr lang="en-US" dirty="0">
                <a:solidFill>
                  <a:srgbClr val="800000"/>
                </a:solidFill>
              </a:rPr>
              <a:t>2003 </a:t>
            </a:r>
            <a:r>
              <a:rPr lang="en-US" dirty="0" smtClean="0">
                <a:solidFill>
                  <a:srgbClr val="800000"/>
                </a:solidFill>
              </a:rPr>
              <a:t>– Digital images, British Library (selected pages)</a:t>
            </a:r>
            <a:endParaRPr lang="en-US" dirty="0">
              <a:solidFill>
                <a:srgbClr val="800000"/>
              </a:solidFill>
            </a:endParaRPr>
          </a:p>
          <a:p>
            <a:r>
              <a:rPr lang="en-US" dirty="0">
                <a:solidFill>
                  <a:srgbClr val="800000"/>
                </a:solidFill>
              </a:rPr>
              <a:t>2010 </a:t>
            </a:r>
            <a:r>
              <a:rPr lang="en-US" dirty="0" smtClean="0">
                <a:solidFill>
                  <a:srgbClr val="800000"/>
                </a:solidFill>
              </a:rPr>
              <a:t>– Digital images, my project (whole manuscript</a:t>
            </a:r>
            <a:endParaRPr lang="en-US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468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uke-lower-middle-rgb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27" y="2656416"/>
            <a:ext cx="4474170" cy="3660685"/>
          </a:xfrm>
          <a:prstGeom prst="rect">
            <a:avLst/>
          </a:prstGeom>
        </p:spPr>
      </p:pic>
      <p:pic>
        <p:nvPicPr>
          <p:cNvPr id="5" name="Picture 4" descr="Luke-lower-middle-rti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2765" y="2656416"/>
            <a:ext cx="4474170" cy="3660685"/>
          </a:xfrm>
          <a:prstGeom prst="rect">
            <a:avLst/>
          </a:prstGeom>
        </p:spPr>
      </p:pic>
      <p:pic>
        <p:nvPicPr>
          <p:cNvPr id="4" name="Picture 3" descr="frame-ou-red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822" y="359175"/>
            <a:ext cx="8933886" cy="1924153"/>
          </a:xfrm>
        </p:spPr>
        <p:txBody>
          <a:bodyPr>
            <a:noAutofit/>
          </a:bodyPr>
          <a:lstStyle/>
          <a:p>
            <a:r>
              <a:rPr lang="en-US" sz="2800" dirty="0" smtClean="0"/>
              <a:t>2D images are essential. </a:t>
            </a:r>
            <a:br>
              <a:rPr lang="en-US" sz="2800" dirty="0" smtClean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800" dirty="0" smtClean="0"/>
              <a:t>However, capturing rich and telling information from surface details requires other imaging technologies.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71319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2713" y="417638"/>
            <a:ext cx="7772400" cy="2671285"/>
          </a:xfrm>
        </p:spPr>
        <p:txBody>
          <a:bodyPr>
            <a:normAutofit/>
          </a:bodyPr>
          <a:lstStyle/>
          <a:p>
            <a:r>
              <a:rPr lang="en-US" sz="3400" dirty="0" smtClean="0">
                <a:latin typeface="Arial Narrow Bold"/>
                <a:cs typeface="Arial Narrow Bold"/>
              </a:rPr>
              <a:t>Polynomial Texture Mapping (PTM) </a:t>
            </a:r>
            <a:br>
              <a:rPr lang="en-US" sz="3400" dirty="0" smtClean="0">
                <a:latin typeface="Arial Narrow Bold"/>
                <a:cs typeface="Arial Narrow Bold"/>
              </a:rPr>
            </a:br>
            <a:r>
              <a:rPr lang="en-US" sz="3400" dirty="0" smtClean="0">
                <a:latin typeface="Arial Narrow Bold"/>
                <a:cs typeface="Arial Narrow Bold"/>
              </a:rPr>
              <a:t>or </a:t>
            </a:r>
            <a:br>
              <a:rPr lang="en-US" sz="3400" dirty="0" smtClean="0">
                <a:latin typeface="Arial Narrow Bold"/>
                <a:cs typeface="Arial Narrow Bold"/>
              </a:rPr>
            </a:br>
            <a:r>
              <a:rPr lang="en-US" sz="3400" dirty="0" smtClean="0">
                <a:latin typeface="Arial Narrow Bold"/>
                <a:cs typeface="Arial Narrow Bold"/>
              </a:rPr>
              <a:t>Reflectance Transformation Imaging (RTI)</a:t>
            </a:r>
            <a:endParaRPr lang="en-US" sz="3400" dirty="0">
              <a:latin typeface="Arial Narrow Bold"/>
              <a:cs typeface="Arial Narrow Bold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67025" y="3080189"/>
            <a:ext cx="69659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dirty="0" smtClean="0">
                <a:solidFill>
                  <a:srgbClr val="000000"/>
                </a:solidFill>
              </a:rPr>
              <a:t>Technique involves </a:t>
            </a:r>
            <a:r>
              <a:rPr lang="en-US" sz="2000" dirty="0">
                <a:solidFill>
                  <a:srgbClr val="000000"/>
                </a:solidFill>
              </a:rPr>
              <a:t>taking a series of </a:t>
            </a:r>
            <a:r>
              <a:rPr lang="en-US" sz="2000" dirty="0" smtClean="0">
                <a:solidFill>
                  <a:srgbClr val="000000"/>
                </a:solidFill>
              </a:rPr>
              <a:t>photographs while varying the direction of the lighting.</a:t>
            </a:r>
          </a:p>
          <a:p>
            <a:endParaRPr lang="en-US" sz="2000" dirty="0" smtClean="0">
              <a:solidFill>
                <a:schemeClr val="bg2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23695" y="5390982"/>
            <a:ext cx="7185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dirty="0" smtClean="0">
                <a:solidFill>
                  <a:srgbClr val="000000"/>
                </a:solidFill>
              </a:rPr>
              <a:t>Tom </a:t>
            </a:r>
            <a:r>
              <a:rPr lang="en-US" sz="2000" dirty="0" err="1" smtClean="0">
                <a:solidFill>
                  <a:srgbClr val="000000"/>
                </a:solidFill>
              </a:rPr>
              <a:t>Malzbender</a:t>
            </a:r>
            <a:r>
              <a:rPr lang="en-US" sz="2000" dirty="0" smtClean="0">
                <a:solidFill>
                  <a:srgbClr val="000000"/>
                </a:solidFill>
              </a:rPr>
              <a:t> and Dan Gelb developed PTM at the Hewlett-Packard Labs, publishing their results in 2001</a:t>
            </a:r>
            <a:r>
              <a:rPr lang="en-US" sz="2000" dirty="0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87672" y="3933382"/>
            <a:ext cx="70551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000" dirty="0" smtClean="0">
                <a:solidFill>
                  <a:srgbClr val="000000"/>
                </a:solidFill>
              </a:rPr>
              <a:t>RTI </a:t>
            </a:r>
            <a:r>
              <a:rPr lang="en-US" sz="2000" dirty="0">
                <a:solidFill>
                  <a:srgbClr val="000000"/>
                </a:solidFill>
              </a:rPr>
              <a:t>software combines the </a:t>
            </a:r>
            <a:r>
              <a:rPr lang="en-US" sz="2000" dirty="0" smtClean="0">
                <a:solidFill>
                  <a:srgbClr val="000000"/>
                </a:solidFill>
              </a:rPr>
              <a:t>photographs </a:t>
            </a:r>
            <a:r>
              <a:rPr lang="en-US" sz="2000" dirty="0">
                <a:solidFill>
                  <a:srgbClr val="000000"/>
                </a:solidFill>
              </a:rPr>
              <a:t>into an interactive composite </a:t>
            </a:r>
            <a:r>
              <a:rPr lang="en-US" sz="2000" dirty="0" smtClean="0">
                <a:solidFill>
                  <a:srgbClr val="000000"/>
                </a:solidFill>
              </a:rPr>
              <a:t>file that allows control over lighting and mathematical enhancements to provide a hyper-view of surface details.</a:t>
            </a:r>
            <a:endParaRPr lang="en-US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78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rame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0010" y="596862"/>
            <a:ext cx="299123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/>
              <a:t>Early RTI required</a:t>
            </a:r>
          </a:p>
          <a:p>
            <a:r>
              <a:rPr lang="en-US" sz="2600" dirty="0" smtClean="0"/>
              <a:t>a dome.</a:t>
            </a:r>
            <a:endParaRPr lang="en-US" sz="2600" dirty="0"/>
          </a:p>
        </p:txBody>
      </p:sp>
      <p:pic>
        <p:nvPicPr>
          <p:cNvPr id="7" name="Picture 6" descr="IMG_603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0101" y="670050"/>
            <a:ext cx="4906283" cy="5691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654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rame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Unique Triskel</a:t>
            </a:r>
            <a:endParaRPr lang="en-US" dirty="0"/>
          </a:p>
        </p:txBody>
      </p:sp>
      <p:pic>
        <p:nvPicPr>
          <p:cNvPr id="3" name="Picture 2" descr="RTI-ligh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065" y="130042"/>
            <a:ext cx="4430121" cy="660088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31813" y="655183"/>
            <a:ext cx="147179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0000"/>
                </a:solidFill>
              </a:rPr>
              <a:t>However, RTI can be done effectively by using a hand held flash and maintaining a consistent distance from the center of an artifact by using a high-tech solution: a piece of  string. </a:t>
            </a:r>
            <a:endParaRPr lang="en-US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171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uke-lower-middle-rgb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27" y="2656416"/>
            <a:ext cx="4474170" cy="3660685"/>
          </a:xfrm>
          <a:prstGeom prst="rect">
            <a:avLst/>
          </a:prstGeom>
        </p:spPr>
      </p:pic>
      <p:pic>
        <p:nvPicPr>
          <p:cNvPr id="5" name="Picture 4" descr="Luke-lower-middle-rti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2765" y="2656416"/>
            <a:ext cx="4474170" cy="3660685"/>
          </a:xfrm>
          <a:prstGeom prst="rect">
            <a:avLst/>
          </a:prstGeom>
        </p:spPr>
      </p:pic>
      <p:pic>
        <p:nvPicPr>
          <p:cNvPr id="4" name="Picture 3" descr="frame-ou-red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191" y="339158"/>
            <a:ext cx="8933886" cy="761509"/>
          </a:xfrm>
        </p:spPr>
        <p:txBody>
          <a:bodyPr>
            <a:normAutofit/>
          </a:bodyPr>
          <a:lstStyle/>
          <a:p>
            <a:pPr algn="l"/>
            <a:r>
              <a:rPr lang="en-US" sz="3000" dirty="0" smtClean="0"/>
              <a:t>Normal RGB photograph compared to RTI rendering. </a:t>
            </a:r>
            <a:endParaRPr lang="en-US" sz="3000" dirty="0"/>
          </a:p>
        </p:txBody>
      </p:sp>
      <p:sp>
        <p:nvSpPr>
          <p:cNvPr id="6" name="TextBox 5"/>
          <p:cNvSpPr txBox="1"/>
          <p:nvPr/>
        </p:nvSpPr>
        <p:spPr>
          <a:xfrm>
            <a:off x="1555741" y="1280585"/>
            <a:ext cx="72495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</a:rPr>
              <a:t>RTI provides a sense of lifting pigments </a:t>
            </a:r>
            <a:r>
              <a:rPr lang="en-US" sz="2400" dirty="0" smtClean="0">
                <a:solidFill>
                  <a:srgbClr val="000000"/>
                </a:solidFill>
              </a:rPr>
              <a:t>(center) </a:t>
            </a:r>
            <a:r>
              <a:rPr lang="en-US" sz="2400" dirty="0">
                <a:solidFill>
                  <a:srgbClr val="000000"/>
                </a:solidFill>
              </a:rPr>
              <a:t>and clumps of folium </a:t>
            </a:r>
            <a:r>
              <a:rPr lang="en-US" sz="2400" dirty="0" smtClean="0">
                <a:solidFill>
                  <a:srgbClr val="000000"/>
                </a:solidFill>
              </a:rPr>
              <a:t>(upper right).</a:t>
            </a:r>
            <a:endParaRPr lang="en-US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635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191" y="87158"/>
            <a:ext cx="3072897" cy="3123075"/>
          </a:xfrm>
        </p:spPr>
        <p:txBody>
          <a:bodyPr>
            <a:normAutofit/>
          </a:bodyPr>
          <a:lstStyle/>
          <a:p>
            <a:r>
              <a:rPr lang="en-US" dirty="0" smtClean="0"/>
              <a:t>RTI – </a:t>
            </a:r>
            <a:br>
              <a:rPr lang="en-US" dirty="0" smtClean="0"/>
            </a:br>
            <a:r>
              <a:rPr lang="en-US" dirty="0" smtClean="0"/>
              <a:t>Section of Luke’s Portrait</a:t>
            </a:r>
            <a:endParaRPr lang="en-US" dirty="0"/>
          </a:p>
        </p:txBody>
      </p:sp>
      <p:pic>
        <p:nvPicPr>
          <p:cNvPr id="4" name="Picture 3" descr="Chad218_rt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5211" y="0"/>
            <a:ext cx="5445029" cy="689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852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uke-lower-middle-rgb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834" y="88335"/>
            <a:ext cx="8180917" cy="6693478"/>
          </a:xfrm>
          <a:prstGeom prst="rect">
            <a:avLst/>
          </a:prstGeom>
        </p:spPr>
      </p:pic>
      <p:pic>
        <p:nvPicPr>
          <p:cNvPr id="2" name="Picture 1" descr="frame-ou-red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34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uke-lower-middle-rt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277" y="74083"/>
            <a:ext cx="8171888" cy="6686091"/>
          </a:xfrm>
          <a:prstGeom prst="rect">
            <a:avLst/>
          </a:prstGeom>
        </p:spPr>
      </p:pic>
      <p:pic>
        <p:nvPicPr>
          <p:cNvPr id="2" name="Picture 1" descr="frame-ou-red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28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rame-ou-red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 descr="Chad218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471" y="300991"/>
            <a:ext cx="4994517" cy="644509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4355" y="728743"/>
            <a:ext cx="311263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St Chad Gospels 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6584" y="1718910"/>
            <a:ext cx="3027687" cy="4801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This remarkable 8</a:t>
            </a:r>
            <a:r>
              <a:rPr lang="en-US" baseline="30000" dirty="0" smtClean="0"/>
              <a:t>th</a:t>
            </a:r>
            <a:r>
              <a:rPr lang="en-US" dirty="0" smtClean="0"/>
              <a:t>-century illuminated manuscript resides at </a:t>
            </a:r>
            <a:r>
              <a:rPr lang="en-US" dirty="0" err="1" smtClean="0"/>
              <a:t>Lichfield</a:t>
            </a:r>
            <a:r>
              <a:rPr lang="en-US" dirty="0"/>
              <a:t> </a:t>
            </a:r>
            <a:r>
              <a:rPr lang="en-US" dirty="0" smtClean="0"/>
              <a:t>Cathedral, England, where it has resided for the last 1000 years (except for a brief stay in Oxford during the English Civil War). The manuscript was likely made at </a:t>
            </a:r>
            <a:r>
              <a:rPr lang="en-US" dirty="0" err="1" smtClean="0"/>
              <a:t>Lichfield</a:t>
            </a:r>
            <a:r>
              <a:rPr lang="en-US" dirty="0" smtClean="0"/>
              <a:t>, but stolen by Vikings, spending time in Wales before its 10</a:t>
            </a:r>
            <a:r>
              <a:rPr lang="en-US" baseline="30000" dirty="0" smtClean="0"/>
              <a:t>th</a:t>
            </a:r>
            <a:r>
              <a:rPr lang="en-US" dirty="0" smtClean="0"/>
              <a:t>-century return. </a:t>
            </a:r>
            <a:r>
              <a:rPr lang="en-US" dirty="0"/>
              <a:t>S</a:t>
            </a:r>
            <a:r>
              <a:rPr lang="en-US" dirty="0" smtClean="0"/>
              <a:t>cholarship has suffered on this manuscript because a facsimile of the whole manuscript was not available until my digitization project in 2010.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944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rame-ou-red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 descr="Initial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18" y="1149863"/>
            <a:ext cx="8834364" cy="552147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11873" y="346349"/>
            <a:ext cx="46570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RTI view of decorated initial.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341650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rame-ou-red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 descr="141-erasur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48" y="1155226"/>
            <a:ext cx="8825782" cy="551611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39832" y="346349"/>
            <a:ext cx="5452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RTI view of erasure and marginalia.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96269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rame-ou-red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000000"/>
                </a:solidFill>
              </a:rPr>
              <a:t>Dry-Point Gloss (etched with stylus but no ink) on Luke’s </a:t>
            </a:r>
            <a:r>
              <a:rPr lang="en-US" sz="2800" dirty="0">
                <a:solidFill>
                  <a:srgbClr val="000000"/>
                </a:solidFill>
              </a:rPr>
              <a:t>Incipit </a:t>
            </a:r>
            <a:r>
              <a:rPr lang="en-US" sz="2800" dirty="0" smtClean="0">
                <a:solidFill>
                  <a:srgbClr val="000000"/>
                </a:solidFill>
              </a:rPr>
              <a:t>– </a:t>
            </a:r>
            <a:r>
              <a:rPr lang="en-US" sz="2800" i="1" dirty="0" smtClean="0">
                <a:solidFill>
                  <a:srgbClr val="000000"/>
                </a:solidFill>
              </a:rPr>
              <a:t>WULFUH</a:t>
            </a:r>
            <a:r>
              <a:rPr lang="en-US" sz="2800" dirty="0" smtClean="0">
                <a:solidFill>
                  <a:srgbClr val="000000"/>
                </a:solidFill>
              </a:rPr>
              <a:t>?</a:t>
            </a:r>
            <a:endParaRPr lang="en-US" sz="2800" dirty="0">
              <a:solidFill>
                <a:srgbClr val="000000"/>
              </a:solidFill>
            </a:endParaRPr>
          </a:p>
        </p:txBody>
      </p:sp>
      <p:pic>
        <p:nvPicPr>
          <p:cNvPr id="4" name="Content Placeholder 3" descr="incipit-h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00" b="11100"/>
          <a:stretch>
            <a:fillRect/>
          </a:stretch>
        </p:blipFill>
        <p:spPr>
          <a:xfrm>
            <a:off x="457200" y="1600200"/>
            <a:ext cx="8229600" cy="4525963"/>
          </a:xfrm>
        </p:spPr>
      </p:pic>
      <p:sp>
        <p:nvSpPr>
          <p:cNvPr id="5" name="Title 1"/>
          <p:cNvSpPr txBox="1">
            <a:spLocks/>
          </p:cNvSpPr>
          <p:nvPr/>
        </p:nvSpPr>
        <p:spPr>
          <a:xfrm rot="20580000">
            <a:off x="5095429" y="3836245"/>
            <a:ext cx="295088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tx2">
                    <a:lumMod val="50000"/>
                  </a:schemeClr>
                </a:solidFill>
                <a:latin typeface="Copperplate Gothic Light"/>
                <a:cs typeface="Copperplate Gothic Light"/>
              </a:rPr>
              <a:t>“UH”?</a:t>
            </a:r>
            <a:endParaRPr lang="en-US" sz="4000" dirty="0">
              <a:solidFill>
                <a:schemeClr val="tx2">
                  <a:lumMod val="50000"/>
                </a:schemeClr>
              </a:solidFill>
              <a:latin typeface="Copperplate Gothic Light"/>
              <a:cs typeface="Copperplate Gothic Light"/>
            </a:endParaRPr>
          </a:p>
        </p:txBody>
      </p:sp>
    </p:spTree>
    <p:extLst>
      <p:ext uri="{BB962C8B-B14F-4D97-AF65-F5344CB8AC3E}">
        <p14:creationId xmlns:p14="http://schemas.microsoft.com/office/powerpoint/2010/main" val="243957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rame-ou-red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Or </a:t>
            </a:r>
            <a:r>
              <a:rPr lang="en-US" sz="2800" i="1" dirty="0" smtClean="0"/>
              <a:t>WULFUN </a:t>
            </a:r>
            <a:r>
              <a:rPr lang="en-US" sz="2800" dirty="0" smtClean="0"/>
              <a:t>– altering directional lighting can change what is seen.</a:t>
            </a:r>
            <a:endParaRPr lang="en-US" sz="2800" dirty="0"/>
          </a:p>
        </p:txBody>
      </p:sp>
      <p:pic>
        <p:nvPicPr>
          <p:cNvPr id="4" name="Content Placeholder 3" descr="Incipit-n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00" b="11100"/>
          <a:stretch>
            <a:fillRect/>
          </a:stretch>
        </p:blipFill>
        <p:spPr/>
      </p:pic>
      <p:sp>
        <p:nvSpPr>
          <p:cNvPr id="6" name="Title 1"/>
          <p:cNvSpPr txBox="1">
            <a:spLocks/>
          </p:cNvSpPr>
          <p:nvPr/>
        </p:nvSpPr>
        <p:spPr>
          <a:xfrm rot="20580000">
            <a:off x="5074609" y="3825834"/>
            <a:ext cx="295088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tx2">
                    <a:lumMod val="50000"/>
                  </a:schemeClr>
                </a:solidFill>
                <a:latin typeface="Copperplate Gothic Light"/>
                <a:cs typeface="Copperplate Gothic Light"/>
              </a:rPr>
              <a:t>“UN”?</a:t>
            </a:r>
            <a:endParaRPr lang="en-US" sz="4000" dirty="0">
              <a:solidFill>
                <a:schemeClr val="tx2">
                  <a:lumMod val="50000"/>
                </a:schemeClr>
              </a:solidFill>
              <a:latin typeface="Copperplate Gothic Light"/>
              <a:cs typeface="Copperplate Gothic Light"/>
            </a:endParaRPr>
          </a:p>
        </p:txBody>
      </p:sp>
    </p:spTree>
    <p:extLst>
      <p:ext uri="{BB962C8B-B14F-4D97-AF65-F5344CB8AC3E}">
        <p14:creationId xmlns:p14="http://schemas.microsoft.com/office/powerpoint/2010/main" val="342958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3D-text-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02351"/>
            <a:ext cx="9144000" cy="3797755"/>
          </a:xfrm>
          <a:prstGeom prst="rect">
            <a:avLst/>
          </a:prstGeom>
        </p:spPr>
      </p:pic>
      <p:pic>
        <p:nvPicPr>
          <p:cNvPr id="4" name="Picture 3" descr="frame-ou-red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150" y="659845"/>
            <a:ext cx="8229600" cy="1143000"/>
          </a:xfrm>
        </p:spPr>
        <p:txBody>
          <a:bodyPr/>
          <a:lstStyle/>
          <a:p>
            <a:r>
              <a:rPr lang="en-US" dirty="0" smtClean="0"/>
              <a:t>3D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767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hi-rho-50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600" y="0"/>
            <a:ext cx="5383046" cy="6858000"/>
          </a:xfrm>
          <a:prstGeom prst="rect">
            <a:avLst/>
          </a:prstGeom>
        </p:spPr>
      </p:pic>
      <p:pic>
        <p:nvPicPr>
          <p:cNvPr id="2" name="Picture 1" descr="frame-ou-red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0212" y="824924"/>
            <a:ext cx="161047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Reading practices encourage viewing from left to right and top to bottom. This heuristic for seeing is reified in scroll bars.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740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3DChi-rho-50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600" y="0"/>
            <a:ext cx="5383046" cy="6858000"/>
          </a:xfrm>
          <a:prstGeom prst="rect">
            <a:avLst/>
          </a:prstGeom>
        </p:spPr>
      </p:pic>
      <p:pic>
        <p:nvPicPr>
          <p:cNvPr id="2" name="Picture 1" descr="frame-ou-red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7119" y="824924"/>
            <a:ext cx="163665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My enactment of 3D allows any point on a page to become an epicenter around which the page turns, altering the direction of looking.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2653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hi-Rho_3D-72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0"/>
            <a:ext cx="7443189" cy="6858000"/>
          </a:xfrm>
          <a:prstGeom prst="rect">
            <a:avLst/>
          </a:prstGeom>
        </p:spPr>
      </p:pic>
      <p:pic>
        <p:nvPicPr>
          <p:cNvPr id="3" name="Picture 2" descr="frame-ou-red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188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rame-ou-red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Unique Triskel</a:t>
            </a:r>
            <a:endParaRPr lang="en-US" sz="3600" dirty="0"/>
          </a:p>
        </p:txBody>
      </p:sp>
      <p:pic>
        <p:nvPicPr>
          <p:cNvPr id="4" name="Picture 3" descr="triske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905" y="1417638"/>
            <a:ext cx="8056895" cy="4940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244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rame-ou-red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3586" y="641384"/>
            <a:ext cx="6906751" cy="3210356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Approaches </a:t>
            </a:r>
            <a:r>
              <a:rPr lang="en-US" dirty="0"/>
              <a:t>c</a:t>
            </a:r>
            <a:r>
              <a:rPr lang="en-US" dirty="0" smtClean="0"/>
              <a:t>an be combined to generate further </a:t>
            </a:r>
            <a:br>
              <a:rPr lang="en-US" dirty="0" smtClean="0"/>
            </a:br>
            <a:r>
              <a:rPr lang="en-US" dirty="0" smtClean="0"/>
              <a:t>information and </a:t>
            </a:r>
            <a:br>
              <a:rPr lang="en-US" dirty="0" smtClean="0"/>
            </a:br>
            <a:r>
              <a:rPr lang="en-US" dirty="0" smtClean="0"/>
              <a:t>knowledge.</a:t>
            </a:r>
            <a:endParaRPr lang="en-US" dirty="0"/>
          </a:p>
        </p:txBody>
      </p:sp>
      <p:pic>
        <p:nvPicPr>
          <p:cNvPr id="5" name="Picture 4" descr="Angel2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3057" y="2847746"/>
            <a:ext cx="5341458" cy="4010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218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rame-ou-red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200 Years in the Making</a:t>
            </a:r>
            <a:endParaRPr lang="en-US" dirty="0"/>
          </a:p>
        </p:txBody>
      </p:sp>
      <p:pic>
        <p:nvPicPr>
          <p:cNvPr id="9" name="Picture 8" descr="48r_ps90-whit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733" y="1688319"/>
            <a:ext cx="2922417" cy="412000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388077" y="5806504"/>
            <a:ext cx="6086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~600</a:t>
            </a:r>
            <a:endParaRPr lang="en-US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3751543" y="1308610"/>
            <a:ext cx="1807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Cathach</a:t>
            </a:r>
            <a:r>
              <a:rPr lang="en-US" sz="1400" dirty="0" smtClean="0"/>
              <a:t> of </a:t>
            </a:r>
            <a:r>
              <a:rPr lang="en-US" sz="1400" dirty="0" err="1" smtClean="0"/>
              <a:t>Columcille</a:t>
            </a:r>
            <a:endParaRPr lang="en-US" sz="1400" dirty="0"/>
          </a:p>
        </p:txBody>
      </p:sp>
      <p:pic>
        <p:nvPicPr>
          <p:cNvPr id="14" name="Picture 13" descr="marker-red-4x34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5822" y="6103065"/>
            <a:ext cx="50800" cy="431800"/>
          </a:xfrm>
          <a:prstGeom prst="rect">
            <a:avLst/>
          </a:prstGeom>
        </p:spPr>
      </p:pic>
      <p:sp>
        <p:nvSpPr>
          <p:cNvPr id="12" name="Right Arrow 11"/>
          <p:cNvSpPr/>
          <p:nvPr/>
        </p:nvSpPr>
        <p:spPr>
          <a:xfrm>
            <a:off x="3577782" y="6199498"/>
            <a:ext cx="2350159" cy="182880"/>
          </a:xfrm>
          <a:prstGeom prst="rightArrow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" name="TextBox 1"/>
          <p:cNvSpPr txBox="1"/>
          <p:nvPr/>
        </p:nvSpPr>
        <p:spPr>
          <a:xfrm>
            <a:off x="6427421" y="2283328"/>
            <a:ext cx="23862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earliest surviving manuscript from the period of Christianizing the British Isles after the fall of Rome.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771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rame-ou-red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59478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Only Loss of Pigment Identified </a:t>
            </a:r>
            <a:br>
              <a:rPr lang="en-US" sz="3600" dirty="0" smtClean="0"/>
            </a:br>
            <a:r>
              <a:rPr lang="en-US" sz="3600" dirty="0" smtClean="0"/>
              <a:t>Since 2003</a:t>
            </a:r>
            <a:endParaRPr lang="en-US" sz="36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9445519"/>
              </p:ext>
            </p:extLst>
          </p:nvPr>
        </p:nvGraphicFramePr>
        <p:xfrm>
          <a:off x="243951" y="2417253"/>
          <a:ext cx="8668015" cy="39992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4" name="Document" r:id="rId5" imgW="6083300" imgH="2806700" progId="Word.Document.12">
                  <p:embed/>
                </p:oleObj>
              </mc:Choice>
              <mc:Fallback>
                <p:oleObj name="Document" r:id="rId5" imgW="6083300" imgH="28067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3951" y="2417253"/>
                        <a:ext cx="8668015" cy="39992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4352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rame-ou-red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Luke’s Incipit in 3D</a:t>
            </a:r>
            <a:endParaRPr lang="en-US" sz="3600" dirty="0"/>
          </a:p>
        </p:txBody>
      </p:sp>
      <p:pic>
        <p:nvPicPr>
          <p:cNvPr id="4" name="Picture 3" descr="221-pag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939" y="1663658"/>
            <a:ext cx="8297861" cy="4646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712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rame-ou-red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3D Mesh for Luke’s Incipit</a:t>
            </a:r>
            <a:endParaRPr lang="en-US" sz="3600" dirty="0"/>
          </a:p>
        </p:txBody>
      </p:sp>
      <p:pic>
        <p:nvPicPr>
          <p:cNvPr id="4" name="Picture 3" descr="221-mesh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53" y="1670122"/>
            <a:ext cx="8518479" cy="4770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29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rame-ou-red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Benefit of 3D Meshes — See lines of stress </a:t>
            </a:r>
            <a:r>
              <a:rPr lang="en-US" sz="3600" dirty="0"/>
              <a:t>c</a:t>
            </a:r>
            <a:r>
              <a:rPr lang="en-US" sz="3600" dirty="0" smtClean="0"/>
              <a:t>aused by a page’s contours</a:t>
            </a:r>
            <a:endParaRPr lang="en-US" sz="3600" dirty="0"/>
          </a:p>
        </p:txBody>
      </p:sp>
      <p:pic>
        <p:nvPicPr>
          <p:cNvPr id="4" name="Picture 3" descr="221-mesh-glow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10" y="1660048"/>
            <a:ext cx="8480231" cy="4748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707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4160" y="172014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rgbClr val="000000"/>
                </a:solidFill>
              </a:rPr>
              <a:t>Illuminated manuscripts have always been about the human capacity for wonder. </a:t>
            </a:r>
            <a:endParaRPr lang="en-US" sz="3600" dirty="0">
              <a:solidFill>
                <a:srgbClr val="000000"/>
              </a:solidFill>
            </a:endParaRPr>
          </a:p>
        </p:txBody>
      </p:sp>
      <p:pic>
        <p:nvPicPr>
          <p:cNvPr id="3" name="Endres-flyover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5870" y="1416336"/>
            <a:ext cx="8879840" cy="4994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770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13322" y="3022554"/>
            <a:ext cx="1982246" cy="409542"/>
          </a:xfrm>
          <a:prstGeom prst="rect">
            <a:avLst/>
          </a:prstGeom>
          <a:solidFill>
            <a:schemeClr val="bg1">
              <a:alpha val="78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81248" y="2980756"/>
            <a:ext cx="1866795" cy="20376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>
                <a:latin typeface="Cambria"/>
                <a:cs typeface="Cambria"/>
              </a:rPr>
              <a:t>Thank you!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                                         </a:t>
            </a:r>
            <a:endParaRPr lang="en-US" dirty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722492" y="6195771"/>
            <a:ext cx="2129643" cy="397658"/>
          </a:xfrm>
          <a:prstGeom prst="rect">
            <a:avLst/>
          </a:prstGeom>
          <a:solidFill>
            <a:schemeClr val="bg1">
              <a:alpha val="78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bill.endres@ou.edu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68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frame-ou-red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US" dirty="0" smtClean="0"/>
              <a:t>Manuscripts from the Last 120 Years of this Period</a:t>
            </a:r>
            <a:endParaRPr lang="en-US" dirty="0"/>
          </a:p>
        </p:txBody>
      </p:sp>
      <p:pic>
        <p:nvPicPr>
          <p:cNvPr id="4" name="Picture 3" descr="Durrow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657" y="2288120"/>
            <a:ext cx="1897724" cy="2916355"/>
          </a:xfrm>
          <a:prstGeom prst="rect">
            <a:avLst/>
          </a:prstGeom>
        </p:spPr>
      </p:pic>
      <p:pic>
        <p:nvPicPr>
          <p:cNvPr id="7" name="Picture 6" descr="Lindisfarne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463" y="2288120"/>
            <a:ext cx="2079124" cy="2916355"/>
          </a:xfrm>
          <a:prstGeom prst="rect">
            <a:avLst/>
          </a:prstGeom>
        </p:spPr>
      </p:pic>
      <p:pic>
        <p:nvPicPr>
          <p:cNvPr id="8" name="Picture 7" descr="Cha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038" y="2288120"/>
            <a:ext cx="2093078" cy="2916355"/>
          </a:xfrm>
          <a:prstGeom prst="rect">
            <a:avLst/>
          </a:prstGeom>
        </p:spPr>
      </p:pic>
      <p:pic>
        <p:nvPicPr>
          <p:cNvPr id="10" name="Picture 9" descr="Kells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653" y="2288120"/>
            <a:ext cx="2055197" cy="284461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53646" y="1874853"/>
            <a:ext cx="13726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Book of </a:t>
            </a:r>
            <a:r>
              <a:rPr lang="en-US" sz="1400" dirty="0" err="1" smtClean="0"/>
              <a:t>Durrow</a:t>
            </a:r>
            <a:endParaRPr lang="en-US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2626908" y="1869300"/>
            <a:ext cx="1612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Lindisfarne</a:t>
            </a:r>
            <a:r>
              <a:rPr lang="en-US" sz="1400" dirty="0" smtClean="0"/>
              <a:t> Gospels</a:t>
            </a:r>
            <a:endParaRPr lang="en-US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4967357" y="1874853"/>
            <a:ext cx="14196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St Chad Gospels</a:t>
            </a:r>
            <a:endParaRPr lang="en-US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7205414" y="1863533"/>
            <a:ext cx="11799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Book of </a:t>
            </a:r>
            <a:r>
              <a:rPr lang="en-US" sz="1400" dirty="0" err="1" smtClean="0"/>
              <a:t>Kells</a:t>
            </a:r>
            <a:endParaRPr lang="en-US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952732" y="5421316"/>
            <a:ext cx="6086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~680</a:t>
            </a:r>
            <a:endParaRPr lang="en-US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3138755" y="5421316"/>
            <a:ext cx="6086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~710</a:t>
            </a:r>
            <a:endParaRPr lang="en-US" sz="1400" dirty="0"/>
          </a:p>
        </p:txBody>
      </p:sp>
      <p:sp>
        <p:nvSpPr>
          <p:cNvPr id="18" name="TextBox 17"/>
          <p:cNvSpPr txBox="1"/>
          <p:nvPr/>
        </p:nvSpPr>
        <p:spPr>
          <a:xfrm>
            <a:off x="5442438" y="5421316"/>
            <a:ext cx="6086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~730</a:t>
            </a:r>
            <a:endParaRPr lang="en-US" sz="1400" dirty="0"/>
          </a:p>
        </p:txBody>
      </p:sp>
      <p:sp>
        <p:nvSpPr>
          <p:cNvPr id="19" name="TextBox 18"/>
          <p:cNvSpPr txBox="1"/>
          <p:nvPr/>
        </p:nvSpPr>
        <p:spPr>
          <a:xfrm>
            <a:off x="7598858" y="5428378"/>
            <a:ext cx="6086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~800</a:t>
            </a:r>
            <a:endParaRPr lang="en-US" sz="1400" dirty="0"/>
          </a:p>
        </p:txBody>
      </p:sp>
      <p:pic>
        <p:nvPicPr>
          <p:cNvPr id="33" name="Picture 32" descr="marker-red-4x34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588" y="5729093"/>
            <a:ext cx="50800" cy="431800"/>
          </a:xfrm>
          <a:prstGeom prst="rect">
            <a:avLst/>
          </a:prstGeom>
        </p:spPr>
      </p:pic>
      <p:pic>
        <p:nvPicPr>
          <p:cNvPr id="34" name="Picture 33" descr="marker-red-4x34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144" y="5729093"/>
            <a:ext cx="50800" cy="431800"/>
          </a:xfrm>
          <a:prstGeom prst="rect">
            <a:avLst/>
          </a:prstGeom>
        </p:spPr>
      </p:pic>
      <p:pic>
        <p:nvPicPr>
          <p:cNvPr id="35" name="Picture 34" descr="marker-red-4x34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321" y="5729093"/>
            <a:ext cx="50800" cy="431800"/>
          </a:xfrm>
          <a:prstGeom prst="rect">
            <a:avLst/>
          </a:prstGeom>
        </p:spPr>
      </p:pic>
      <p:pic>
        <p:nvPicPr>
          <p:cNvPr id="36" name="Picture 35" descr="marker-red-4x34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0013" y="5729093"/>
            <a:ext cx="50800" cy="431800"/>
          </a:xfrm>
          <a:prstGeom prst="rect">
            <a:avLst/>
          </a:prstGeom>
        </p:spPr>
      </p:pic>
      <p:sp>
        <p:nvSpPr>
          <p:cNvPr id="27" name="Right Arrow 26"/>
          <p:cNvSpPr/>
          <p:nvPr/>
        </p:nvSpPr>
        <p:spPr>
          <a:xfrm>
            <a:off x="471707" y="5824721"/>
            <a:ext cx="8085422" cy="182880"/>
          </a:xfrm>
          <a:prstGeom prst="rightArrow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37" name="Picture 36" descr="chi-rho-kells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7785" y="2415266"/>
            <a:ext cx="1959295" cy="2631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265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ebsite-Chad-whit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96138"/>
            <a:ext cx="9144000" cy="3067170"/>
          </a:xfrm>
          <a:prstGeom prst="rect">
            <a:avLst/>
          </a:prstGeom>
        </p:spPr>
      </p:pic>
      <p:pic>
        <p:nvPicPr>
          <p:cNvPr id="13" name="Picture 12" descr="frame-ou-red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24295" y="2748427"/>
            <a:ext cx="14886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sng" dirty="0" smtClean="0">
                <a:solidFill>
                  <a:schemeClr val="accent2">
                    <a:lumMod val="75000"/>
                  </a:schemeClr>
                </a:solidFill>
              </a:rPr>
              <a:t>Overlay Viewer</a:t>
            </a:r>
            <a:endParaRPr lang="en-US" sz="1400" u="sng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64869" y="3483822"/>
            <a:ext cx="21326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sng" dirty="0" smtClean="0">
                <a:solidFill>
                  <a:schemeClr val="accent2">
                    <a:lumMod val="75000"/>
                  </a:schemeClr>
                </a:solidFill>
              </a:rPr>
              <a:t>Historical Image Overlays</a:t>
            </a:r>
            <a:endParaRPr lang="en-US" sz="1400" u="sng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06984" y="4243796"/>
            <a:ext cx="21586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sng" dirty="0" smtClean="0">
                <a:solidFill>
                  <a:schemeClr val="accent2">
                    <a:lumMod val="75000"/>
                  </a:schemeClr>
                </a:solidFill>
              </a:rPr>
              <a:t>Interactive 3D Gallery</a:t>
            </a:r>
            <a:endParaRPr lang="en-US" sz="1400" u="sng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48493" y="2748427"/>
            <a:ext cx="38450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sng" dirty="0" smtClean="0">
                <a:solidFill>
                  <a:schemeClr val="accent2">
                    <a:lumMod val="75000"/>
                  </a:schemeClr>
                </a:solidFill>
              </a:rPr>
              <a:t>Reflectance Transformation Imaging (RTI) Gallery</a:t>
            </a:r>
            <a:endParaRPr lang="en-US" sz="1400" u="sng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51192" y="3483822"/>
            <a:ext cx="26100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sng" dirty="0" smtClean="0">
                <a:solidFill>
                  <a:schemeClr val="accent2">
                    <a:lumMod val="75000"/>
                  </a:schemeClr>
                </a:solidFill>
              </a:rPr>
              <a:t>Multispectral Visualizations</a:t>
            </a:r>
            <a:endParaRPr lang="en-US" sz="1400" u="sng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71039" y="4243796"/>
            <a:ext cx="18255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sng" dirty="0" smtClean="0">
                <a:solidFill>
                  <a:schemeClr val="accent2">
                    <a:lumMod val="75000"/>
                  </a:schemeClr>
                </a:solidFill>
              </a:rPr>
              <a:t>Searchable Transcript</a:t>
            </a:r>
            <a:endParaRPr lang="en-US" sz="1400" u="sng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33358" y="520104"/>
            <a:ext cx="67480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Manuscripts of </a:t>
            </a:r>
            <a:r>
              <a:rPr lang="en-US" sz="3600" dirty="0" err="1" smtClean="0"/>
              <a:t>Lichfield</a:t>
            </a:r>
            <a:r>
              <a:rPr lang="en-US" sz="3600" dirty="0" smtClean="0"/>
              <a:t> Cathedral</a:t>
            </a:r>
          </a:p>
          <a:p>
            <a:pPr algn="ctr"/>
            <a:r>
              <a:rPr lang="en-US" sz="2800" dirty="0" smtClean="0"/>
              <a:t>(Website for the St Chad Gospels)</a:t>
            </a:r>
            <a:endParaRPr lang="en-US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5892122" y="5986122"/>
            <a:ext cx="2821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4"/>
              </a:rPr>
              <a:t>https://</a:t>
            </a:r>
            <a:r>
              <a:rPr lang="en-US" dirty="0">
                <a:hlinkClick r:id="rId4"/>
              </a:rPr>
              <a:t>l</a:t>
            </a:r>
            <a:r>
              <a:rPr lang="en-US" dirty="0" smtClean="0">
                <a:hlinkClick r:id="rId4"/>
              </a:rPr>
              <a:t>ichfield.as.uky.edu</a:t>
            </a:r>
            <a:endParaRPr lang="en-US" dirty="0"/>
          </a:p>
        </p:txBody>
      </p:sp>
      <p:pic>
        <p:nvPicPr>
          <p:cNvPr id="15" name="Picture 14" descr="wavy_line_396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893" y="5492941"/>
            <a:ext cx="5029200" cy="2032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890527" y="2003619"/>
            <a:ext cx="5563228" cy="36933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I</a:t>
            </a:r>
            <a:r>
              <a:rPr lang="en-US" dirty="0" smtClean="0">
                <a:solidFill>
                  <a:schemeClr val="bg1"/>
                </a:solidFill>
              </a:rPr>
              <a:t>nteractive renderings from various imaging technologies: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422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rame-ou-red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Picture 7" descr="Chad157-me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629" y="208213"/>
            <a:ext cx="5077541" cy="658049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87508" y="1449528"/>
            <a:ext cx="13085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Regular color image (RGB) – page 157.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253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rame-ou-red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 descr="Chad157-ultra-me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629" y="208212"/>
            <a:ext cx="5077542" cy="658049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87508" y="1449528"/>
            <a:ext cx="1308577" cy="2862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Ultraviolet image – reveals worn and water-damaged text not visible to the naked eye.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2733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rame-ou-red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 descr="Chad157-infra-me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629" y="208211"/>
            <a:ext cx="5077541" cy="658049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87508" y="1449528"/>
            <a:ext cx="1308577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Infrared image – reveals details just below the surface.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978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overlay_viewer-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615" y="1253364"/>
            <a:ext cx="5555385" cy="5577228"/>
          </a:xfrm>
          <a:prstGeom prst="rect">
            <a:avLst/>
          </a:prstGeom>
        </p:spPr>
      </p:pic>
      <p:pic>
        <p:nvPicPr>
          <p:cNvPr id="4" name="Picture 3" descr="frame-ou-red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818478"/>
          </a:xfrm>
        </p:spPr>
        <p:txBody>
          <a:bodyPr>
            <a:normAutofit/>
          </a:bodyPr>
          <a:lstStyle/>
          <a:p>
            <a:r>
              <a:rPr lang="en-US" sz="4000" dirty="0" smtClean="0"/>
              <a:t>Overlay Viewer</a:t>
            </a:r>
            <a:endParaRPr lang="en-US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153950" y="1449528"/>
            <a:ext cx="1526673" cy="2800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This viewer allows any two images of a page to be stacked and compared, the transparency of the top image adjustable through a slide-bar.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50620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2581</TotalTime>
  <Words>652</Words>
  <Application>Microsoft Macintosh PowerPoint</Application>
  <PresentationFormat>On-screen Show (4:3)</PresentationFormat>
  <Paragraphs>74</Paragraphs>
  <Slides>35</Slides>
  <Notes>0</Notes>
  <HiddenSlides>0</HiddenSlides>
  <MMClips>1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3" baseType="lpstr">
      <vt:lpstr>Adobe Caslon Pro</vt:lpstr>
      <vt:lpstr>Arial</vt:lpstr>
      <vt:lpstr>Arial Narrow Bold</vt:lpstr>
      <vt:lpstr>Calibri</vt:lpstr>
      <vt:lpstr>Cambria</vt:lpstr>
      <vt:lpstr>Copperplate Gothic Light</vt:lpstr>
      <vt:lpstr>Office Theme</vt:lpstr>
      <vt:lpstr>Document</vt:lpstr>
      <vt:lpstr>Digitizing the St Chad Gospels:                                                         Beyond 2D</vt:lpstr>
      <vt:lpstr>PowerPoint Presentation</vt:lpstr>
      <vt:lpstr>200 Years in the Making</vt:lpstr>
      <vt:lpstr>Manuscripts from the Last 120 Years of this Period</vt:lpstr>
      <vt:lpstr>PowerPoint Presentation</vt:lpstr>
      <vt:lpstr>PowerPoint Presentation</vt:lpstr>
      <vt:lpstr>PowerPoint Presentation</vt:lpstr>
      <vt:lpstr>PowerPoint Presentation</vt:lpstr>
      <vt:lpstr>Overlay Viewer</vt:lpstr>
      <vt:lpstr>Opportunities in Digitizing  Historical Photographs</vt:lpstr>
      <vt:lpstr>Historical Image Overlays:  Discovering Patterns of Aging</vt:lpstr>
      <vt:lpstr>2D images are essential.   However, capturing rich and telling information from surface details requires other imaging technologies.</vt:lpstr>
      <vt:lpstr>Polynomial Texture Mapping (PTM)  or  Reflectance Transformation Imaging (RTI)</vt:lpstr>
      <vt:lpstr>PowerPoint Presentation</vt:lpstr>
      <vt:lpstr>Unique Triskel</vt:lpstr>
      <vt:lpstr>Normal RGB photograph compared to RTI rendering. </vt:lpstr>
      <vt:lpstr>RTI –  Section of Luke’s Portrait</vt:lpstr>
      <vt:lpstr>PowerPoint Presentation</vt:lpstr>
      <vt:lpstr>PowerPoint Presentation</vt:lpstr>
      <vt:lpstr>PowerPoint Presentation</vt:lpstr>
      <vt:lpstr>PowerPoint Presentation</vt:lpstr>
      <vt:lpstr>Dry-Point Gloss (etched with stylus but no ink) on Luke’s Incipit – WULFUH?</vt:lpstr>
      <vt:lpstr>Or WULFUN – altering directional lighting can change what is seen.</vt:lpstr>
      <vt:lpstr>3D</vt:lpstr>
      <vt:lpstr>PowerPoint Presentation</vt:lpstr>
      <vt:lpstr>PowerPoint Presentation</vt:lpstr>
      <vt:lpstr>PowerPoint Presentation</vt:lpstr>
      <vt:lpstr>Unique Triskel</vt:lpstr>
      <vt:lpstr>Approaches can be combined to generate further  information and  knowledge.</vt:lpstr>
      <vt:lpstr>Only Loss of Pigment Identified  Since 2003</vt:lpstr>
      <vt:lpstr>Luke’s Incipit in 3D</vt:lpstr>
      <vt:lpstr>3D Mesh for Luke’s Incipit</vt:lpstr>
      <vt:lpstr>Benefit of 3D Meshes — See lines of stress caused by a page’s contours</vt:lpstr>
      <vt:lpstr>Illuminated manuscripts have always been about the human capacity for wonder. 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Number of Scribes?</dc:title>
  <dc:creator>Bill Endres</dc:creator>
  <cp:lastModifiedBy>sabates1@gmail.com</cp:lastModifiedBy>
  <cp:revision>172</cp:revision>
  <dcterms:created xsi:type="dcterms:W3CDTF">2014-08-02T00:04:36Z</dcterms:created>
  <dcterms:modified xsi:type="dcterms:W3CDTF">2015-10-27T20:32:55Z</dcterms:modified>
</cp:coreProperties>
</file>