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74" r:id="rId3"/>
    <p:sldId id="258" r:id="rId4"/>
    <p:sldId id="276" r:id="rId5"/>
    <p:sldId id="272" r:id="rId6"/>
    <p:sldId id="287" r:id="rId7"/>
    <p:sldId id="278" r:id="rId8"/>
    <p:sldId id="277" r:id="rId9"/>
    <p:sldId id="286" r:id="rId10"/>
    <p:sldId id="284" r:id="rId11"/>
    <p:sldId id="279" r:id="rId12"/>
    <p:sldId id="280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5"/>
  </p:normalViewPr>
  <p:slideViewPr>
    <p:cSldViewPr snapToGrid="0" snapToObjects="1">
      <p:cViewPr varScale="1">
        <p:scale>
          <a:sx n="111" d="100"/>
          <a:sy n="111" d="100"/>
        </p:scale>
        <p:origin x="16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  <p:sldLayoutId id="214748422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3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38565" y="4839421"/>
            <a:ext cx="6400800" cy="80645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Digital Humanities @ OU</a:t>
            </a:r>
          </a:p>
          <a:p>
            <a:pPr marL="0" indent="0" algn="ctr">
              <a:buNone/>
            </a:pPr>
            <a:r>
              <a:rPr lang="en-US" dirty="0" smtClean="0"/>
              <a:t>September 15, 2015</a:t>
            </a:r>
            <a:endParaRPr lang="en-US" dirty="0"/>
          </a:p>
        </p:txBody>
      </p:sp>
      <p:pic>
        <p:nvPicPr>
          <p:cNvPr id="7" name="Picture 6" descr="DLL_logo_web_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25806"/>
            <a:ext cx="7620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1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LL-Architectur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252742"/>
            <a:ext cx="7583424" cy="63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2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5_star_linked_open_data_mug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93" r="5793"/>
          <a:stretch>
            <a:fillRect/>
          </a:stretch>
        </p:blipFill>
        <p:spPr>
          <a:xfrm>
            <a:off x="4290369" y="1444532"/>
            <a:ext cx="3840480" cy="43434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9231" y="393974"/>
            <a:ext cx="8558815" cy="1336956"/>
          </a:xfrm>
        </p:spPr>
        <p:txBody>
          <a:bodyPr/>
          <a:lstStyle/>
          <a:p>
            <a:pPr algn="l"/>
            <a:r>
              <a:rPr lang="en-US" sz="2800" dirty="0"/>
              <a:t>What kinds of tools or methods are you using that are specifically enabled by the digital nature of the project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49275" y="2073381"/>
            <a:ext cx="3840480" cy="4343400"/>
          </a:xfrm>
        </p:spPr>
        <p:txBody>
          <a:bodyPr/>
          <a:lstStyle/>
          <a:p>
            <a:r>
              <a:rPr lang="en-US" dirty="0" smtClean="0"/>
              <a:t>Data visualization and analysis</a:t>
            </a:r>
          </a:p>
          <a:p>
            <a:pPr lvl="1"/>
            <a:r>
              <a:rPr lang="en-US" dirty="0" smtClean="0"/>
              <a:t>Improvise</a:t>
            </a:r>
          </a:p>
          <a:p>
            <a:r>
              <a:rPr lang="en-US" dirty="0" smtClean="0"/>
              <a:t>TEI XML</a:t>
            </a:r>
          </a:p>
          <a:p>
            <a:r>
              <a:rPr lang="en-US" dirty="0" smtClean="0"/>
              <a:t>Drupal CMS</a:t>
            </a:r>
          </a:p>
          <a:p>
            <a:pPr lvl="1"/>
            <a:r>
              <a:rPr lang="en-US" dirty="0" err="1" smtClean="0"/>
              <a:t>Islandora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876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Where in the life cycle is the project and what lessons can you share?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2012: AWMF awards a planning grant of $159,000 to the American Philological Association</a:t>
            </a:r>
          </a:p>
          <a:p>
            <a:r>
              <a:rPr lang="en-US" dirty="0" smtClean="0"/>
              <a:t>June 2014: AWMF awards second planning grant of $572,000 to OU</a:t>
            </a:r>
          </a:p>
          <a:p>
            <a:r>
              <a:rPr lang="en-US" dirty="0" smtClean="0"/>
              <a:t>June 2015, AWMF awards two-year implementation grant for $1,000,000 to 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94356"/>
            <a:ext cx="8042276" cy="1336956"/>
          </a:xfrm>
        </p:spPr>
        <p:txBody>
          <a:bodyPr/>
          <a:lstStyle/>
          <a:p>
            <a:r>
              <a:rPr lang="en-US" sz="3200" dirty="0"/>
              <a:t>What assets have been critical and what assets could empower this kind of scholarship at OU in the future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9275" y="1786981"/>
            <a:ext cx="8042276" cy="4343400"/>
          </a:xfrm>
        </p:spPr>
        <p:txBody>
          <a:bodyPr/>
          <a:lstStyle/>
          <a:p>
            <a:r>
              <a:rPr lang="en-US" dirty="0" err="1" smtClean="0"/>
              <a:t>hobbes.rccc.ou.edu</a:t>
            </a:r>
            <a:endParaRPr lang="en-US" dirty="0" smtClean="0"/>
          </a:p>
          <a:p>
            <a:r>
              <a:rPr lang="en-US" dirty="0" smtClean="0"/>
              <a:t>Digital Scholarship Laboratory</a:t>
            </a:r>
          </a:p>
          <a:p>
            <a:r>
              <a:rPr lang="en-US" dirty="0" smtClean="0"/>
              <a:t>Staff Support</a:t>
            </a:r>
          </a:p>
          <a:p>
            <a:r>
              <a:rPr lang="en-US" dirty="0" smtClean="0"/>
              <a:t>Scrappiness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6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Andrew W. Mellon Foundation</a:t>
            </a:r>
          </a:p>
          <a:p>
            <a:r>
              <a:rPr lang="en-US" dirty="0" smtClean="0"/>
              <a:t>Society for Classical Studies</a:t>
            </a:r>
          </a:p>
          <a:p>
            <a:r>
              <a:rPr lang="en-US" dirty="0" smtClean="0"/>
              <a:t>Medieval Academy of America</a:t>
            </a:r>
          </a:p>
          <a:p>
            <a:r>
              <a:rPr lang="en-US" dirty="0" smtClean="0"/>
              <a:t>Renaissance Society of America</a:t>
            </a:r>
          </a:p>
          <a:p>
            <a:r>
              <a:rPr lang="en-US" dirty="0" smtClean="0"/>
              <a:t>The University of Oklahoma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79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publish and curate critical editions of Latin texts, of all types, from all eras, and to facilitate an ongoing scholarly conversation about these texts through open collaboration and </a:t>
            </a:r>
            <a:r>
              <a:rPr lang="en-US" dirty="0" smtClean="0"/>
              <a:t>annotation</a:t>
            </a:r>
            <a:endParaRPr lang="en-US" dirty="0"/>
          </a:p>
          <a:p>
            <a:r>
              <a:rPr lang="en-US" dirty="0"/>
              <a:t>To facilitate the finding and, where openly available and accessible online, the reading of all texts written in </a:t>
            </a:r>
            <a:r>
              <a:rPr lang="en-US" dirty="0" smtClean="0"/>
              <a:t>Latin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53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722106"/>
            <a:ext cx="8056563" cy="1362075"/>
          </a:xfrm>
        </p:spPr>
        <p:txBody>
          <a:bodyPr/>
          <a:lstStyle/>
          <a:p>
            <a:r>
              <a:rPr lang="en-US" sz="3200" dirty="0"/>
              <a:t>What kinds of questions are </a:t>
            </a:r>
            <a:r>
              <a:rPr lang="en-US" sz="3200" dirty="0" smtClean="0"/>
              <a:t>we asking?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048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turn this =&gt;</a:t>
            </a:r>
            <a:endParaRPr lang="en-US" dirty="0"/>
          </a:p>
        </p:txBody>
      </p:sp>
      <p:pic>
        <p:nvPicPr>
          <p:cNvPr id="8" name="Content Placeholder 7" descr="giarratano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7" t="12318" r="10860"/>
          <a:stretch/>
        </p:blipFill>
        <p:spPr>
          <a:xfrm>
            <a:off x="5294923" y="1055076"/>
            <a:ext cx="3054514" cy="48885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33399" y="2546512"/>
            <a:ext cx="3840480" cy="2961495"/>
          </a:xfrm>
        </p:spPr>
        <p:txBody>
          <a:bodyPr/>
          <a:lstStyle/>
          <a:p>
            <a:pPr algn="l"/>
            <a:r>
              <a:rPr lang="en-US" dirty="0" smtClean="0"/>
              <a:t>This is a typical critical edition in Latin. It’s highly encoded with abbreviations and symbols that are intelligible only to scholars with years of training.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2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into this =&gt;</a:t>
            </a:r>
            <a:endParaRPr lang="en-US" dirty="0"/>
          </a:p>
        </p:txBody>
      </p:sp>
      <p:pic>
        <p:nvPicPr>
          <p:cNvPr id="6" name="Content Placeholder 5" descr="XML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r="25641"/>
          <a:stretch/>
        </p:blipFill>
        <p:spPr>
          <a:xfrm>
            <a:off x="4611077" y="1188915"/>
            <a:ext cx="4216642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2468358"/>
            <a:ext cx="3840480" cy="3039649"/>
          </a:xfrm>
        </p:spPr>
        <p:txBody>
          <a:bodyPr/>
          <a:lstStyle/>
          <a:p>
            <a:pPr algn="l"/>
            <a:r>
              <a:rPr lang="en-US" dirty="0" smtClean="0"/>
              <a:t>This is a snippet of the same text encoded with Extensible Markup Language (XML), a format readable by both humans and machines.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795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9-13 at 3.31.2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4490"/>
            <a:ext cx="9144000" cy="29311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 that we can do this 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8718" y="4897641"/>
            <a:ext cx="7795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storyline visualization of the XML data in the previous slide. It shows how manuscript witnesses to the text agree and disagree at different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39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9-13 at 3.30.03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700"/>
            <a:ext cx="9144000" cy="38753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69322"/>
            <a:ext cx="8042276" cy="858378"/>
          </a:xfrm>
        </p:spPr>
        <p:txBody>
          <a:bodyPr/>
          <a:lstStyle/>
          <a:p>
            <a:r>
              <a:rPr lang="en-US" dirty="0" smtClean="0"/>
              <a:t>… or this.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151641"/>
            <a:ext cx="759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is a pixel-based visualization of the same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8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Digital Latin </a:t>
            </a:r>
            <a:r>
              <a:rPr lang="en-US" i="1" dirty="0" smtClean="0"/>
              <a:t>Library</a:t>
            </a:r>
            <a:endParaRPr lang="en-US" i="1" dirty="0"/>
          </a:p>
        </p:txBody>
      </p:sp>
      <p:pic>
        <p:nvPicPr>
          <p:cNvPr id="4" name="Content Placeholder 3" descr="OU_Great_Reading_Roo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8" b="10378"/>
          <a:stretch>
            <a:fillRect/>
          </a:stretch>
        </p:blipFill>
        <p:spPr>
          <a:xfrm>
            <a:off x="549275" y="1600201"/>
            <a:ext cx="8042276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21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1639</TotalTime>
  <Words>325</Words>
  <Application>Microsoft Macintosh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News Gothic MT</vt:lpstr>
      <vt:lpstr>Wingdings 2</vt:lpstr>
      <vt:lpstr>Breeze</vt:lpstr>
      <vt:lpstr>PowerPoint Presentation</vt:lpstr>
      <vt:lpstr>Partners</vt:lpstr>
      <vt:lpstr>Mission</vt:lpstr>
      <vt:lpstr>What kinds of questions are we asking?</vt:lpstr>
      <vt:lpstr>How do we turn this =&gt;</vt:lpstr>
      <vt:lpstr>… into this =&gt;</vt:lpstr>
      <vt:lpstr>so that we can do this …</vt:lpstr>
      <vt:lpstr>… or this.</vt:lpstr>
      <vt:lpstr>The Digital Latin Library</vt:lpstr>
      <vt:lpstr>PowerPoint Presentation</vt:lpstr>
      <vt:lpstr>What kinds of tools or methods are you using that are specifically enabled by the digital nature of the project?</vt:lpstr>
      <vt:lpstr>Where in the life cycle is the project and what lessons can you share?</vt:lpstr>
      <vt:lpstr>What assets have been critical and what assets could empower this kind of scholarship at OU in the future?</vt:lpstr>
    </vt:vector>
  </TitlesOfParts>
  <Company>University of Oklahoma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Huskey</dc:creator>
  <cp:lastModifiedBy>sabates1@gmail.com</cp:lastModifiedBy>
  <cp:revision>38</cp:revision>
  <dcterms:created xsi:type="dcterms:W3CDTF">2015-05-23T21:38:41Z</dcterms:created>
  <dcterms:modified xsi:type="dcterms:W3CDTF">2015-10-12T14:43:19Z</dcterms:modified>
</cp:coreProperties>
</file>