
<file path=[Content_Types].xml><?xml version="1.0" encoding="utf-8"?>
<Types xmlns="http://schemas.openxmlformats.org/package/2006/content-types">
  <Default Extension="xml" ContentType="application/xml"/>
  <Default Extension="jpg" ContentType="image/jpeg"/>
  <Default Extension="jpeg" ContentType="image/jpeg"/>
  <Default Extension="mp4" ContentType="vide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8"/>
  </p:notesMasterIdLst>
  <p:handoutMasterIdLst>
    <p:handoutMasterId r:id="rId29"/>
  </p:handoutMasterIdLst>
  <p:sldIdLst>
    <p:sldId id="264" r:id="rId2"/>
    <p:sldId id="1731" r:id="rId3"/>
    <p:sldId id="1732" r:id="rId4"/>
    <p:sldId id="1440" r:id="rId5"/>
    <p:sldId id="1733" r:id="rId6"/>
    <p:sldId id="1734" r:id="rId7"/>
    <p:sldId id="1735" r:id="rId8"/>
    <p:sldId id="1736" r:id="rId9"/>
    <p:sldId id="1737" r:id="rId10"/>
    <p:sldId id="1738" r:id="rId11"/>
    <p:sldId id="1741" r:id="rId12"/>
    <p:sldId id="1739" r:id="rId13"/>
    <p:sldId id="1740" r:id="rId14"/>
    <p:sldId id="1126" r:id="rId15"/>
    <p:sldId id="1742" r:id="rId16"/>
    <p:sldId id="1743" r:id="rId17"/>
    <p:sldId id="1749" r:id="rId18"/>
    <p:sldId id="1745" r:id="rId19"/>
    <p:sldId id="1746" r:id="rId20"/>
    <p:sldId id="1747" r:id="rId21"/>
    <p:sldId id="1754" r:id="rId22"/>
    <p:sldId id="1750" r:id="rId23"/>
    <p:sldId id="1751" r:id="rId24"/>
    <p:sldId id="1753" r:id="rId25"/>
    <p:sldId id="1752" r:id="rId26"/>
    <p:sldId id="1755" r:id="rId27"/>
  </p:sldIdLst>
  <p:sldSz cx="9144000" cy="6858000" type="screen4x3"/>
  <p:notesSz cx="6858000" cy="9144000"/>
  <p:defaultTextStyle>
    <a:defPPr>
      <a:defRPr lang="en-US"/>
    </a:defPPr>
    <a:lvl1pPr algn="l" rtl="0" eaLnBrk="0" fontAlgn="base" hangingPunct="0">
      <a:spcBef>
        <a:spcPct val="0"/>
      </a:spcBef>
      <a:spcAft>
        <a:spcPct val="0"/>
      </a:spcAft>
      <a:defRPr sz="4400" kern="1200">
        <a:solidFill>
          <a:schemeClr val="bg1"/>
        </a:solidFill>
        <a:latin typeface="P22 Typewriter" charset="0"/>
        <a:ea typeface="+mn-ea"/>
        <a:cs typeface="+mn-cs"/>
      </a:defRPr>
    </a:lvl1pPr>
    <a:lvl2pPr marL="457200" algn="l" rtl="0" eaLnBrk="0" fontAlgn="base" hangingPunct="0">
      <a:spcBef>
        <a:spcPct val="0"/>
      </a:spcBef>
      <a:spcAft>
        <a:spcPct val="0"/>
      </a:spcAft>
      <a:defRPr sz="4400" kern="1200">
        <a:solidFill>
          <a:schemeClr val="bg1"/>
        </a:solidFill>
        <a:latin typeface="P22 Typewriter" charset="0"/>
        <a:ea typeface="+mn-ea"/>
        <a:cs typeface="+mn-cs"/>
      </a:defRPr>
    </a:lvl2pPr>
    <a:lvl3pPr marL="914400" algn="l" rtl="0" eaLnBrk="0" fontAlgn="base" hangingPunct="0">
      <a:spcBef>
        <a:spcPct val="0"/>
      </a:spcBef>
      <a:spcAft>
        <a:spcPct val="0"/>
      </a:spcAft>
      <a:defRPr sz="4400" kern="1200">
        <a:solidFill>
          <a:schemeClr val="bg1"/>
        </a:solidFill>
        <a:latin typeface="P22 Typewriter" charset="0"/>
        <a:ea typeface="+mn-ea"/>
        <a:cs typeface="+mn-cs"/>
      </a:defRPr>
    </a:lvl3pPr>
    <a:lvl4pPr marL="1371600" algn="l" rtl="0" eaLnBrk="0" fontAlgn="base" hangingPunct="0">
      <a:spcBef>
        <a:spcPct val="0"/>
      </a:spcBef>
      <a:spcAft>
        <a:spcPct val="0"/>
      </a:spcAft>
      <a:defRPr sz="4400" kern="1200">
        <a:solidFill>
          <a:schemeClr val="bg1"/>
        </a:solidFill>
        <a:latin typeface="P22 Typewriter" charset="0"/>
        <a:ea typeface="+mn-ea"/>
        <a:cs typeface="+mn-cs"/>
      </a:defRPr>
    </a:lvl4pPr>
    <a:lvl5pPr marL="1828800" algn="l" rtl="0" eaLnBrk="0" fontAlgn="base" hangingPunct="0">
      <a:spcBef>
        <a:spcPct val="0"/>
      </a:spcBef>
      <a:spcAft>
        <a:spcPct val="0"/>
      </a:spcAft>
      <a:defRPr sz="4400" kern="1200">
        <a:solidFill>
          <a:schemeClr val="bg1"/>
        </a:solidFill>
        <a:latin typeface="P22 Typewriter" charset="0"/>
        <a:ea typeface="+mn-ea"/>
        <a:cs typeface="+mn-cs"/>
      </a:defRPr>
    </a:lvl5pPr>
    <a:lvl6pPr marL="2286000" algn="l" defTabSz="914400" rtl="0" eaLnBrk="1" latinLnBrk="0" hangingPunct="1">
      <a:defRPr sz="4400" kern="1200">
        <a:solidFill>
          <a:schemeClr val="bg1"/>
        </a:solidFill>
        <a:latin typeface="P22 Typewriter" charset="0"/>
        <a:ea typeface="+mn-ea"/>
        <a:cs typeface="+mn-cs"/>
      </a:defRPr>
    </a:lvl6pPr>
    <a:lvl7pPr marL="2743200" algn="l" defTabSz="914400" rtl="0" eaLnBrk="1" latinLnBrk="0" hangingPunct="1">
      <a:defRPr sz="4400" kern="1200">
        <a:solidFill>
          <a:schemeClr val="bg1"/>
        </a:solidFill>
        <a:latin typeface="P22 Typewriter" charset="0"/>
        <a:ea typeface="+mn-ea"/>
        <a:cs typeface="+mn-cs"/>
      </a:defRPr>
    </a:lvl7pPr>
    <a:lvl8pPr marL="3200400" algn="l" defTabSz="914400" rtl="0" eaLnBrk="1" latinLnBrk="0" hangingPunct="1">
      <a:defRPr sz="4400" kern="1200">
        <a:solidFill>
          <a:schemeClr val="bg1"/>
        </a:solidFill>
        <a:latin typeface="P22 Typewriter" charset="0"/>
        <a:ea typeface="+mn-ea"/>
        <a:cs typeface="+mn-cs"/>
      </a:defRPr>
    </a:lvl8pPr>
    <a:lvl9pPr marL="3657600" algn="l" defTabSz="914400" rtl="0" eaLnBrk="1" latinLnBrk="0" hangingPunct="1">
      <a:defRPr sz="4400" kern="1200">
        <a:solidFill>
          <a:schemeClr val="bg1"/>
        </a:solidFill>
        <a:latin typeface="P22 Typewriter"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FFFF00"/>
    <a:srgbClr val="DA456B"/>
    <a:srgbClr val="EF1F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34636" autoAdjust="0"/>
    <p:restoredTop sz="86371"/>
  </p:normalViewPr>
  <p:slideViewPr>
    <p:cSldViewPr>
      <p:cViewPr varScale="1">
        <p:scale>
          <a:sx n="86" d="100"/>
          <a:sy n="86" d="100"/>
        </p:scale>
        <p:origin x="-2016"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350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813507"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1813508"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1813509"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vl1pPr>
          </a:lstStyle>
          <a:p>
            <a:fld id="{FC762BC1-C743-7344-AFA5-6BCA0CAFD5CE}" type="slidenum">
              <a:rPr lang="en-US" altLang="en-US"/>
              <a:pPr/>
              <a:t>‹#›</a:t>
            </a:fld>
            <a:endParaRPr lang="en-US" altLang="en-US"/>
          </a:p>
        </p:txBody>
      </p:sp>
    </p:spTree>
    <p:extLst>
      <p:ext uri="{BB962C8B-B14F-4D97-AF65-F5344CB8AC3E}">
        <p14:creationId xmlns:p14="http://schemas.microsoft.com/office/powerpoint/2010/main" val="1534466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43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29433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129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29434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29434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129434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vl1pPr>
          </a:lstStyle>
          <a:p>
            <a:fld id="{AC1713A9-D347-194F-A8A6-C6AF2ED4F701}" type="slidenum">
              <a:rPr lang="en-US" altLang="en-US"/>
              <a:pPr/>
              <a:t>‹#›</a:t>
            </a:fld>
            <a:endParaRPr lang="en-US" altLang="en-US"/>
          </a:p>
        </p:txBody>
      </p:sp>
    </p:spTree>
    <p:extLst>
      <p:ext uri="{BB962C8B-B14F-4D97-AF65-F5344CB8AC3E}">
        <p14:creationId xmlns:p14="http://schemas.microsoft.com/office/powerpoint/2010/main" val="193687699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P22 Typewriter" charset="0"/>
        <a:ea typeface="+mn-ea"/>
        <a:cs typeface="+mn-cs"/>
      </a:defRPr>
    </a:lvl1pPr>
    <a:lvl2pPr marL="457200" algn="l" rtl="0" fontAlgn="base">
      <a:spcBef>
        <a:spcPct val="30000"/>
      </a:spcBef>
      <a:spcAft>
        <a:spcPct val="0"/>
      </a:spcAft>
      <a:defRPr sz="1200" kern="1200">
        <a:solidFill>
          <a:schemeClr val="tx1"/>
        </a:solidFill>
        <a:latin typeface="P22 Typewriter" charset="0"/>
        <a:ea typeface="+mn-ea"/>
        <a:cs typeface="+mn-cs"/>
      </a:defRPr>
    </a:lvl2pPr>
    <a:lvl3pPr marL="914400" algn="l" rtl="0" fontAlgn="base">
      <a:spcBef>
        <a:spcPct val="30000"/>
      </a:spcBef>
      <a:spcAft>
        <a:spcPct val="0"/>
      </a:spcAft>
      <a:defRPr sz="1200" kern="1200">
        <a:solidFill>
          <a:schemeClr val="tx1"/>
        </a:solidFill>
        <a:latin typeface="P22 Typewriter" charset="0"/>
        <a:ea typeface="+mn-ea"/>
        <a:cs typeface="+mn-cs"/>
      </a:defRPr>
    </a:lvl3pPr>
    <a:lvl4pPr marL="1371600" algn="l" rtl="0" fontAlgn="base">
      <a:spcBef>
        <a:spcPct val="30000"/>
      </a:spcBef>
      <a:spcAft>
        <a:spcPct val="0"/>
      </a:spcAft>
      <a:defRPr sz="1200" kern="1200">
        <a:solidFill>
          <a:schemeClr val="tx1"/>
        </a:solidFill>
        <a:latin typeface="P22 Typewriter" charset="0"/>
        <a:ea typeface="+mn-ea"/>
        <a:cs typeface="+mn-cs"/>
      </a:defRPr>
    </a:lvl4pPr>
    <a:lvl5pPr marL="1828800" algn="l" rtl="0" fontAlgn="base">
      <a:spcBef>
        <a:spcPct val="30000"/>
      </a:spcBef>
      <a:spcAft>
        <a:spcPct val="0"/>
      </a:spcAft>
      <a:defRPr sz="1200" kern="1200">
        <a:solidFill>
          <a:schemeClr val="tx1"/>
        </a:solidFill>
        <a:latin typeface="P22 Typewriter"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flowtv.org/2013/02/prisoners-of-permission/%23footnote_3_17482" TargetMode="External"/><Relationship Id="rId4" Type="http://schemas.openxmlformats.org/officeDocument/2006/relationships/hyperlink" Target="http://www.thedailybeast.com/articles/2012/05/14/the-killing-how-amc-s-adaptation-of-forbrydelsen-went-wrong.html" TargetMode="External"/><Relationship Id="rId5" Type="http://schemas.openxmlformats.org/officeDocument/2006/relationships/hyperlink" Target="http://weblogs.variety.com/bltv/2013/02/amcs-dead-showrunner-walking-pr-problem.html" TargetMode="External"/><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flowtv.org/2013/02/prisoners-of-permission/%23footnote_3_17482" TargetMode="External"/><Relationship Id="rId4" Type="http://schemas.openxmlformats.org/officeDocument/2006/relationships/hyperlink" Target="http://www.thedailybeast.com/articles/2012/05/14/the-killing-how-amc-s-adaptation-of-forbrydelsen-went-wrong.html" TargetMode="External"/><Relationship Id="rId5" Type="http://schemas.openxmlformats.org/officeDocument/2006/relationships/hyperlink" Target="http://weblogs.variety.com/bltv/2013/02/amcs-dead-showrunner-walking-pr-problem.html" TargetMode="External"/><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4</a:t>
            </a:fld>
            <a:endParaRPr lang="en-US" altLang="en-US"/>
          </a:p>
        </p:txBody>
      </p:sp>
    </p:spTree>
    <p:extLst>
      <p:ext uri="{BB962C8B-B14F-4D97-AF65-F5344CB8AC3E}">
        <p14:creationId xmlns:p14="http://schemas.microsoft.com/office/powerpoint/2010/main" val="2076275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CRITICAL PERSPECTIVE</a:t>
            </a:r>
          </a:p>
          <a:p>
            <a:r>
              <a:rPr lang="en-US" dirty="0" smtClean="0"/>
              <a:t>PAY AS MUCH ATTENTION TO FORM AS CONTENT </a:t>
            </a:r>
          </a:p>
          <a:p>
            <a:r>
              <a:rPr lang="en-US" dirty="0" smtClean="0"/>
              <a:t>Realizing</a:t>
            </a:r>
            <a:r>
              <a:rPr lang="en-US" baseline="0" dirty="0" smtClean="0"/>
              <a:t> that </a:t>
            </a:r>
            <a:r>
              <a:rPr lang="en-US" dirty="0" smtClean="0"/>
              <a:t>HOW WE SPEAK DESERVES AS MUCH ATTENTION AS WHAT WE SAY </a:t>
            </a:r>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13</a:t>
            </a:fld>
            <a:endParaRPr lang="en-US" altLang="en-US"/>
          </a:p>
        </p:txBody>
      </p:sp>
    </p:spTree>
    <p:extLst>
      <p:ext uri="{BB962C8B-B14F-4D97-AF65-F5344CB8AC3E}">
        <p14:creationId xmlns:p14="http://schemas.microsoft.com/office/powerpoint/2010/main" val="922824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Convergence – the flow into the present</a:t>
            </a:r>
          </a:p>
          <a:p>
            <a:r>
              <a:rPr lang="en-US" dirty="0" smtClean="0"/>
              <a:t>Note that this requires a notion of the legacy world that previously existed</a:t>
            </a:r>
          </a:p>
          <a:p>
            <a:r>
              <a:rPr lang="en-US" dirty="0" smtClean="0"/>
              <a:t>Or</a:t>
            </a:r>
            <a:r>
              <a:rPr lang="en-US" baseline="0" dirty="0" smtClean="0"/>
              <a:t> it requires a reassertion of the discrete parts of the media flow;</a:t>
            </a:r>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14</a:t>
            </a:fld>
            <a:endParaRPr lang="en-US" altLang="en-US"/>
          </a:p>
        </p:txBody>
      </p:sp>
    </p:spTree>
    <p:extLst>
      <p:ext uri="{BB962C8B-B14F-4D97-AF65-F5344CB8AC3E}">
        <p14:creationId xmlns:p14="http://schemas.microsoft.com/office/powerpoint/2010/main" val="1398797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critical perspective on convergence seeks to understand each element in the flow.</a:t>
            </a:r>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15</a:t>
            </a:fld>
            <a:endParaRPr lang="en-US" altLang="en-US"/>
          </a:p>
        </p:txBody>
      </p:sp>
    </p:spTree>
    <p:extLst>
      <p:ext uri="{BB962C8B-B14F-4D97-AF65-F5344CB8AC3E}">
        <p14:creationId xmlns:p14="http://schemas.microsoft.com/office/powerpoint/2010/main" val="1246883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critical perspective called “piracy” attempts</a:t>
            </a:r>
            <a:r>
              <a:rPr lang="en-US" baseline="0" dirty="0" smtClean="0"/>
              <a:t> to maintain aspects of the flow as property with capital value connected to an owner (possible a creator, but not in the present copyright regime).</a:t>
            </a:r>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16</a:t>
            </a:fld>
            <a:endParaRPr lang="en-US" altLang="en-US"/>
          </a:p>
        </p:txBody>
      </p:sp>
    </p:spTree>
    <p:extLst>
      <p:ext uri="{BB962C8B-B14F-4D97-AF65-F5344CB8AC3E}">
        <p14:creationId xmlns:p14="http://schemas.microsoft.com/office/powerpoint/2010/main" val="511160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critical perspective called “piracy” attempts</a:t>
            </a:r>
            <a:r>
              <a:rPr lang="en-US" baseline="0" dirty="0" smtClean="0"/>
              <a:t> to maintain aspects of the flow as property with capital value connected to an owner (possible a creator, but not in the present copyright regime).</a:t>
            </a:r>
          </a:p>
          <a:p>
            <a:r>
              <a:rPr lang="en-US" b="1" baseline="0" dirty="0" smtClean="0"/>
              <a:t>This could also be called “sticky” – this is the condition of legacy media.</a:t>
            </a:r>
            <a:endParaRPr lang="en-US" b="1"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17</a:t>
            </a:fld>
            <a:endParaRPr lang="en-US" altLang="en-US"/>
          </a:p>
        </p:txBody>
      </p:sp>
    </p:spTree>
    <p:extLst>
      <p:ext uri="{BB962C8B-B14F-4D97-AF65-F5344CB8AC3E}">
        <p14:creationId xmlns:p14="http://schemas.microsoft.com/office/powerpoint/2010/main" val="1263734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critical perspective called “spreadable” </a:t>
            </a:r>
          </a:p>
          <a:p>
            <a:r>
              <a:rPr lang="en-US" dirty="0" smtClean="0"/>
              <a:t>Circulation</a:t>
            </a:r>
            <a:r>
              <a:rPr lang="en-US" baseline="0" dirty="0" smtClean="0"/>
              <a:t> is </a:t>
            </a:r>
            <a:r>
              <a:rPr lang="en-US" dirty="0" smtClean="0"/>
              <a:t>More participatory</a:t>
            </a:r>
          </a:p>
          <a:p>
            <a:r>
              <a:rPr lang="en-US" dirty="0" smtClean="0"/>
              <a:t>Public not as consumers of pre-constructed messages</a:t>
            </a:r>
          </a:p>
          <a:p>
            <a:r>
              <a:rPr lang="en-US" dirty="0" smtClean="0"/>
              <a:t>Instead as people shaping remixing reframing reimagining mashing</a:t>
            </a:r>
          </a:p>
          <a:p>
            <a:r>
              <a:rPr lang="en-US" dirty="0" smtClean="0"/>
              <a:t>Think of fandom, and fan poaching</a:t>
            </a:r>
          </a:p>
          <a:p>
            <a:r>
              <a:rPr lang="en-US" b="1" baseline="0" dirty="0" smtClean="0"/>
              <a:t>This could also be called “spreadable” – this is the condition of networked/social/digital media.</a:t>
            </a:r>
            <a:endParaRPr lang="en-US" b="1" dirty="0" smtClean="0"/>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18</a:t>
            </a:fld>
            <a:endParaRPr lang="en-US" altLang="en-US"/>
          </a:p>
        </p:txBody>
      </p:sp>
    </p:spTree>
    <p:extLst>
      <p:ext uri="{BB962C8B-B14F-4D97-AF65-F5344CB8AC3E}">
        <p14:creationId xmlns:p14="http://schemas.microsoft.com/office/powerpoint/2010/main" val="23697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bg1"/>
                </a:solidFill>
                <a:latin typeface="P22 Typewriter" charset="0"/>
                <a:ea typeface="+mn-ea"/>
                <a:cs typeface="+mn-cs"/>
              </a:rPr>
              <a:t>Stickiness</a:t>
            </a:r>
          </a:p>
          <a:p>
            <a:r>
              <a:rPr lang="en-US" sz="1200" kern="1200" dirty="0" smtClean="0">
                <a:solidFill>
                  <a:schemeClr val="bg1"/>
                </a:solidFill>
                <a:latin typeface="P22 Typewriter" charset="0"/>
                <a:ea typeface="+mn-ea"/>
                <a:cs typeface="+mn-cs"/>
              </a:rPr>
              <a:t>The need to create content that attracts audience attention and engagement</a:t>
            </a:r>
          </a:p>
          <a:p>
            <a:r>
              <a:rPr lang="en-US" sz="1200" kern="1200" dirty="0" smtClean="0">
                <a:solidFill>
                  <a:schemeClr val="bg1"/>
                </a:solidFill>
                <a:latin typeface="P22 Typewriter" charset="0"/>
                <a:ea typeface="+mn-ea"/>
                <a:cs typeface="+mn-cs"/>
              </a:rPr>
              <a:t>In the tipping point, Malcolm Gladwell offers the term stickiness to describe the aspect of media texts which creates deep audience engagement what encourages them to share with others</a:t>
            </a:r>
          </a:p>
          <a:p>
            <a:r>
              <a:rPr lang="en-US" sz="1200" kern="1200" dirty="0" smtClean="0">
                <a:solidFill>
                  <a:schemeClr val="bg1"/>
                </a:solidFill>
                <a:latin typeface="P22 Typewriter" charset="0"/>
                <a:ea typeface="+mn-ea"/>
                <a:cs typeface="+mn-cs"/>
              </a:rPr>
              <a:t>Stickiness centralizes the audiences present in particular locations to generate revenue (i.e., old model)</a:t>
            </a:r>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21</a:t>
            </a:fld>
            <a:endParaRPr lang="en-US" altLang="en-US"/>
          </a:p>
        </p:txBody>
      </p:sp>
    </p:spTree>
    <p:extLst>
      <p:ext uri="{BB962C8B-B14F-4D97-AF65-F5344CB8AC3E}">
        <p14:creationId xmlns:p14="http://schemas.microsoft.com/office/powerpoint/2010/main" val="1338969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bg1"/>
                </a:solidFill>
                <a:latin typeface="P22 Typewriter" charset="0"/>
                <a:ea typeface="+mn-ea"/>
                <a:cs typeface="+mn-cs"/>
              </a:rPr>
              <a:t>Stickiness</a:t>
            </a:r>
          </a:p>
          <a:p>
            <a:r>
              <a:rPr lang="en-US" sz="1200" kern="1200" dirty="0" smtClean="0">
                <a:solidFill>
                  <a:schemeClr val="bg1"/>
                </a:solidFill>
                <a:latin typeface="P22 Typewriter" charset="0"/>
                <a:ea typeface="+mn-ea"/>
                <a:cs typeface="+mn-cs"/>
              </a:rPr>
              <a:t>The need to create content that attracts audience attention and engagement</a:t>
            </a:r>
          </a:p>
          <a:p>
            <a:r>
              <a:rPr lang="en-US" sz="1200" kern="1200" dirty="0" smtClean="0">
                <a:solidFill>
                  <a:schemeClr val="bg1"/>
                </a:solidFill>
                <a:latin typeface="P22 Typewriter" charset="0"/>
                <a:ea typeface="+mn-ea"/>
                <a:cs typeface="+mn-cs"/>
              </a:rPr>
              <a:t>In the tipping point, Malcolm Gladwell offers the term stickiness to describe the aspect of media texts which creates deep audience engagement what encourages them to share with others</a:t>
            </a:r>
          </a:p>
          <a:p>
            <a:r>
              <a:rPr lang="en-US" sz="1200" kern="1200" dirty="0" smtClean="0">
                <a:solidFill>
                  <a:schemeClr val="bg1"/>
                </a:solidFill>
                <a:latin typeface="P22 Typewriter" charset="0"/>
                <a:ea typeface="+mn-ea"/>
                <a:cs typeface="+mn-cs"/>
              </a:rPr>
              <a:t>Stickiness centralizes the audiences present in particular locations to generate revenue (i.e., old model)</a:t>
            </a:r>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22</a:t>
            </a:fld>
            <a:endParaRPr lang="en-US" altLang="en-US"/>
          </a:p>
        </p:txBody>
      </p:sp>
    </p:spTree>
    <p:extLst>
      <p:ext uri="{BB962C8B-B14F-4D97-AF65-F5344CB8AC3E}">
        <p14:creationId xmlns:p14="http://schemas.microsoft.com/office/powerpoint/2010/main" val="1504338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bg1"/>
                </a:solidFill>
              </a:rPr>
              <a:t>First, consider the relationship between circulation and distribution</a:t>
            </a:r>
          </a:p>
          <a:p>
            <a:r>
              <a:rPr lang="en-US" dirty="0" smtClean="0">
                <a:solidFill>
                  <a:schemeClr val="bg1"/>
                </a:solidFill>
              </a:rPr>
              <a:t>Distribution is industry controlled</a:t>
            </a:r>
          </a:p>
          <a:p>
            <a:r>
              <a:rPr lang="en-US" dirty="0" smtClean="0">
                <a:solidFill>
                  <a:schemeClr val="bg1"/>
                </a:solidFill>
              </a:rPr>
              <a:t>The spreadable media model emphasizes a hybrid circulation relationship</a:t>
            </a:r>
          </a:p>
          <a:p>
            <a:r>
              <a:rPr lang="en-US" dirty="0" smtClean="0">
                <a:solidFill>
                  <a:schemeClr val="bg1"/>
                </a:solidFill>
              </a:rPr>
              <a:t>More participatory and messier</a:t>
            </a:r>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24</a:t>
            </a:fld>
            <a:endParaRPr lang="en-US" altLang="en-US"/>
          </a:p>
        </p:txBody>
      </p:sp>
    </p:spTree>
    <p:extLst>
      <p:ext uri="{BB962C8B-B14F-4D97-AF65-F5344CB8AC3E}">
        <p14:creationId xmlns:p14="http://schemas.microsoft.com/office/powerpoint/2010/main" val="435111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Power and Meaning</a:t>
            </a:r>
            <a:endParaRPr lang="en-US" dirty="0" smtClean="0"/>
          </a:p>
          <a:p>
            <a:r>
              <a:rPr lang="en-US" dirty="0" smtClean="0"/>
              <a:t>Media texts are very powerful, so control over them becomes a kind of power. As fans (or as “</a:t>
            </a:r>
            <a:r>
              <a:rPr lang="en-US" dirty="0" err="1" smtClean="0"/>
              <a:t>aca</a:t>
            </a:r>
            <a:r>
              <a:rPr lang="en-US" dirty="0" smtClean="0"/>
              <a:t>-fans”, if one is in the academy, as Henry Jenkins has suggested) people participate in the spread of the media text across different contexts and platforms. These experiences are called </a:t>
            </a:r>
            <a:r>
              <a:rPr lang="en-US" i="1" dirty="0" err="1" smtClean="0"/>
              <a:t>transmedia</a:t>
            </a:r>
            <a:r>
              <a:rPr lang="en-US" dirty="0" smtClean="0"/>
              <a:t>, since they take a set of ideas or characters or images and move them across formal boundaries.</a:t>
            </a:r>
          </a:p>
          <a:p>
            <a:r>
              <a:rPr lang="en-US" dirty="0" smtClean="0"/>
              <a:t>How </a:t>
            </a:r>
            <a:r>
              <a:rPr lang="en-US" dirty="0" err="1" smtClean="0"/>
              <a:t>transmedia</a:t>
            </a:r>
            <a:r>
              <a:rPr lang="en-US" dirty="0" smtClean="0"/>
              <a:t> creates meaning is a valuable side-consideration to the question of fair use and copyright. Who owns our incorporation of someone’s creative work, especially when we decide to use digital tools to act on it? In </a:t>
            </a:r>
            <a:r>
              <a:rPr lang="en-US" i="1" dirty="0" smtClean="0"/>
              <a:t>Spreadable Media</a:t>
            </a:r>
            <a:r>
              <a:rPr lang="en-US" dirty="0" smtClean="0"/>
              <a:t> (2013), Jenkins, Ford and Green</a:t>
            </a:r>
            <a:r>
              <a:rPr lang="en-US" dirty="0" smtClean="0">
                <a:hlinkClick r:id="rId3" tooltip="Jenkins, Henry, Ford, Sam, Green, Joshua (2013). Spreadable Media: Creating Value and Meaning in a Networked Culture. Chicago: University of Chicago Press."/>
              </a:rPr>
              <a:t>4</a:t>
            </a:r>
            <a:r>
              <a:rPr lang="en-US" dirty="0" smtClean="0"/>
              <a:t> relate the tale of how the characters in AMC’s </a:t>
            </a:r>
            <a:r>
              <a:rPr lang="en-US" i="1" dirty="0" smtClean="0"/>
              <a:t>Mad Men </a:t>
            </a:r>
            <a:r>
              <a:rPr lang="en-US" dirty="0" smtClean="0"/>
              <a:t>expressed themselves through character-named Twitter accounts. Many admired and congratulated AMC, though it was not to their credit. These identities were being created by fans, and AMC’s inquiry to Twitter about the source of these accounts resulted in several being shut down. As </a:t>
            </a:r>
            <a:r>
              <a:rPr lang="en-US" i="1" dirty="0" smtClean="0"/>
              <a:t>Spreadable Media</a:t>
            </a:r>
            <a:r>
              <a:rPr lang="en-US" dirty="0" smtClean="0"/>
              <a:t> suggests, this was a conflict between the old regime of control and the new. AMC suffered a backlash of criticism for trying to control the content and by extension to control the experience for the viewers. AMC’s recent </a:t>
            </a:r>
            <a:r>
              <a:rPr lang="en-US" dirty="0" smtClean="0">
                <a:hlinkClick r:id="rId4"/>
              </a:rPr>
              <a:t>troubles</a:t>
            </a:r>
            <a:r>
              <a:rPr lang="en-US" dirty="0" smtClean="0"/>
              <a:t> with </a:t>
            </a:r>
            <a:r>
              <a:rPr lang="en-US" i="1" dirty="0" smtClean="0"/>
              <a:t>The Killing</a:t>
            </a:r>
            <a:r>
              <a:rPr lang="en-US" dirty="0" smtClean="0"/>
              <a:t> and the repeated complications with the </a:t>
            </a:r>
            <a:r>
              <a:rPr lang="en-US" dirty="0" smtClean="0">
                <a:hlinkClick r:id="rId5"/>
              </a:rPr>
              <a:t>creatives</a:t>
            </a:r>
            <a:r>
              <a:rPr lang="en-US" dirty="0" smtClean="0"/>
              <a:t> involved with </a:t>
            </a:r>
            <a:r>
              <a:rPr lang="en-US" i="1" dirty="0" smtClean="0"/>
              <a:t>The Walking Dead</a:t>
            </a:r>
            <a:r>
              <a:rPr lang="en-US" dirty="0" smtClean="0"/>
              <a:t> give a sense that the organization doesn’t really understand yet how to play with their own product (not the content—but the eyeballs they deliver to their advertisers). </a:t>
            </a:r>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25</a:t>
            </a:fld>
            <a:endParaRPr lang="en-US" altLang="en-US"/>
          </a:p>
        </p:txBody>
      </p:sp>
    </p:spTree>
    <p:extLst>
      <p:ext uri="{BB962C8B-B14F-4D97-AF65-F5344CB8AC3E}">
        <p14:creationId xmlns:p14="http://schemas.microsoft.com/office/powerpoint/2010/main" val="1024303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calls for media literacy go on.</a:t>
            </a:r>
            <a:r>
              <a:rPr lang="en-US" baseline="0" dirty="0" smtClean="0"/>
              <a:t> </a:t>
            </a:r>
            <a:r>
              <a:rPr lang="en-US" dirty="0" smtClean="0"/>
              <a:t>January 13th, 2016, in the newspaper</a:t>
            </a:r>
            <a:r>
              <a:rPr lang="en-US" baseline="0" dirty="0" smtClean="0"/>
              <a:t> the Telegraph from Alton, Illinois. </a:t>
            </a:r>
            <a:r>
              <a:rPr lang="en-US" dirty="0" smtClean="0"/>
              <a:t>David Crowley,</a:t>
            </a:r>
            <a:r>
              <a:rPr lang="en-US" baseline="0" dirty="0" smtClean="0"/>
              <a:t> </a:t>
            </a:r>
            <a:r>
              <a:rPr lang="en-US" dirty="0" smtClean="0"/>
              <a:t>pastor of First Presbyterian Church</a:t>
            </a:r>
            <a:r>
              <a:rPr lang="en-US" baseline="0" dirty="0" smtClean="0"/>
              <a:t> in</a:t>
            </a:r>
            <a:r>
              <a:rPr lang="en-US" dirty="0" smtClean="0"/>
              <a:t> Alton writes . </a:t>
            </a:r>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5</a:t>
            </a:fld>
            <a:endParaRPr lang="en-US" altLang="en-US"/>
          </a:p>
        </p:txBody>
      </p:sp>
    </p:spTree>
    <p:extLst>
      <p:ext uri="{BB962C8B-B14F-4D97-AF65-F5344CB8AC3E}">
        <p14:creationId xmlns:p14="http://schemas.microsoft.com/office/powerpoint/2010/main" val="19462932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Power and Meaning</a:t>
            </a:r>
            <a:endParaRPr lang="en-US" dirty="0" smtClean="0"/>
          </a:p>
          <a:p>
            <a:r>
              <a:rPr lang="en-US" dirty="0" smtClean="0"/>
              <a:t>Media texts are very powerful, so control over them becomes a kind of power. As fans (or as “</a:t>
            </a:r>
            <a:r>
              <a:rPr lang="en-US" dirty="0" err="1" smtClean="0"/>
              <a:t>aca</a:t>
            </a:r>
            <a:r>
              <a:rPr lang="en-US" dirty="0" smtClean="0"/>
              <a:t>-fans”, if one is in the academy, as Henry Jenkins has suggested) people participate in the spread of the media text across different contexts and platforms. These experiences are called </a:t>
            </a:r>
            <a:r>
              <a:rPr lang="en-US" i="1" dirty="0" err="1" smtClean="0"/>
              <a:t>transmedia</a:t>
            </a:r>
            <a:r>
              <a:rPr lang="en-US" dirty="0" smtClean="0"/>
              <a:t>, since they take a set of ideas or characters or images and move them across formal boundaries.</a:t>
            </a:r>
          </a:p>
          <a:p>
            <a:r>
              <a:rPr lang="en-US" dirty="0" smtClean="0"/>
              <a:t>How </a:t>
            </a:r>
            <a:r>
              <a:rPr lang="en-US" dirty="0" err="1" smtClean="0"/>
              <a:t>transmedia</a:t>
            </a:r>
            <a:r>
              <a:rPr lang="en-US" dirty="0" smtClean="0"/>
              <a:t> creates meaning is a valuable side-consideration to the question of fair use and copyright. Who owns our incorporation of someone’s creative work, especially when we decide to use digital tools to act on it? In </a:t>
            </a:r>
            <a:r>
              <a:rPr lang="en-US" i="1" dirty="0" smtClean="0"/>
              <a:t>Spreadable Media</a:t>
            </a:r>
            <a:r>
              <a:rPr lang="en-US" dirty="0" smtClean="0"/>
              <a:t> (2013), Jenkins, Ford and Green</a:t>
            </a:r>
            <a:r>
              <a:rPr lang="en-US" dirty="0" smtClean="0">
                <a:hlinkClick r:id="rId3" tooltip="Jenkins, Henry, Ford, Sam, Green, Joshua (2013). Spreadable Media: Creating Value and Meaning in a Networked Culture. Chicago: University of Chicago Press."/>
              </a:rPr>
              <a:t>4</a:t>
            </a:r>
            <a:r>
              <a:rPr lang="en-US" dirty="0" smtClean="0"/>
              <a:t> relate the tale of how the characters in AMC’s </a:t>
            </a:r>
            <a:r>
              <a:rPr lang="en-US" i="1" dirty="0" smtClean="0"/>
              <a:t>Mad Men </a:t>
            </a:r>
            <a:r>
              <a:rPr lang="en-US" dirty="0" smtClean="0"/>
              <a:t>expressed themselves through character-named Twitter accounts. Many admired and congratulated AMC, though it was not to their credit. These identities were being created by fans, and AMC’s inquiry to Twitter about the source of these accounts resulted in several being shut down. As </a:t>
            </a:r>
            <a:r>
              <a:rPr lang="en-US" i="1" dirty="0" smtClean="0"/>
              <a:t>Spreadable Media</a:t>
            </a:r>
            <a:r>
              <a:rPr lang="en-US" dirty="0" smtClean="0"/>
              <a:t> suggests, this was a conflict between the old regime of control and the new. AMC suffered a backlash of criticism for trying to control the content and by extension to control the experience for the viewers. AMC’s recent </a:t>
            </a:r>
            <a:r>
              <a:rPr lang="en-US" dirty="0" smtClean="0">
                <a:hlinkClick r:id="rId4"/>
              </a:rPr>
              <a:t>troubles</a:t>
            </a:r>
            <a:r>
              <a:rPr lang="en-US" dirty="0" smtClean="0"/>
              <a:t> with </a:t>
            </a:r>
            <a:r>
              <a:rPr lang="en-US" i="1" dirty="0" smtClean="0"/>
              <a:t>The Killing</a:t>
            </a:r>
            <a:r>
              <a:rPr lang="en-US" dirty="0" smtClean="0"/>
              <a:t> and the repeated complications with the </a:t>
            </a:r>
            <a:r>
              <a:rPr lang="en-US" dirty="0" smtClean="0">
                <a:hlinkClick r:id="rId5"/>
              </a:rPr>
              <a:t>creatives</a:t>
            </a:r>
            <a:r>
              <a:rPr lang="en-US" dirty="0" smtClean="0"/>
              <a:t> involved with </a:t>
            </a:r>
            <a:r>
              <a:rPr lang="en-US" i="1" dirty="0" smtClean="0"/>
              <a:t>The Walking Dead</a:t>
            </a:r>
            <a:r>
              <a:rPr lang="en-US" dirty="0" smtClean="0"/>
              <a:t> give a sense that the organization doesn’t really understand yet how to play with their own product (not the content—but the eyeballs they deliver to their advertisers). </a:t>
            </a:r>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26</a:t>
            </a:fld>
            <a:endParaRPr lang="en-US" altLang="en-US"/>
          </a:p>
        </p:txBody>
      </p:sp>
    </p:spTree>
    <p:extLst>
      <p:ext uri="{BB962C8B-B14F-4D97-AF65-F5344CB8AC3E}">
        <p14:creationId xmlns:p14="http://schemas.microsoft.com/office/powerpoint/2010/main" val="1601271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calls for media literacy go on.</a:t>
            </a:r>
            <a:r>
              <a:rPr lang="en-US" baseline="0" dirty="0" smtClean="0"/>
              <a:t> </a:t>
            </a:r>
            <a:r>
              <a:rPr lang="en-US" dirty="0" smtClean="0"/>
              <a:t>January 13th, 2016, in the newspaper</a:t>
            </a:r>
            <a:r>
              <a:rPr lang="en-US" baseline="0" dirty="0" smtClean="0"/>
              <a:t> the Telegraph from Alton, Illinois. </a:t>
            </a:r>
            <a:r>
              <a:rPr lang="en-US" dirty="0" smtClean="0"/>
              <a:t>David Crowley,</a:t>
            </a:r>
            <a:r>
              <a:rPr lang="en-US" baseline="0" dirty="0" smtClean="0"/>
              <a:t> </a:t>
            </a:r>
            <a:r>
              <a:rPr lang="en-US" dirty="0" smtClean="0"/>
              <a:t>pastor of First Presbyterian Church</a:t>
            </a:r>
            <a:r>
              <a:rPr lang="en-US" baseline="0" dirty="0" smtClean="0"/>
              <a:t> in</a:t>
            </a:r>
            <a:r>
              <a:rPr lang="en-US" dirty="0" smtClean="0"/>
              <a:t> Alton writes this</a:t>
            </a:r>
            <a:r>
              <a:rPr lang="en-US" baseline="0" dirty="0" smtClean="0"/>
              <a:t> is a plea for media literacy. </a:t>
            </a:r>
            <a:r>
              <a:rPr lang="en-US" dirty="0" smtClean="0"/>
              <a:t>We do not read or watch enough quality material.</a:t>
            </a:r>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6</a:t>
            </a:fld>
            <a:endParaRPr lang="en-US" altLang="en-US"/>
          </a:p>
        </p:txBody>
      </p:sp>
    </p:spTree>
    <p:extLst>
      <p:ext uri="{BB962C8B-B14F-4D97-AF65-F5344CB8AC3E}">
        <p14:creationId xmlns:p14="http://schemas.microsoft.com/office/powerpoint/2010/main" val="34681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calls for media literacy go on.</a:t>
            </a:r>
            <a:r>
              <a:rPr lang="en-US" baseline="0" dirty="0" smtClean="0"/>
              <a:t> </a:t>
            </a:r>
            <a:r>
              <a:rPr lang="en-US" dirty="0" smtClean="0"/>
              <a:t>January 13th, 2016, in the newspaper</a:t>
            </a:r>
            <a:r>
              <a:rPr lang="en-US" baseline="0" dirty="0" smtClean="0"/>
              <a:t> the Telegraph from Alton, Illinois. </a:t>
            </a:r>
            <a:r>
              <a:rPr lang="en-US" dirty="0" smtClean="0"/>
              <a:t>David Crowley,</a:t>
            </a:r>
            <a:r>
              <a:rPr lang="en-US" baseline="0" dirty="0" smtClean="0"/>
              <a:t> </a:t>
            </a:r>
            <a:r>
              <a:rPr lang="en-US" dirty="0" smtClean="0"/>
              <a:t>pastor of First Presbyterian Church</a:t>
            </a:r>
            <a:r>
              <a:rPr lang="en-US" baseline="0" dirty="0" smtClean="0"/>
              <a:t> in</a:t>
            </a:r>
            <a:r>
              <a:rPr lang="en-US" dirty="0" smtClean="0"/>
              <a:t> Alton writes this</a:t>
            </a:r>
            <a:r>
              <a:rPr lang="en-US" baseline="0" dirty="0" smtClean="0"/>
              <a:t> is a plea for media literacy. </a:t>
            </a:r>
            <a:r>
              <a:rPr lang="en-US" dirty="0" smtClean="0"/>
              <a:t>We do not read or watch enough quality material.</a:t>
            </a:r>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7</a:t>
            </a:fld>
            <a:endParaRPr lang="en-US" altLang="en-US"/>
          </a:p>
        </p:txBody>
      </p:sp>
    </p:spTree>
    <p:extLst>
      <p:ext uri="{BB962C8B-B14F-4D97-AF65-F5344CB8AC3E}">
        <p14:creationId xmlns:p14="http://schemas.microsoft.com/office/powerpoint/2010/main" val="756917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calls for media literacy go on.</a:t>
            </a:r>
            <a:r>
              <a:rPr lang="en-US" baseline="0" dirty="0" smtClean="0"/>
              <a:t> </a:t>
            </a:r>
            <a:r>
              <a:rPr lang="en-US" dirty="0" smtClean="0"/>
              <a:t>January 13th, 2016, in the newspaper</a:t>
            </a:r>
            <a:r>
              <a:rPr lang="en-US" baseline="0" dirty="0" smtClean="0"/>
              <a:t> the Telegraph from Alton, Illinois. </a:t>
            </a:r>
            <a:r>
              <a:rPr lang="en-US" dirty="0" smtClean="0"/>
              <a:t>David Crowley,</a:t>
            </a:r>
            <a:r>
              <a:rPr lang="en-US" baseline="0" dirty="0" smtClean="0"/>
              <a:t> </a:t>
            </a:r>
            <a:r>
              <a:rPr lang="en-US" dirty="0" smtClean="0"/>
              <a:t>pastor of First Presbyterian Church</a:t>
            </a:r>
            <a:r>
              <a:rPr lang="en-US" baseline="0" dirty="0" smtClean="0"/>
              <a:t> in</a:t>
            </a:r>
            <a:r>
              <a:rPr lang="en-US" dirty="0" smtClean="0"/>
              <a:t> Alton writes this</a:t>
            </a:r>
            <a:r>
              <a:rPr lang="en-US" baseline="0" dirty="0" smtClean="0"/>
              <a:t> is a plea for media literacy. </a:t>
            </a:r>
            <a:r>
              <a:rPr lang="en-US" dirty="0" smtClean="0"/>
              <a:t>We do not read or watch enough quality material. I am mostly concerned </a:t>
            </a:r>
          </a:p>
          <a:p>
            <a:r>
              <a:rPr lang="en-US" dirty="0" smtClean="0"/>
              <a:t>about how easily we fall into line into the frame, the narrative around social issues. </a:t>
            </a:r>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8</a:t>
            </a:fld>
            <a:endParaRPr lang="en-US" altLang="en-US"/>
          </a:p>
        </p:txBody>
      </p:sp>
    </p:spTree>
    <p:extLst>
      <p:ext uri="{BB962C8B-B14F-4D97-AF65-F5344CB8AC3E}">
        <p14:creationId xmlns:p14="http://schemas.microsoft.com/office/powerpoint/2010/main" val="573911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calls for media literacy go on.</a:t>
            </a:r>
            <a:r>
              <a:rPr lang="en-US" baseline="0" dirty="0" smtClean="0"/>
              <a:t> </a:t>
            </a:r>
            <a:r>
              <a:rPr lang="en-US" dirty="0" smtClean="0"/>
              <a:t>January 13th, 2016, in the newspaper</a:t>
            </a:r>
            <a:r>
              <a:rPr lang="en-US" baseline="0" dirty="0" smtClean="0"/>
              <a:t> the Telegraph from Alton, Illinois. </a:t>
            </a:r>
            <a:r>
              <a:rPr lang="en-US" dirty="0" smtClean="0"/>
              <a:t>David Crowley,</a:t>
            </a:r>
            <a:r>
              <a:rPr lang="en-US" baseline="0" dirty="0" smtClean="0"/>
              <a:t> </a:t>
            </a:r>
            <a:r>
              <a:rPr lang="en-US" dirty="0" smtClean="0"/>
              <a:t>pastor of First Presbyterian Church</a:t>
            </a:r>
            <a:r>
              <a:rPr lang="en-US" baseline="0" dirty="0" smtClean="0"/>
              <a:t> in</a:t>
            </a:r>
            <a:r>
              <a:rPr lang="en-US" dirty="0" smtClean="0"/>
              <a:t> Alton writes this</a:t>
            </a:r>
            <a:r>
              <a:rPr lang="en-US" baseline="0" dirty="0" smtClean="0"/>
              <a:t> is a plea for media literacy. </a:t>
            </a:r>
            <a:r>
              <a:rPr lang="en-US" dirty="0" smtClean="0"/>
              <a:t>We do not read or watch enough quality material. I am mostly concerned </a:t>
            </a:r>
          </a:p>
          <a:p>
            <a:r>
              <a:rPr lang="en-US" dirty="0" smtClean="0"/>
              <a:t>about how easily we fall into line into the frame, the narrative around social issues. Stories are placed within tropes that influence the way we receive and interpret information without the effort of analysis on our own.</a:t>
            </a:r>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9</a:t>
            </a:fld>
            <a:endParaRPr lang="en-US" altLang="en-US"/>
          </a:p>
        </p:txBody>
      </p:sp>
    </p:spTree>
    <p:extLst>
      <p:ext uri="{BB962C8B-B14F-4D97-AF65-F5344CB8AC3E}">
        <p14:creationId xmlns:p14="http://schemas.microsoft.com/office/powerpoint/2010/main" val="513913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the effort of analysis on our own?</a:t>
            </a:r>
            <a:r>
              <a:rPr lang="en-US" baseline="0" dirty="0" smtClean="0"/>
              <a:t> Developing a critical perspective.</a:t>
            </a:r>
            <a:endParaRPr lang="en-US" dirty="0" smtClean="0"/>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10</a:t>
            </a:fld>
            <a:endParaRPr lang="en-US" altLang="en-US"/>
          </a:p>
        </p:txBody>
      </p:sp>
    </p:spTree>
    <p:extLst>
      <p:ext uri="{BB962C8B-B14F-4D97-AF65-F5344CB8AC3E}">
        <p14:creationId xmlns:p14="http://schemas.microsoft.com/office/powerpoint/2010/main" val="971896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the effort of analysis on our own?</a:t>
            </a:r>
            <a:r>
              <a:rPr lang="en-US" baseline="0" dirty="0" smtClean="0"/>
              <a:t> Developing a critical perspective. That means being reflexive</a:t>
            </a:r>
            <a:r>
              <a:rPr lang="is-I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11</a:t>
            </a:fld>
            <a:endParaRPr lang="en-US" altLang="en-US"/>
          </a:p>
        </p:txBody>
      </p:sp>
    </p:spTree>
    <p:extLst>
      <p:ext uri="{BB962C8B-B14F-4D97-AF65-F5344CB8AC3E}">
        <p14:creationId xmlns:p14="http://schemas.microsoft.com/office/powerpoint/2010/main" val="1989414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What is the effort of analysis on our own?</a:t>
            </a:r>
            <a:r>
              <a:rPr lang="en-US" baseline="0" dirty="0" smtClean="0"/>
              <a:t> Developing a critical perspective. A critical perspective is reflexive, it is aware of its own terms.</a:t>
            </a:r>
            <a:endParaRPr lang="en-US" dirty="0" smtClean="0"/>
          </a:p>
          <a:p>
            <a:r>
              <a:rPr lang="en-US" dirty="0" smtClean="0"/>
              <a:t>CRITICAL PERSPECTIVE</a:t>
            </a:r>
            <a:r>
              <a:rPr lang="en-US" baseline="0" dirty="0" smtClean="0"/>
              <a:t> </a:t>
            </a:r>
            <a:r>
              <a:rPr lang="en-US" dirty="0" smtClean="0"/>
              <a:t>PAY AS MUCH ATTENTION TO FORM </a:t>
            </a:r>
            <a:r>
              <a:rPr lang="en-US" baseline="0" dirty="0" smtClean="0"/>
              <a:t> </a:t>
            </a:r>
            <a:r>
              <a:rPr lang="en-US" dirty="0" smtClean="0"/>
              <a:t>AS CONTENT </a:t>
            </a:r>
            <a:endParaRPr lang="en-US" dirty="0"/>
          </a:p>
        </p:txBody>
      </p:sp>
      <p:sp>
        <p:nvSpPr>
          <p:cNvPr id="4" name="Slide Number Placeholder 3"/>
          <p:cNvSpPr>
            <a:spLocks noGrp="1"/>
          </p:cNvSpPr>
          <p:nvPr>
            <p:ph type="sldNum" sz="quarter" idx="10"/>
          </p:nvPr>
        </p:nvSpPr>
        <p:spPr/>
        <p:txBody>
          <a:bodyPr/>
          <a:lstStyle/>
          <a:p>
            <a:fld id="{AC1713A9-D347-194F-A8A6-C6AF2ED4F701}" type="slidenum">
              <a:rPr lang="en-US" altLang="en-US" smtClean="0"/>
              <a:pPr/>
              <a:t>12</a:t>
            </a:fld>
            <a:endParaRPr lang="en-US" altLang="en-US"/>
          </a:p>
        </p:txBody>
      </p:sp>
    </p:spTree>
    <p:extLst>
      <p:ext uri="{BB962C8B-B14F-4D97-AF65-F5344CB8AC3E}">
        <p14:creationId xmlns:p14="http://schemas.microsoft.com/office/powerpoint/2010/main" val="1867701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04F6A126-D541-DC46-A416-8777BECCCB62}" type="slidenum">
              <a:rPr lang="en-US" altLang="en-US"/>
              <a:pPr/>
              <a:t>‹#›</a:t>
            </a:fld>
            <a:endParaRPr lang="en-US" altLang="en-US"/>
          </a:p>
        </p:txBody>
      </p:sp>
    </p:spTree>
    <p:extLst>
      <p:ext uri="{BB962C8B-B14F-4D97-AF65-F5344CB8AC3E}">
        <p14:creationId xmlns:p14="http://schemas.microsoft.com/office/powerpoint/2010/main" val="90367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A882802D-9CB2-6B48-AB9C-8B13EC330605}" type="slidenum">
              <a:rPr lang="en-US" altLang="en-US"/>
              <a:pPr/>
              <a:t>‹#›</a:t>
            </a:fld>
            <a:endParaRPr lang="en-US" altLang="en-US"/>
          </a:p>
        </p:txBody>
      </p:sp>
    </p:spTree>
    <p:extLst>
      <p:ext uri="{BB962C8B-B14F-4D97-AF65-F5344CB8AC3E}">
        <p14:creationId xmlns:p14="http://schemas.microsoft.com/office/powerpoint/2010/main" val="1480079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979C5DA3-2814-D444-96EE-4778F52D3B45}" type="slidenum">
              <a:rPr lang="en-US" altLang="en-US"/>
              <a:pPr/>
              <a:t>‹#›</a:t>
            </a:fld>
            <a:endParaRPr lang="en-US" altLang="en-US"/>
          </a:p>
        </p:txBody>
      </p:sp>
    </p:spTree>
    <p:extLst>
      <p:ext uri="{BB962C8B-B14F-4D97-AF65-F5344CB8AC3E}">
        <p14:creationId xmlns:p14="http://schemas.microsoft.com/office/powerpoint/2010/main" val="1385947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lt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CCF43F1F-29FC-3D40-A011-94B5DCC65170}" type="slidenum">
              <a:rPr lang="en-US" altLang="en-US"/>
              <a:pPr/>
              <a:t>‹#›</a:t>
            </a:fld>
            <a:endParaRPr lang="en-US" altLang="en-US"/>
          </a:p>
        </p:txBody>
      </p:sp>
    </p:spTree>
    <p:extLst>
      <p:ext uri="{BB962C8B-B14F-4D97-AF65-F5344CB8AC3E}">
        <p14:creationId xmlns:p14="http://schemas.microsoft.com/office/powerpoint/2010/main" val="2005795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91186667-7199-774A-B3F5-16E334AD0747}" type="slidenum">
              <a:rPr lang="en-US" altLang="en-US"/>
              <a:pPr/>
              <a:t>‹#›</a:t>
            </a:fld>
            <a:endParaRPr lang="en-US" altLang="en-US"/>
          </a:p>
        </p:txBody>
      </p:sp>
    </p:spTree>
    <p:extLst>
      <p:ext uri="{BB962C8B-B14F-4D97-AF65-F5344CB8AC3E}">
        <p14:creationId xmlns:p14="http://schemas.microsoft.com/office/powerpoint/2010/main" val="535281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CE2109AC-966A-8548-8822-13CD85FCCF4A}" type="slidenum">
              <a:rPr lang="en-US" altLang="en-US"/>
              <a:pPr/>
              <a:t>‹#›</a:t>
            </a:fld>
            <a:endParaRPr lang="en-US" altLang="en-US"/>
          </a:p>
        </p:txBody>
      </p:sp>
    </p:spTree>
    <p:extLst>
      <p:ext uri="{BB962C8B-B14F-4D97-AF65-F5344CB8AC3E}">
        <p14:creationId xmlns:p14="http://schemas.microsoft.com/office/powerpoint/2010/main" val="660853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764B21B9-D53C-B140-A0F2-1D3C30F84DF3}" type="slidenum">
              <a:rPr lang="en-US" altLang="en-US"/>
              <a:pPr/>
              <a:t>‹#›</a:t>
            </a:fld>
            <a:endParaRPr lang="en-US" altLang="en-US"/>
          </a:p>
        </p:txBody>
      </p:sp>
    </p:spTree>
    <p:extLst>
      <p:ext uri="{BB962C8B-B14F-4D97-AF65-F5344CB8AC3E}">
        <p14:creationId xmlns:p14="http://schemas.microsoft.com/office/powerpoint/2010/main" val="184142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E3E3AC0E-C2BA-3B4B-99DF-1560DF240495}" type="slidenum">
              <a:rPr lang="en-US" altLang="en-US"/>
              <a:pPr/>
              <a:t>‹#›</a:t>
            </a:fld>
            <a:endParaRPr lang="en-US" altLang="en-US"/>
          </a:p>
        </p:txBody>
      </p:sp>
    </p:spTree>
    <p:extLst>
      <p:ext uri="{BB962C8B-B14F-4D97-AF65-F5344CB8AC3E}">
        <p14:creationId xmlns:p14="http://schemas.microsoft.com/office/powerpoint/2010/main" val="354204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455C612F-0B73-D749-9916-57FEC99ABC9B}" type="slidenum">
              <a:rPr lang="en-US" altLang="en-US"/>
              <a:pPr/>
              <a:t>‹#›</a:t>
            </a:fld>
            <a:endParaRPr lang="en-US" altLang="en-US"/>
          </a:p>
        </p:txBody>
      </p:sp>
    </p:spTree>
    <p:extLst>
      <p:ext uri="{BB962C8B-B14F-4D97-AF65-F5344CB8AC3E}">
        <p14:creationId xmlns:p14="http://schemas.microsoft.com/office/powerpoint/2010/main" val="297925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B07FF738-F64F-CD41-AC2B-7E370966FCA8}" type="slidenum">
              <a:rPr lang="en-US" altLang="en-US"/>
              <a:pPr/>
              <a:t>‹#›</a:t>
            </a:fld>
            <a:endParaRPr lang="en-US" altLang="en-US"/>
          </a:p>
        </p:txBody>
      </p:sp>
    </p:spTree>
    <p:extLst>
      <p:ext uri="{BB962C8B-B14F-4D97-AF65-F5344CB8AC3E}">
        <p14:creationId xmlns:p14="http://schemas.microsoft.com/office/powerpoint/2010/main" val="1443883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E8E61FC2-1323-3B47-B613-9483EB19C12C}" type="slidenum">
              <a:rPr lang="en-US" altLang="en-US"/>
              <a:pPr/>
              <a:t>‹#›</a:t>
            </a:fld>
            <a:endParaRPr lang="en-US" altLang="en-US"/>
          </a:p>
        </p:txBody>
      </p:sp>
    </p:spTree>
    <p:extLst>
      <p:ext uri="{BB962C8B-B14F-4D97-AF65-F5344CB8AC3E}">
        <p14:creationId xmlns:p14="http://schemas.microsoft.com/office/powerpoint/2010/main" val="789899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680B734E-9D3C-E840-9402-1A5B47E3CE34}" type="slidenum">
              <a:rPr lang="en-US" altLang="en-US"/>
              <a:pPr/>
              <a:t>‹#›</a:t>
            </a:fld>
            <a:endParaRPr lang="en-US" altLang="en-US"/>
          </a:p>
        </p:txBody>
      </p:sp>
    </p:spTree>
    <p:extLst>
      <p:ext uri="{BB962C8B-B14F-4D97-AF65-F5344CB8AC3E}">
        <p14:creationId xmlns:p14="http://schemas.microsoft.com/office/powerpoint/2010/main" val="9757899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solidFill>
                  <a:schemeClr val="tx1"/>
                </a:solidFill>
              </a:defRPr>
            </a:lvl1pPr>
          </a:lstStyle>
          <a:p>
            <a:endParaRPr lang="en-US"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solidFill>
                  <a:schemeClr val="tx1"/>
                </a:solidFill>
              </a:defRPr>
            </a:lvl1pPr>
          </a:lstStyle>
          <a:p>
            <a:endParaRPr lang="en-US"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solidFill>
                  <a:schemeClr val="tx1"/>
                </a:solidFill>
              </a:defRPr>
            </a:lvl1pPr>
          </a:lstStyle>
          <a:p>
            <a:fld id="{48273D2C-CB4E-0144-BE81-29DA68A504C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P22 Typewriter" charset="0"/>
        </a:defRPr>
      </a:lvl2pPr>
      <a:lvl3pPr algn="ctr" rtl="0" fontAlgn="base">
        <a:spcBef>
          <a:spcPct val="0"/>
        </a:spcBef>
        <a:spcAft>
          <a:spcPct val="0"/>
        </a:spcAft>
        <a:defRPr sz="4400">
          <a:solidFill>
            <a:schemeClr val="tx2"/>
          </a:solidFill>
          <a:latin typeface="P22 Typewriter" charset="0"/>
        </a:defRPr>
      </a:lvl3pPr>
      <a:lvl4pPr algn="ctr" rtl="0" fontAlgn="base">
        <a:spcBef>
          <a:spcPct val="0"/>
        </a:spcBef>
        <a:spcAft>
          <a:spcPct val="0"/>
        </a:spcAft>
        <a:defRPr sz="4400">
          <a:solidFill>
            <a:schemeClr val="tx2"/>
          </a:solidFill>
          <a:latin typeface="P22 Typewriter" charset="0"/>
        </a:defRPr>
      </a:lvl4pPr>
      <a:lvl5pPr algn="ctr" rtl="0" fontAlgn="base">
        <a:spcBef>
          <a:spcPct val="0"/>
        </a:spcBef>
        <a:spcAft>
          <a:spcPct val="0"/>
        </a:spcAft>
        <a:defRPr sz="4400">
          <a:solidFill>
            <a:schemeClr val="tx2"/>
          </a:solidFill>
          <a:latin typeface="P22 Typewriter" charset="0"/>
        </a:defRPr>
      </a:lvl5pPr>
      <a:lvl6pPr marL="457200" algn="ctr" rtl="0" fontAlgn="base">
        <a:spcBef>
          <a:spcPct val="0"/>
        </a:spcBef>
        <a:spcAft>
          <a:spcPct val="0"/>
        </a:spcAft>
        <a:defRPr sz="4400">
          <a:solidFill>
            <a:schemeClr val="tx2"/>
          </a:solidFill>
          <a:latin typeface="P22 Typewriter" charset="0"/>
        </a:defRPr>
      </a:lvl6pPr>
      <a:lvl7pPr marL="914400" algn="ctr" rtl="0" fontAlgn="base">
        <a:spcBef>
          <a:spcPct val="0"/>
        </a:spcBef>
        <a:spcAft>
          <a:spcPct val="0"/>
        </a:spcAft>
        <a:defRPr sz="4400">
          <a:solidFill>
            <a:schemeClr val="tx2"/>
          </a:solidFill>
          <a:latin typeface="P22 Typewriter" charset="0"/>
        </a:defRPr>
      </a:lvl7pPr>
      <a:lvl8pPr marL="1371600" algn="ctr" rtl="0" fontAlgn="base">
        <a:spcBef>
          <a:spcPct val="0"/>
        </a:spcBef>
        <a:spcAft>
          <a:spcPct val="0"/>
        </a:spcAft>
        <a:defRPr sz="4400">
          <a:solidFill>
            <a:schemeClr val="tx2"/>
          </a:solidFill>
          <a:latin typeface="P22 Typewriter" charset="0"/>
        </a:defRPr>
      </a:lvl8pPr>
      <a:lvl9pPr marL="1828800" algn="ctr" rtl="0" fontAlgn="base">
        <a:spcBef>
          <a:spcPct val="0"/>
        </a:spcBef>
        <a:spcAft>
          <a:spcPct val="0"/>
        </a:spcAft>
        <a:defRPr sz="4400">
          <a:solidFill>
            <a:schemeClr val="tx2"/>
          </a:solidFill>
          <a:latin typeface="P22 Typewriter"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1.png"/><Relationship Id="rId1" Type="http://schemas.microsoft.com/office/2007/relationships/media" Target="../media/media1.mp4"/><Relationship Id="rId2" Type="http://schemas.openxmlformats.org/officeDocument/2006/relationships/video" Target="../media/media1.mp4"/></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ctrTitle"/>
          </p:nvPr>
        </p:nvSpPr>
        <p:spPr>
          <a:xfrm>
            <a:off x="685800" y="304800"/>
            <a:ext cx="7772400" cy="3505200"/>
          </a:xfrm>
        </p:spPr>
        <p:txBody>
          <a:bodyPr anchor="ctr"/>
          <a:lstStyle/>
          <a:p>
            <a:r>
              <a:rPr lang="en-US" sz="5400" dirty="0"/>
              <a:t>Critical Perspectives in </a:t>
            </a:r>
            <a:r>
              <a:rPr lang="en-US" sz="5400" dirty="0">
                <a:solidFill>
                  <a:schemeClr val="tx1"/>
                </a:solidFill>
              </a:rPr>
              <a:t>Learning, Spreadability and Transmedia</a:t>
            </a:r>
            <a:r>
              <a:rPr lang="en-US" sz="5400" dirty="0"/>
              <a:t>: New Reflexive Storytelling</a:t>
            </a:r>
            <a:r>
              <a:rPr lang="en-US" sz="5400" dirty="0" smtClean="0">
                <a:effectLst/>
              </a:rPr>
              <a:t> </a:t>
            </a:r>
            <a:endParaRPr lang="en-US" altLang="en-US" sz="4400" dirty="0">
              <a:solidFill>
                <a:schemeClr val="bg1"/>
              </a:solidFill>
            </a:endParaRPr>
          </a:p>
        </p:txBody>
      </p:sp>
      <p:sp>
        <p:nvSpPr>
          <p:cNvPr id="181251" name="Rectangle 3"/>
          <p:cNvSpPr>
            <a:spLocks noGrp="1" noChangeArrowheads="1"/>
          </p:cNvSpPr>
          <p:nvPr>
            <p:ph type="subTitle" idx="1"/>
          </p:nvPr>
        </p:nvSpPr>
        <p:spPr>
          <a:xfrm>
            <a:off x="1371600" y="4495800"/>
            <a:ext cx="6400800" cy="1295400"/>
          </a:xfrm>
        </p:spPr>
        <p:txBody>
          <a:bodyPr/>
          <a:lstStyle/>
          <a:p>
            <a:r>
              <a:rPr lang="en-US" altLang="en-US" sz="3200" dirty="0" smtClean="0">
                <a:solidFill>
                  <a:schemeClr val="bg1"/>
                </a:solidFill>
              </a:rPr>
              <a:t>	Digital Humanities @ OU Day</a:t>
            </a:r>
            <a:r>
              <a:rPr lang="en-US" altLang="en-US" sz="3200" dirty="0">
                <a:solidFill>
                  <a:schemeClr val="bg1"/>
                </a:solidFill>
              </a:rPr>
              <a:t/>
            </a:r>
            <a:br>
              <a:rPr lang="en-US" altLang="en-US" sz="3200" dirty="0">
                <a:solidFill>
                  <a:schemeClr val="bg1"/>
                </a:solidFill>
              </a:rPr>
            </a:br>
            <a:r>
              <a:rPr lang="en-US" altLang="en-US" sz="3200" dirty="0" smtClean="0">
                <a:solidFill>
                  <a:schemeClr val="bg1"/>
                </a:solidFill>
              </a:rPr>
              <a:t>February 1, 2016</a:t>
            </a:r>
            <a:endParaRPr lang="en-US" altLang="en-US" sz="3200" dirty="0">
              <a:solidFill>
                <a:schemeClr val="bg1"/>
              </a:solidFill>
            </a:endParaRPr>
          </a:p>
        </p:txBody>
      </p:sp>
    </p:spTree>
  </p:cSld>
  <p:clrMapOvr>
    <a:masterClrMapping/>
  </p:clrMapOvr>
  <p:transition xmlns:p14="http://schemas.microsoft.com/office/powerpoint/2010/main" advTm="17952"/>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a:solidFill>
                  <a:schemeClr val="bg1"/>
                </a:solidFill>
              </a:rPr>
              <a:t>C</a:t>
            </a:r>
            <a:r>
              <a:rPr lang="en-US" altLang="en-US" sz="4400" dirty="0" smtClean="0">
                <a:solidFill>
                  <a:schemeClr val="bg1"/>
                </a:solidFill>
              </a:rPr>
              <a:t>ritical </a:t>
            </a:r>
            <a:r>
              <a:rPr lang="en-US" altLang="en-US" sz="4400" dirty="0">
                <a:solidFill>
                  <a:schemeClr val="bg1"/>
                </a:solidFill>
              </a:rPr>
              <a:t>P</a:t>
            </a:r>
            <a:r>
              <a:rPr lang="en-US" altLang="en-US" sz="4400" dirty="0" smtClean="0">
                <a:solidFill>
                  <a:schemeClr val="bg1"/>
                </a:solidFill>
              </a:rPr>
              <a:t>erspective.</a:t>
            </a:r>
            <a:endParaRPr lang="en-US" altLang="en-US" sz="4400" dirty="0">
              <a:solidFill>
                <a:schemeClr val="bg1"/>
              </a:solidFill>
            </a:endParaRPr>
          </a:p>
        </p:txBody>
      </p:sp>
      <p:sp>
        <p:nvSpPr>
          <p:cNvPr id="3" name="TextBox 2"/>
          <p:cNvSpPr txBox="1"/>
          <p:nvPr/>
        </p:nvSpPr>
        <p:spPr>
          <a:xfrm>
            <a:off x="4921135" y="4871258"/>
            <a:ext cx="184731" cy="769441"/>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774316048"/>
      </p:ext>
    </p:extLst>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a:solidFill>
                  <a:schemeClr val="bg1"/>
                </a:solidFill>
              </a:rPr>
              <a:t>C</a:t>
            </a:r>
            <a:r>
              <a:rPr lang="en-US" altLang="en-US" sz="4400" dirty="0" smtClean="0">
                <a:solidFill>
                  <a:schemeClr val="bg1"/>
                </a:solidFill>
              </a:rPr>
              <a:t>ritical Perspective.</a:t>
            </a:r>
            <a:endParaRPr lang="en-US" altLang="en-US" sz="4400" dirty="0">
              <a:solidFill>
                <a:schemeClr val="bg1"/>
              </a:solidFill>
            </a:endParaRPr>
          </a:p>
        </p:txBody>
      </p:sp>
      <p:sp>
        <p:nvSpPr>
          <p:cNvPr id="3" name="TextBox 2"/>
          <p:cNvSpPr txBox="1"/>
          <p:nvPr/>
        </p:nvSpPr>
        <p:spPr>
          <a:xfrm>
            <a:off x="4921135" y="4871258"/>
            <a:ext cx="184731" cy="769441"/>
          </a:xfrm>
          <a:prstGeom prst="rect">
            <a:avLst/>
          </a:prstGeom>
          <a:noFill/>
        </p:spPr>
        <p:txBody>
          <a:bodyPr wrap="none" rtlCol="0">
            <a:spAutoFit/>
          </a:bodyPr>
          <a:lstStyle/>
          <a:p>
            <a:endParaRPr lang="en-US"/>
          </a:p>
        </p:txBody>
      </p:sp>
      <p:sp>
        <p:nvSpPr>
          <p:cNvPr id="2" name="TextBox 1"/>
          <p:cNvSpPr txBox="1"/>
          <p:nvPr/>
        </p:nvSpPr>
        <p:spPr>
          <a:xfrm>
            <a:off x="2260600" y="4318000"/>
            <a:ext cx="2188420" cy="769441"/>
          </a:xfrm>
          <a:prstGeom prst="rect">
            <a:avLst/>
          </a:prstGeom>
          <a:noFill/>
        </p:spPr>
        <p:txBody>
          <a:bodyPr wrap="none" rtlCol="0">
            <a:spAutoFit/>
          </a:bodyPr>
          <a:lstStyle/>
          <a:p>
            <a:r>
              <a:rPr lang="en-US" dirty="0" smtClean="0"/>
              <a:t>reflexive</a:t>
            </a:r>
            <a:endParaRPr lang="en-US" dirty="0"/>
          </a:p>
        </p:txBody>
      </p:sp>
    </p:spTree>
    <p:extLst>
      <p:ext uri="{BB962C8B-B14F-4D97-AF65-F5344CB8AC3E}">
        <p14:creationId xmlns:p14="http://schemas.microsoft.com/office/powerpoint/2010/main" val="143096544"/>
      </p:ext>
    </p:extLst>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a:solidFill>
                  <a:schemeClr val="bg1"/>
                </a:solidFill>
              </a:rPr>
              <a:t>C</a:t>
            </a:r>
            <a:r>
              <a:rPr lang="en-US" altLang="en-US" sz="4400" dirty="0" smtClean="0">
                <a:solidFill>
                  <a:schemeClr val="bg1"/>
                </a:solidFill>
              </a:rPr>
              <a:t>ritical </a:t>
            </a:r>
            <a:r>
              <a:rPr lang="en-US" altLang="en-US" sz="4400" dirty="0">
                <a:solidFill>
                  <a:schemeClr val="bg1"/>
                </a:solidFill>
              </a:rPr>
              <a:t>P</a:t>
            </a:r>
            <a:r>
              <a:rPr lang="en-US" altLang="en-US" sz="4400" dirty="0" smtClean="0">
                <a:solidFill>
                  <a:schemeClr val="bg1"/>
                </a:solidFill>
              </a:rPr>
              <a:t>erspective.</a:t>
            </a:r>
            <a:endParaRPr lang="en-US" altLang="en-US" sz="4400" dirty="0">
              <a:solidFill>
                <a:schemeClr val="bg1"/>
              </a:solidFill>
            </a:endParaRPr>
          </a:p>
        </p:txBody>
      </p:sp>
      <p:sp>
        <p:nvSpPr>
          <p:cNvPr id="3" name="TextBox 2"/>
          <p:cNvSpPr txBox="1"/>
          <p:nvPr/>
        </p:nvSpPr>
        <p:spPr>
          <a:xfrm>
            <a:off x="4921135" y="4871258"/>
            <a:ext cx="184731" cy="769441"/>
          </a:xfrm>
          <a:prstGeom prst="rect">
            <a:avLst/>
          </a:prstGeom>
          <a:noFill/>
        </p:spPr>
        <p:txBody>
          <a:bodyPr wrap="none" rtlCol="0">
            <a:spAutoFit/>
          </a:bodyPr>
          <a:lstStyle/>
          <a:p>
            <a:endParaRPr lang="en-US"/>
          </a:p>
        </p:txBody>
      </p:sp>
      <p:sp>
        <p:nvSpPr>
          <p:cNvPr id="2" name="TextBox 1"/>
          <p:cNvSpPr txBox="1"/>
          <p:nvPr/>
        </p:nvSpPr>
        <p:spPr>
          <a:xfrm>
            <a:off x="1529542" y="3757353"/>
            <a:ext cx="6395258" cy="2123658"/>
          </a:xfrm>
          <a:prstGeom prst="rect">
            <a:avLst/>
          </a:prstGeom>
          <a:noFill/>
        </p:spPr>
        <p:txBody>
          <a:bodyPr wrap="square" rtlCol="0">
            <a:spAutoFit/>
          </a:bodyPr>
          <a:lstStyle/>
          <a:p>
            <a:r>
              <a:rPr lang="en-US" dirty="0" smtClean="0"/>
              <a:t>PAY AS </a:t>
            </a:r>
            <a:r>
              <a:rPr lang="en-US" dirty="0"/>
              <a:t>MUCH </a:t>
            </a:r>
            <a:endParaRPr lang="en-US" dirty="0" smtClean="0"/>
          </a:p>
          <a:p>
            <a:r>
              <a:rPr lang="en-US" dirty="0" smtClean="0"/>
              <a:t>ATTENTION TO </a:t>
            </a:r>
          </a:p>
          <a:p>
            <a:r>
              <a:rPr lang="en-US" dirty="0" smtClean="0"/>
              <a:t>FORM AS </a:t>
            </a:r>
            <a:r>
              <a:rPr lang="en-US" dirty="0"/>
              <a:t>CONTENT </a:t>
            </a:r>
          </a:p>
        </p:txBody>
      </p:sp>
    </p:spTree>
    <p:extLst>
      <p:ext uri="{BB962C8B-B14F-4D97-AF65-F5344CB8AC3E}">
        <p14:creationId xmlns:p14="http://schemas.microsoft.com/office/powerpoint/2010/main" val="634377136"/>
      </p:ext>
    </p:extLst>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smtClean="0">
                <a:solidFill>
                  <a:schemeClr val="bg1"/>
                </a:solidFill>
              </a:rPr>
              <a:t>Critical Perspective.</a:t>
            </a:r>
            <a:endParaRPr lang="en-US" altLang="en-US" sz="4400" dirty="0">
              <a:solidFill>
                <a:schemeClr val="bg1"/>
              </a:solidFill>
            </a:endParaRPr>
          </a:p>
        </p:txBody>
      </p:sp>
      <p:sp>
        <p:nvSpPr>
          <p:cNvPr id="3" name="TextBox 2"/>
          <p:cNvSpPr txBox="1"/>
          <p:nvPr/>
        </p:nvSpPr>
        <p:spPr>
          <a:xfrm>
            <a:off x="4921135" y="4871258"/>
            <a:ext cx="184731" cy="769441"/>
          </a:xfrm>
          <a:prstGeom prst="rect">
            <a:avLst/>
          </a:prstGeom>
          <a:noFill/>
        </p:spPr>
        <p:txBody>
          <a:bodyPr wrap="none" rtlCol="0">
            <a:spAutoFit/>
          </a:bodyPr>
          <a:lstStyle/>
          <a:p>
            <a:endParaRPr lang="en-US"/>
          </a:p>
        </p:txBody>
      </p:sp>
      <p:sp>
        <p:nvSpPr>
          <p:cNvPr id="2" name="TextBox 1"/>
          <p:cNvSpPr txBox="1"/>
          <p:nvPr/>
        </p:nvSpPr>
        <p:spPr>
          <a:xfrm>
            <a:off x="457201" y="3757353"/>
            <a:ext cx="8382000" cy="2123658"/>
          </a:xfrm>
          <a:prstGeom prst="rect">
            <a:avLst/>
          </a:prstGeom>
          <a:noFill/>
        </p:spPr>
        <p:txBody>
          <a:bodyPr wrap="square" rtlCol="0">
            <a:spAutoFit/>
          </a:bodyPr>
          <a:lstStyle/>
          <a:p>
            <a:r>
              <a:rPr lang="en-US" dirty="0"/>
              <a:t>HOW WE SPEAK DESERVES </a:t>
            </a:r>
            <a:endParaRPr lang="en-US" dirty="0" smtClean="0"/>
          </a:p>
          <a:p>
            <a:r>
              <a:rPr lang="en-US" dirty="0" smtClean="0"/>
              <a:t>AS </a:t>
            </a:r>
            <a:r>
              <a:rPr lang="en-US" dirty="0"/>
              <a:t>MUCH ATTENTION AS </a:t>
            </a:r>
            <a:endParaRPr lang="en-US" dirty="0" smtClean="0"/>
          </a:p>
          <a:p>
            <a:r>
              <a:rPr lang="en-US" dirty="0" smtClean="0"/>
              <a:t>WHAT </a:t>
            </a:r>
            <a:r>
              <a:rPr lang="en-US" dirty="0"/>
              <a:t>WE SAY </a:t>
            </a:r>
          </a:p>
        </p:txBody>
      </p:sp>
    </p:spTree>
    <p:extLst>
      <p:ext uri="{BB962C8B-B14F-4D97-AF65-F5344CB8AC3E}">
        <p14:creationId xmlns:p14="http://schemas.microsoft.com/office/powerpoint/2010/main" val="1757447070"/>
      </p:ext>
    </p:extLst>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22" name="Rectangle 2"/>
          <p:cNvSpPr>
            <a:spLocks noGrp="1" noChangeArrowheads="1"/>
          </p:cNvSpPr>
          <p:nvPr>
            <p:ph type="ctrTitle"/>
          </p:nvPr>
        </p:nvSpPr>
        <p:spPr>
          <a:xfrm>
            <a:off x="685800" y="2819400"/>
            <a:ext cx="7772400" cy="1143000"/>
          </a:xfrm>
          <a:ln w="76200" cmpd="tri">
            <a:solidFill>
              <a:schemeClr val="tx1"/>
            </a:solidFill>
            <a:miter lim="800000"/>
            <a:headEnd/>
            <a:tailEnd/>
          </a:ln>
        </p:spPr>
        <p:txBody>
          <a:bodyPr anchor="ctr"/>
          <a:lstStyle/>
          <a:p>
            <a:r>
              <a:rPr lang="en-US" altLang="en-US" sz="4400" dirty="0" smtClean="0">
                <a:solidFill>
                  <a:schemeClr val="bg1"/>
                </a:solidFill>
              </a:rPr>
              <a:t>The digital fosters the convergence</a:t>
            </a:r>
            <a:r>
              <a:rPr lang="en-US" altLang="en-US" sz="4400" baseline="0" dirty="0" smtClean="0">
                <a:solidFill>
                  <a:schemeClr val="bg1"/>
                </a:solidFill>
              </a:rPr>
              <a:t> of all sorts of media into the flow of </a:t>
            </a:r>
            <a:r>
              <a:rPr lang="en-US" altLang="en-US" sz="4400" baseline="0" smtClean="0">
                <a:solidFill>
                  <a:schemeClr val="bg1"/>
                </a:solidFill>
              </a:rPr>
              <a:t>the constant digital present.</a:t>
            </a:r>
            <a:r>
              <a:rPr lang="en-US" altLang="en-US" sz="4400" dirty="0">
                <a:solidFill>
                  <a:schemeClr val="bg1"/>
                </a:solidFill>
              </a:rPr>
              <a:t/>
            </a:r>
            <a:br>
              <a:rPr lang="en-US" altLang="en-US" sz="4400" dirty="0">
                <a:solidFill>
                  <a:schemeClr val="bg1"/>
                </a:solidFill>
              </a:rPr>
            </a:br>
            <a:r>
              <a:rPr lang="en-US" altLang="en-US" sz="4400" dirty="0">
                <a:solidFill>
                  <a:schemeClr val="tx1"/>
                </a:solidFill>
              </a:rPr>
              <a:t>Donaldson v. Beckett</a:t>
            </a:r>
            <a:br>
              <a:rPr lang="en-US" altLang="en-US" sz="4400" dirty="0">
                <a:solidFill>
                  <a:schemeClr val="tx1"/>
                </a:solidFill>
              </a:rPr>
            </a:br>
            <a:r>
              <a:rPr lang="en-US" altLang="en-US" sz="4400" dirty="0">
                <a:solidFill>
                  <a:schemeClr val="tx1"/>
                </a:solidFill>
              </a:rPr>
              <a:t>free culture</a:t>
            </a:r>
            <a:br>
              <a:rPr lang="en-US" altLang="en-US" sz="4400" dirty="0">
                <a:solidFill>
                  <a:schemeClr val="tx1"/>
                </a:solidFill>
              </a:rPr>
            </a:br>
            <a:r>
              <a:rPr lang="en-US" altLang="en-US" sz="4400" dirty="0">
                <a:solidFill>
                  <a:schemeClr val="tx1"/>
                </a:solidFill>
              </a:rPr>
              <a:t>born</a:t>
            </a:r>
            <a:endParaRPr lang="en-US" altLang="en-US" sz="4400" dirty="0">
              <a:solidFill>
                <a:schemeClr val="bg1"/>
              </a:solidFill>
            </a:endParaRPr>
          </a:p>
        </p:txBody>
      </p:sp>
      <p:sp>
        <p:nvSpPr>
          <p:cNvPr id="1157123" name="Rectangle 3"/>
          <p:cNvSpPr>
            <a:spLocks noGrp="1" noChangeArrowheads="1"/>
          </p:cNvSpPr>
          <p:nvPr>
            <p:ph type="subTitle" idx="1"/>
          </p:nvPr>
        </p:nvSpPr>
        <p:spPr>
          <a:xfrm>
            <a:off x="1371600" y="3886200"/>
            <a:ext cx="6400800" cy="1752600"/>
          </a:xfrm>
        </p:spPr>
        <p:txBody>
          <a:bodyPr/>
          <a:lstStyle/>
          <a:p>
            <a:r>
              <a:rPr lang="en-US" altLang="en-US" sz="3200" dirty="0" smtClean="0">
                <a:solidFill>
                  <a:schemeClr val="bg1"/>
                </a:solidFill>
              </a:rPr>
              <a:t>What are the words we use to understand the way this flow works?</a:t>
            </a:r>
            <a:endParaRPr lang="en-US" altLang="en-US" sz="3200" dirty="0">
              <a:solidFill>
                <a:schemeClr val="bg1"/>
              </a:solidFill>
            </a:endParaRPr>
          </a:p>
        </p:txBody>
      </p:sp>
    </p:spTree>
  </p:cSld>
  <p:clrMapOvr>
    <a:masterClrMapping/>
  </p:clrMapOvr>
  <p:transition xmlns:p14="http://schemas.microsoft.com/office/powerpoint/2010/main" advTm="5040"/>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22" name="Rectangle 2"/>
          <p:cNvSpPr>
            <a:spLocks noGrp="1" noChangeArrowheads="1"/>
          </p:cNvSpPr>
          <p:nvPr>
            <p:ph type="ctrTitle"/>
          </p:nvPr>
        </p:nvSpPr>
        <p:spPr>
          <a:xfrm>
            <a:off x="685800" y="1905000"/>
            <a:ext cx="7772400" cy="2057400"/>
          </a:xfrm>
          <a:ln w="76200" cmpd="tri">
            <a:solidFill>
              <a:schemeClr val="tx1"/>
            </a:solidFill>
            <a:miter lim="800000"/>
            <a:headEnd/>
            <a:tailEnd/>
          </a:ln>
        </p:spPr>
        <p:txBody>
          <a:bodyPr anchor="ctr"/>
          <a:lstStyle/>
          <a:p>
            <a:r>
              <a:rPr lang="en-US" altLang="en-US" sz="4400" dirty="0">
                <a:solidFill>
                  <a:schemeClr val="bg1"/>
                </a:solidFill>
              </a:rPr>
              <a:t/>
            </a:r>
            <a:br>
              <a:rPr lang="en-US" altLang="en-US" sz="4400" dirty="0">
                <a:solidFill>
                  <a:schemeClr val="bg1"/>
                </a:solidFill>
              </a:rPr>
            </a:br>
            <a:r>
              <a:rPr lang="en-US" altLang="en-US" sz="4400" dirty="0" smtClean="0">
                <a:solidFill>
                  <a:schemeClr val="bg1"/>
                </a:solidFill>
              </a:rPr>
              <a:t>Convergence</a:t>
            </a:r>
            <a:br>
              <a:rPr lang="en-US" altLang="en-US" sz="4400" dirty="0" smtClean="0">
                <a:solidFill>
                  <a:schemeClr val="bg1"/>
                </a:solidFill>
              </a:rPr>
            </a:br>
            <a:r>
              <a:rPr lang="en-US" altLang="en-US" sz="4400" dirty="0" smtClean="0">
                <a:solidFill>
                  <a:schemeClr val="tx1"/>
                </a:solidFill>
              </a:rPr>
              <a:t>Donaldson </a:t>
            </a:r>
            <a:r>
              <a:rPr lang="en-US" altLang="en-US" sz="4400" dirty="0">
                <a:solidFill>
                  <a:schemeClr val="tx1"/>
                </a:solidFill>
              </a:rPr>
              <a:t>v. Beckett</a:t>
            </a:r>
            <a:br>
              <a:rPr lang="en-US" altLang="en-US" sz="4400" dirty="0">
                <a:solidFill>
                  <a:schemeClr val="tx1"/>
                </a:solidFill>
              </a:rPr>
            </a:br>
            <a:r>
              <a:rPr lang="en-US" altLang="en-US" sz="4400" dirty="0">
                <a:solidFill>
                  <a:schemeClr val="tx1"/>
                </a:solidFill>
              </a:rPr>
              <a:t>free culture</a:t>
            </a:r>
            <a:br>
              <a:rPr lang="en-US" altLang="en-US" sz="4400" dirty="0">
                <a:solidFill>
                  <a:schemeClr val="tx1"/>
                </a:solidFill>
              </a:rPr>
            </a:br>
            <a:r>
              <a:rPr lang="en-US" altLang="en-US" sz="4400" dirty="0">
                <a:solidFill>
                  <a:schemeClr val="tx1"/>
                </a:solidFill>
              </a:rPr>
              <a:t>born</a:t>
            </a:r>
            <a:endParaRPr lang="en-US" altLang="en-US" sz="4400" dirty="0">
              <a:solidFill>
                <a:schemeClr val="bg1"/>
              </a:solidFill>
            </a:endParaRPr>
          </a:p>
        </p:txBody>
      </p:sp>
      <p:sp>
        <p:nvSpPr>
          <p:cNvPr id="1157123" name="Rectangle 3"/>
          <p:cNvSpPr>
            <a:spLocks noGrp="1" noChangeArrowheads="1"/>
          </p:cNvSpPr>
          <p:nvPr>
            <p:ph type="subTitle" idx="1"/>
          </p:nvPr>
        </p:nvSpPr>
        <p:spPr>
          <a:xfrm>
            <a:off x="1371600" y="3886200"/>
            <a:ext cx="6400800" cy="1752600"/>
          </a:xfrm>
        </p:spPr>
        <p:txBody>
          <a:bodyPr/>
          <a:lstStyle/>
          <a:p>
            <a:r>
              <a:rPr lang="en-US" altLang="en-US" sz="3200" dirty="0" smtClean="0">
                <a:solidFill>
                  <a:schemeClr val="bg1"/>
                </a:solidFill>
              </a:rPr>
              <a:t>What are the words we use </a:t>
            </a:r>
            <a:r>
              <a:rPr lang="en-US" altLang="en-US" sz="3200" smtClean="0">
                <a:solidFill>
                  <a:schemeClr val="bg1"/>
                </a:solidFill>
              </a:rPr>
              <a:t>to understand the way this flow works?</a:t>
            </a:r>
            <a:endParaRPr lang="en-US" altLang="en-US" sz="3200" dirty="0">
              <a:solidFill>
                <a:schemeClr val="bg1"/>
              </a:solidFill>
            </a:endParaRPr>
          </a:p>
        </p:txBody>
      </p:sp>
    </p:spTree>
    <p:extLst>
      <p:ext uri="{BB962C8B-B14F-4D97-AF65-F5344CB8AC3E}">
        <p14:creationId xmlns:p14="http://schemas.microsoft.com/office/powerpoint/2010/main" val="871406254"/>
      </p:ext>
    </p:extLst>
  </p:cSld>
  <p:clrMapOvr>
    <a:masterClrMapping/>
  </p:clrMapOvr>
  <p:transition xmlns:p14="http://schemas.microsoft.com/office/powerpoint/2010/main" advTm="5040"/>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22" name="Rectangle 2"/>
          <p:cNvSpPr>
            <a:spLocks noGrp="1" noChangeArrowheads="1"/>
          </p:cNvSpPr>
          <p:nvPr>
            <p:ph type="ctrTitle"/>
          </p:nvPr>
        </p:nvSpPr>
        <p:spPr>
          <a:xfrm>
            <a:off x="685800" y="1905000"/>
            <a:ext cx="7772400" cy="2057400"/>
          </a:xfrm>
          <a:ln w="76200" cmpd="tri">
            <a:solidFill>
              <a:schemeClr val="tx1"/>
            </a:solidFill>
            <a:miter lim="800000"/>
            <a:headEnd/>
            <a:tailEnd/>
          </a:ln>
        </p:spPr>
        <p:txBody>
          <a:bodyPr anchor="ctr"/>
          <a:lstStyle/>
          <a:p>
            <a:r>
              <a:rPr lang="en-US" altLang="en-US" sz="4400" dirty="0">
                <a:solidFill>
                  <a:schemeClr val="bg1"/>
                </a:solidFill>
              </a:rPr>
              <a:t/>
            </a:r>
            <a:br>
              <a:rPr lang="en-US" altLang="en-US" sz="4400" dirty="0">
                <a:solidFill>
                  <a:schemeClr val="bg1"/>
                </a:solidFill>
              </a:rPr>
            </a:br>
            <a:r>
              <a:rPr lang="en-US" altLang="en-US" sz="4400" dirty="0">
                <a:solidFill>
                  <a:schemeClr val="bg1"/>
                </a:solidFill>
              </a:rPr>
              <a:t>P</a:t>
            </a:r>
            <a:r>
              <a:rPr lang="en-US" altLang="en-US" sz="4400" dirty="0" smtClean="0">
                <a:solidFill>
                  <a:schemeClr val="bg1"/>
                </a:solidFill>
              </a:rPr>
              <a:t>iracy</a:t>
            </a:r>
            <a:br>
              <a:rPr lang="en-US" altLang="en-US" sz="4400" dirty="0" smtClean="0">
                <a:solidFill>
                  <a:schemeClr val="bg1"/>
                </a:solidFill>
              </a:rPr>
            </a:br>
            <a:r>
              <a:rPr lang="en-US" altLang="en-US" sz="4400" dirty="0" smtClean="0">
                <a:solidFill>
                  <a:schemeClr val="tx1"/>
                </a:solidFill>
              </a:rPr>
              <a:t>Donaldson </a:t>
            </a:r>
            <a:r>
              <a:rPr lang="en-US" altLang="en-US" sz="4400" dirty="0">
                <a:solidFill>
                  <a:schemeClr val="tx1"/>
                </a:solidFill>
              </a:rPr>
              <a:t>v. Beckett</a:t>
            </a:r>
            <a:br>
              <a:rPr lang="en-US" altLang="en-US" sz="4400" dirty="0">
                <a:solidFill>
                  <a:schemeClr val="tx1"/>
                </a:solidFill>
              </a:rPr>
            </a:br>
            <a:r>
              <a:rPr lang="en-US" altLang="en-US" sz="4400" dirty="0">
                <a:solidFill>
                  <a:schemeClr val="tx1"/>
                </a:solidFill>
              </a:rPr>
              <a:t>free culture</a:t>
            </a:r>
            <a:br>
              <a:rPr lang="en-US" altLang="en-US" sz="4400" dirty="0">
                <a:solidFill>
                  <a:schemeClr val="tx1"/>
                </a:solidFill>
              </a:rPr>
            </a:br>
            <a:r>
              <a:rPr lang="en-US" altLang="en-US" sz="4400" dirty="0">
                <a:solidFill>
                  <a:schemeClr val="tx1"/>
                </a:solidFill>
              </a:rPr>
              <a:t>born</a:t>
            </a:r>
            <a:endParaRPr lang="en-US" altLang="en-US" sz="4400" dirty="0">
              <a:solidFill>
                <a:schemeClr val="bg1"/>
              </a:solidFill>
            </a:endParaRPr>
          </a:p>
        </p:txBody>
      </p:sp>
      <p:sp>
        <p:nvSpPr>
          <p:cNvPr id="1157123" name="Rectangle 3"/>
          <p:cNvSpPr>
            <a:spLocks noGrp="1" noChangeArrowheads="1"/>
          </p:cNvSpPr>
          <p:nvPr>
            <p:ph type="subTitle" idx="1"/>
          </p:nvPr>
        </p:nvSpPr>
        <p:spPr>
          <a:xfrm>
            <a:off x="1371600" y="3886200"/>
            <a:ext cx="6400800" cy="1752600"/>
          </a:xfrm>
        </p:spPr>
        <p:txBody>
          <a:bodyPr/>
          <a:lstStyle/>
          <a:p>
            <a:r>
              <a:rPr lang="en-US" altLang="en-US" sz="3200" dirty="0" smtClean="0">
                <a:solidFill>
                  <a:schemeClr val="bg1"/>
                </a:solidFill>
              </a:rPr>
              <a:t>What are the words we use </a:t>
            </a:r>
            <a:r>
              <a:rPr lang="en-US" altLang="en-US" sz="3200" smtClean="0">
                <a:solidFill>
                  <a:schemeClr val="bg1"/>
                </a:solidFill>
              </a:rPr>
              <a:t>to understand the way this flow works?</a:t>
            </a:r>
            <a:endParaRPr lang="en-US" altLang="en-US" sz="3200" dirty="0">
              <a:solidFill>
                <a:schemeClr val="bg1"/>
              </a:solidFill>
            </a:endParaRPr>
          </a:p>
        </p:txBody>
      </p:sp>
    </p:spTree>
    <p:extLst>
      <p:ext uri="{BB962C8B-B14F-4D97-AF65-F5344CB8AC3E}">
        <p14:creationId xmlns:p14="http://schemas.microsoft.com/office/powerpoint/2010/main" val="723807700"/>
      </p:ext>
    </p:extLst>
  </p:cSld>
  <p:clrMapOvr>
    <a:masterClrMapping/>
  </p:clrMapOvr>
  <p:transition xmlns:p14="http://schemas.microsoft.com/office/powerpoint/2010/main" advTm="5040"/>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22" name="Rectangle 2"/>
          <p:cNvSpPr>
            <a:spLocks noGrp="1" noChangeArrowheads="1"/>
          </p:cNvSpPr>
          <p:nvPr>
            <p:ph type="ctrTitle"/>
          </p:nvPr>
        </p:nvSpPr>
        <p:spPr>
          <a:xfrm>
            <a:off x="685800" y="1905000"/>
            <a:ext cx="7772400" cy="2057400"/>
          </a:xfrm>
          <a:ln w="76200" cmpd="tri">
            <a:solidFill>
              <a:schemeClr val="tx1"/>
            </a:solidFill>
            <a:miter lim="800000"/>
            <a:headEnd/>
            <a:tailEnd/>
          </a:ln>
        </p:spPr>
        <p:txBody>
          <a:bodyPr anchor="ctr"/>
          <a:lstStyle/>
          <a:p>
            <a:r>
              <a:rPr lang="en-US" altLang="en-US" sz="4400" dirty="0">
                <a:solidFill>
                  <a:schemeClr val="bg1"/>
                </a:solidFill>
              </a:rPr>
              <a:t/>
            </a:r>
            <a:br>
              <a:rPr lang="en-US" altLang="en-US" sz="4400" dirty="0">
                <a:solidFill>
                  <a:schemeClr val="bg1"/>
                </a:solidFill>
              </a:rPr>
            </a:br>
            <a:r>
              <a:rPr lang="en-US" altLang="en-US" sz="4400" dirty="0" smtClean="0">
                <a:solidFill>
                  <a:schemeClr val="bg1"/>
                </a:solidFill>
              </a:rPr>
              <a:t>Piracy</a:t>
            </a:r>
            <a:br>
              <a:rPr lang="en-US" altLang="en-US" sz="4400" dirty="0" smtClean="0">
                <a:solidFill>
                  <a:schemeClr val="bg1"/>
                </a:solidFill>
              </a:rPr>
            </a:br>
            <a:r>
              <a:rPr lang="en-US" altLang="en-US" sz="4400" dirty="0">
                <a:solidFill>
                  <a:schemeClr val="bg1"/>
                </a:solidFill>
              </a:rPr>
              <a:t>=</a:t>
            </a:r>
            <a:r>
              <a:rPr lang="en-US" altLang="en-US" sz="4400" dirty="0" smtClean="0">
                <a:solidFill>
                  <a:schemeClr val="bg1"/>
                </a:solidFill>
              </a:rPr>
              <a:t/>
            </a:r>
            <a:br>
              <a:rPr lang="en-US" altLang="en-US" sz="4400" dirty="0" smtClean="0">
                <a:solidFill>
                  <a:schemeClr val="bg1"/>
                </a:solidFill>
              </a:rPr>
            </a:br>
            <a:r>
              <a:rPr lang="en-US" altLang="en-US" sz="4400" dirty="0" smtClean="0">
                <a:solidFill>
                  <a:schemeClr val="bg1"/>
                </a:solidFill>
              </a:rPr>
              <a:t>Sticky</a:t>
            </a:r>
            <a:r>
              <a:rPr lang="en-US" altLang="en-US" sz="4400" dirty="0">
                <a:solidFill>
                  <a:schemeClr val="tx1"/>
                </a:solidFill>
              </a:rPr>
              <a:t/>
            </a:r>
            <a:br>
              <a:rPr lang="en-US" altLang="en-US" sz="4400" dirty="0">
                <a:solidFill>
                  <a:schemeClr val="tx1"/>
                </a:solidFill>
              </a:rPr>
            </a:br>
            <a:r>
              <a:rPr lang="en-US" altLang="en-US" sz="4400" dirty="0">
                <a:solidFill>
                  <a:schemeClr val="tx1"/>
                </a:solidFill>
              </a:rPr>
              <a:t>born</a:t>
            </a:r>
            <a:endParaRPr lang="en-US" altLang="en-US" sz="4400" dirty="0">
              <a:solidFill>
                <a:schemeClr val="bg1"/>
              </a:solidFill>
            </a:endParaRPr>
          </a:p>
        </p:txBody>
      </p:sp>
      <p:sp>
        <p:nvSpPr>
          <p:cNvPr id="1157123" name="Rectangle 3"/>
          <p:cNvSpPr>
            <a:spLocks noGrp="1" noChangeArrowheads="1"/>
          </p:cNvSpPr>
          <p:nvPr>
            <p:ph type="subTitle" idx="1"/>
          </p:nvPr>
        </p:nvSpPr>
        <p:spPr>
          <a:xfrm>
            <a:off x="1371600" y="3886200"/>
            <a:ext cx="6400800" cy="1752600"/>
          </a:xfrm>
        </p:spPr>
        <p:txBody>
          <a:bodyPr/>
          <a:lstStyle/>
          <a:p>
            <a:r>
              <a:rPr lang="en-US" altLang="en-US" sz="3200" dirty="0" smtClean="0">
                <a:solidFill>
                  <a:schemeClr val="bg1"/>
                </a:solidFill>
              </a:rPr>
              <a:t>What are the words we use </a:t>
            </a:r>
            <a:r>
              <a:rPr lang="en-US" altLang="en-US" sz="3200" smtClean="0">
                <a:solidFill>
                  <a:schemeClr val="bg1"/>
                </a:solidFill>
              </a:rPr>
              <a:t>to understand the way this flow works?</a:t>
            </a:r>
            <a:endParaRPr lang="en-US" altLang="en-US" sz="3200" dirty="0">
              <a:solidFill>
                <a:schemeClr val="bg1"/>
              </a:solidFill>
            </a:endParaRPr>
          </a:p>
        </p:txBody>
      </p:sp>
    </p:spTree>
    <p:extLst>
      <p:ext uri="{BB962C8B-B14F-4D97-AF65-F5344CB8AC3E}">
        <p14:creationId xmlns:p14="http://schemas.microsoft.com/office/powerpoint/2010/main" val="1739451337"/>
      </p:ext>
    </p:extLst>
  </p:cSld>
  <p:clrMapOvr>
    <a:masterClrMapping/>
  </p:clrMapOvr>
  <p:transition xmlns:p14="http://schemas.microsoft.com/office/powerpoint/2010/main" advTm="5040"/>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22" name="Rectangle 2"/>
          <p:cNvSpPr>
            <a:spLocks noGrp="1" noChangeArrowheads="1"/>
          </p:cNvSpPr>
          <p:nvPr>
            <p:ph type="ctrTitle"/>
          </p:nvPr>
        </p:nvSpPr>
        <p:spPr>
          <a:xfrm>
            <a:off x="685800" y="1905000"/>
            <a:ext cx="7772400" cy="2057400"/>
          </a:xfrm>
          <a:ln w="76200" cmpd="tri">
            <a:solidFill>
              <a:schemeClr val="tx1"/>
            </a:solidFill>
            <a:miter lim="800000"/>
            <a:headEnd/>
            <a:tailEnd/>
          </a:ln>
        </p:spPr>
        <p:txBody>
          <a:bodyPr anchor="ctr"/>
          <a:lstStyle/>
          <a:p>
            <a:r>
              <a:rPr lang="en-US" altLang="en-US" sz="4400" dirty="0">
                <a:solidFill>
                  <a:schemeClr val="bg1"/>
                </a:solidFill>
              </a:rPr>
              <a:t/>
            </a:r>
            <a:br>
              <a:rPr lang="en-US" altLang="en-US" sz="4400" dirty="0">
                <a:solidFill>
                  <a:schemeClr val="bg1"/>
                </a:solidFill>
              </a:rPr>
            </a:br>
            <a:r>
              <a:rPr lang="en-US" altLang="en-US" sz="4400" dirty="0">
                <a:solidFill>
                  <a:schemeClr val="bg1"/>
                </a:solidFill>
              </a:rPr>
              <a:t>S</a:t>
            </a:r>
            <a:r>
              <a:rPr lang="en-US" altLang="en-US" sz="4400" dirty="0" smtClean="0">
                <a:solidFill>
                  <a:schemeClr val="bg1"/>
                </a:solidFill>
              </a:rPr>
              <a:t>preadable</a:t>
            </a:r>
            <a:br>
              <a:rPr lang="en-US" altLang="en-US" sz="4400" dirty="0" smtClean="0">
                <a:solidFill>
                  <a:schemeClr val="bg1"/>
                </a:solidFill>
              </a:rPr>
            </a:br>
            <a:r>
              <a:rPr lang="en-US" altLang="en-US" sz="4400" dirty="0" smtClean="0">
                <a:solidFill>
                  <a:schemeClr val="tx1"/>
                </a:solidFill>
              </a:rPr>
              <a:t>Donaldson </a:t>
            </a:r>
            <a:r>
              <a:rPr lang="en-US" altLang="en-US" sz="4400" dirty="0">
                <a:solidFill>
                  <a:schemeClr val="tx1"/>
                </a:solidFill>
              </a:rPr>
              <a:t>v. Beckett</a:t>
            </a:r>
            <a:br>
              <a:rPr lang="en-US" altLang="en-US" sz="4400" dirty="0">
                <a:solidFill>
                  <a:schemeClr val="tx1"/>
                </a:solidFill>
              </a:rPr>
            </a:br>
            <a:r>
              <a:rPr lang="en-US" altLang="en-US" sz="4400" dirty="0">
                <a:solidFill>
                  <a:schemeClr val="tx1"/>
                </a:solidFill>
              </a:rPr>
              <a:t>free culture</a:t>
            </a:r>
            <a:br>
              <a:rPr lang="en-US" altLang="en-US" sz="4400" dirty="0">
                <a:solidFill>
                  <a:schemeClr val="tx1"/>
                </a:solidFill>
              </a:rPr>
            </a:br>
            <a:r>
              <a:rPr lang="en-US" altLang="en-US" sz="4400" dirty="0">
                <a:solidFill>
                  <a:schemeClr val="tx1"/>
                </a:solidFill>
              </a:rPr>
              <a:t>born</a:t>
            </a:r>
            <a:endParaRPr lang="en-US" altLang="en-US" sz="4400" dirty="0">
              <a:solidFill>
                <a:schemeClr val="bg1"/>
              </a:solidFill>
            </a:endParaRPr>
          </a:p>
        </p:txBody>
      </p:sp>
      <p:sp>
        <p:nvSpPr>
          <p:cNvPr id="1157123" name="Rectangle 3"/>
          <p:cNvSpPr>
            <a:spLocks noGrp="1" noChangeArrowheads="1"/>
          </p:cNvSpPr>
          <p:nvPr>
            <p:ph type="subTitle" idx="1"/>
          </p:nvPr>
        </p:nvSpPr>
        <p:spPr>
          <a:xfrm>
            <a:off x="1371600" y="3886200"/>
            <a:ext cx="6400800" cy="1752600"/>
          </a:xfrm>
        </p:spPr>
        <p:txBody>
          <a:bodyPr/>
          <a:lstStyle/>
          <a:p>
            <a:r>
              <a:rPr lang="en-US" altLang="en-US" sz="3200" dirty="0" smtClean="0">
                <a:solidFill>
                  <a:schemeClr val="bg1"/>
                </a:solidFill>
              </a:rPr>
              <a:t>What are the words we use </a:t>
            </a:r>
            <a:r>
              <a:rPr lang="en-US" altLang="en-US" sz="3200" smtClean="0">
                <a:solidFill>
                  <a:schemeClr val="bg1"/>
                </a:solidFill>
              </a:rPr>
              <a:t>to understand the way this flow works?</a:t>
            </a:r>
            <a:endParaRPr lang="en-US" altLang="en-US" sz="3200" dirty="0">
              <a:solidFill>
                <a:schemeClr val="bg1"/>
              </a:solidFill>
            </a:endParaRPr>
          </a:p>
        </p:txBody>
      </p:sp>
    </p:spTree>
    <p:extLst>
      <p:ext uri="{BB962C8B-B14F-4D97-AF65-F5344CB8AC3E}">
        <p14:creationId xmlns:p14="http://schemas.microsoft.com/office/powerpoint/2010/main" val="785433450"/>
      </p:ext>
    </p:extLst>
  </p:cSld>
  <p:clrMapOvr>
    <a:masterClrMapping/>
  </p:clrMapOvr>
  <p:transition xmlns:p14="http://schemas.microsoft.com/office/powerpoint/2010/main" advTm="5040"/>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22" name="Rectangle 2"/>
          <p:cNvSpPr>
            <a:spLocks noGrp="1" noChangeArrowheads="1"/>
          </p:cNvSpPr>
          <p:nvPr>
            <p:ph type="ctrTitle"/>
          </p:nvPr>
        </p:nvSpPr>
        <p:spPr>
          <a:xfrm>
            <a:off x="685800" y="1905000"/>
            <a:ext cx="7772400" cy="2057400"/>
          </a:xfrm>
          <a:ln w="76200" cmpd="tri">
            <a:solidFill>
              <a:schemeClr val="tx1"/>
            </a:solidFill>
            <a:miter lim="800000"/>
            <a:headEnd/>
            <a:tailEnd/>
          </a:ln>
        </p:spPr>
        <p:txBody>
          <a:bodyPr anchor="ctr"/>
          <a:lstStyle/>
          <a:p>
            <a:r>
              <a:rPr lang="en-US" altLang="en-US" sz="4400" dirty="0">
                <a:solidFill>
                  <a:schemeClr val="bg1"/>
                </a:solidFill>
              </a:rPr>
              <a:t/>
            </a:r>
            <a:br>
              <a:rPr lang="en-US" altLang="en-US" sz="4400" dirty="0">
                <a:solidFill>
                  <a:schemeClr val="bg1"/>
                </a:solidFill>
              </a:rPr>
            </a:br>
            <a:r>
              <a:rPr lang="en-US" altLang="en-US" sz="4400" dirty="0" smtClean="0">
                <a:solidFill>
                  <a:schemeClr val="bg1"/>
                </a:solidFill>
              </a:rPr>
              <a:t>Ways of Seeing</a:t>
            </a:r>
            <a:br>
              <a:rPr lang="en-US" altLang="en-US" sz="4400" dirty="0" smtClean="0">
                <a:solidFill>
                  <a:schemeClr val="bg1"/>
                </a:solidFill>
              </a:rPr>
            </a:br>
            <a:r>
              <a:rPr lang="en-US" altLang="en-US" sz="4400" dirty="0" smtClean="0">
                <a:solidFill>
                  <a:schemeClr val="bg1"/>
                </a:solidFill>
              </a:rPr>
              <a:t>John Berger</a:t>
            </a:r>
            <a:br>
              <a:rPr lang="en-US" altLang="en-US" sz="4400" dirty="0" smtClean="0">
                <a:solidFill>
                  <a:schemeClr val="bg1"/>
                </a:solidFill>
              </a:rPr>
            </a:br>
            <a:r>
              <a:rPr lang="en-US" altLang="en-US" sz="4400" dirty="0" smtClean="0">
                <a:solidFill>
                  <a:schemeClr val="bg1"/>
                </a:solidFill>
              </a:rPr>
              <a:t>1973</a:t>
            </a:r>
            <a:br>
              <a:rPr lang="en-US" altLang="en-US" sz="4400" dirty="0" smtClean="0">
                <a:solidFill>
                  <a:schemeClr val="bg1"/>
                </a:solidFill>
              </a:rPr>
            </a:br>
            <a:r>
              <a:rPr lang="en-US" altLang="en-US" sz="4400" dirty="0" smtClean="0">
                <a:solidFill>
                  <a:schemeClr val="tx1"/>
                </a:solidFill>
              </a:rPr>
              <a:t>Donaldson </a:t>
            </a:r>
            <a:r>
              <a:rPr lang="en-US" altLang="en-US" sz="4400" dirty="0">
                <a:solidFill>
                  <a:schemeClr val="tx1"/>
                </a:solidFill>
              </a:rPr>
              <a:t>v. Beckett</a:t>
            </a:r>
            <a:br>
              <a:rPr lang="en-US" altLang="en-US" sz="4400" dirty="0">
                <a:solidFill>
                  <a:schemeClr val="tx1"/>
                </a:solidFill>
              </a:rPr>
            </a:br>
            <a:r>
              <a:rPr lang="en-US" altLang="en-US" sz="4400" dirty="0">
                <a:solidFill>
                  <a:schemeClr val="tx1"/>
                </a:solidFill>
              </a:rPr>
              <a:t>free culture</a:t>
            </a:r>
            <a:br>
              <a:rPr lang="en-US" altLang="en-US" sz="4400" dirty="0">
                <a:solidFill>
                  <a:schemeClr val="tx1"/>
                </a:solidFill>
              </a:rPr>
            </a:br>
            <a:r>
              <a:rPr lang="en-US" altLang="en-US" sz="4400" dirty="0">
                <a:solidFill>
                  <a:schemeClr val="tx1"/>
                </a:solidFill>
              </a:rPr>
              <a:t>born</a:t>
            </a:r>
            <a:endParaRPr lang="en-US" altLang="en-US" sz="4400" dirty="0">
              <a:solidFill>
                <a:schemeClr val="bg1"/>
              </a:solidFill>
            </a:endParaRPr>
          </a:p>
        </p:txBody>
      </p:sp>
      <p:sp>
        <p:nvSpPr>
          <p:cNvPr id="1157123" name="Rectangle 3"/>
          <p:cNvSpPr>
            <a:spLocks noGrp="1" noChangeArrowheads="1"/>
          </p:cNvSpPr>
          <p:nvPr>
            <p:ph type="subTitle" idx="1"/>
          </p:nvPr>
        </p:nvSpPr>
        <p:spPr>
          <a:xfrm>
            <a:off x="1371600" y="3886200"/>
            <a:ext cx="6400800" cy="1752600"/>
          </a:xfrm>
        </p:spPr>
        <p:txBody>
          <a:bodyPr/>
          <a:lstStyle/>
          <a:p>
            <a:r>
              <a:rPr lang="en-US" altLang="en-US" sz="3200" dirty="0" smtClean="0">
                <a:solidFill>
                  <a:schemeClr val="bg1"/>
                </a:solidFill>
              </a:rPr>
              <a:t>Digital Storytelling Workshop</a:t>
            </a:r>
            <a:endParaRPr lang="en-US" altLang="en-US" sz="3200" dirty="0">
              <a:solidFill>
                <a:schemeClr val="bg1"/>
              </a:solidFill>
            </a:endParaRPr>
          </a:p>
        </p:txBody>
      </p:sp>
    </p:spTree>
    <p:extLst>
      <p:ext uri="{BB962C8B-B14F-4D97-AF65-F5344CB8AC3E}">
        <p14:creationId xmlns:p14="http://schemas.microsoft.com/office/powerpoint/2010/main" val="198016041"/>
      </p:ext>
    </p:extLst>
  </p:cSld>
  <p:clrMapOvr>
    <a:masterClrMapping/>
  </p:clrMapOvr>
  <p:transition xmlns:p14="http://schemas.microsoft.com/office/powerpoint/2010/main" advTm="5040"/>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ctrTitle"/>
          </p:nvPr>
        </p:nvSpPr>
        <p:spPr>
          <a:xfrm>
            <a:off x="685800" y="304800"/>
            <a:ext cx="7772400" cy="3505200"/>
          </a:xfrm>
        </p:spPr>
        <p:txBody>
          <a:bodyPr anchor="ctr"/>
          <a:lstStyle/>
          <a:p>
            <a:r>
              <a:rPr lang="en-US" sz="5400" dirty="0">
                <a:solidFill>
                  <a:schemeClr val="bg1"/>
                </a:solidFill>
              </a:rPr>
              <a:t>Critical Perspectives in Learning, Spreadability and Transmedia: New Reflexive Storytelling</a:t>
            </a:r>
            <a:r>
              <a:rPr lang="en-US" sz="5400" dirty="0" smtClean="0">
                <a:solidFill>
                  <a:schemeClr val="bg1"/>
                </a:solidFill>
                <a:effectLst/>
              </a:rPr>
              <a:t> </a:t>
            </a:r>
            <a:endParaRPr lang="en-US" altLang="en-US" sz="4400" dirty="0">
              <a:solidFill>
                <a:schemeClr val="bg1"/>
              </a:solidFill>
            </a:endParaRPr>
          </a:p>
        </p:txBody>
      </p:sp>
      <p:sp>
        <p:nvSpPr>
          <p:cNvPr id="181251" name="Rectangle 3"/>
          <p:cNvSpPr>
            <a:spLocks noGrp="1" noChangeArrowheads="1"/>
          </p:cNvSpPr>
          <p:nvPr>
            <p:ph type="subTitle" idx="1"/>
          </p:nvPr>
        </p:nvSpPr>
        <p:spPr>
          <a:xfrm>
            <a:off x="1371600" y="4495800"/>
            <a:ext cx="6400800" cy="1295400"/>
          </a:xfrm>
        </p:spPr>
        <p:txBody>
          <a:bodyPr/>
          <a:lstStyle/>
          <a:p>
            <a:r>
              <a:rPr lang="en-US" altLang="en-US" sz="3200" dirty="0" smtClean="0">
                <a:solidFill>
                  <a:schemeClr val="bg1"/>
                </a:solidFill>
              </a:rPr>
              <a:t>	Digital Humanities @ OU Day</a:t>
            </a:r>
            <a:r>
              <a:rPr lang="en-US" altLang="en-US" sz="3200" dirty="0">
                <a:solidFill>
                  <a:schemeClr val="bg1"/>
                </a:solidFill>
              </a:rPr>
              <a:t/>
            </a:r>
            <a:br>
              <a:rPr lang="en-US" altLang="en-US" sz="3200" dirty="0">
                <a:solidFill>
                  <a:schemeClr val="bg1"/>
                </a:solidFill>
              </a:rPr>
            </a:br>
            <a:r>
              <a:rPr lang="en-US" altLang="en-US" sz="3200" dirty="0" smtClean="0">
                <a:solidFill>
                  <a:schemeClr val="bg1"/>
                </a:solidFill>
              </a:rPr>
              <a:t>February 1, 2016</a:t>
            </a:r>
            <a:endParaRPr lang="en-US" altLang="en-US" sz="3200" dirty="0">
              <a:solidFill>
                <a:schemeClr val="bg1"/>
              </a:solidFill>
            </a:endParaRPr>
          </a:p>
        </p:txBody>
      </p:sp>
    </p:spTree>
    <p:extLst>
      <p:ext uri="{BB962C8B-B14F-4D97-AF65-F5344CB8AC3E}">
        <p14:creationId xmlns:p14="http://schemas.microsoft.com/office/powerpoint/2010/main" val="2146681319"/>
      </p:ext>
    </p:extLst>
  </p:cSld>
  <p:clrMapOvr>
    <a:masterClrMapping/>
  </p:clrMapOvr>
  <p:transition xmlns:p14="http://schemas.microsoft.com/office/powerpoint/2010/main" advTm="17952"/>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22" name="Rectangle 2"/>
          <p:cNvSpPr>
            <a:spLocks noGrp="1" noChangeArrowheads="1"/>
          </p:cNvSpPr>
          <p:nvPr>
            <p:ph type="ctrTitle"/>
          </p:nvPr>
        </p:nvSpPr>
        <p:spPr>
          <a:xfrm>
            <a:off x="685800" y="1905000"/>
            <a:ext cx="7772400" cy="2057400"/>
          </a:xfrm>
          <a:ln w="76200" cmpd="tri">
            <a:solidFill>
              <a:schemeClr val="tx1"/>
            </a:solidFill>
            <a:miter lim="800000"/>
            <a:headEnd/>
            <a:tailEnd/>
          </a:ln>
        </p:spPr>
        <p:txBody>
          <a:bodyPr anchor="ctr"/>
          <a:lstStyle/>
          <a:p>
            <a:r>
              <a:rPr lang="en-US" altLang="en-US" sz="4400" dirty="0">
                <a:solidFill>
                  <a:schemeClr val="bg1"/>
                </a:solidFill>
              </a:rPr>
              <a:t/>
            </a:r>
            <a:br>
              <a:rPr lang="en-US" altLang="en-US" sz="4400" dirty="0">
                <a:solidFill>
                  <a:schemeClr val="bg1"/>
                </a:solidFill>
              </a:rPr>
            </a:br>
            <a:r>
              <a:rPr lang="en-US" altLang="en-US" sz="4400" dirty="0" smtClean="0">
                <a:solidFill>
                  <a:schemeClr val="tx1"/>
                </a:solidFill>
              </a:rPr>
              <a:t>Donaldson </a:t>
            </a:r>
            <a:r>
              <a:rPr lang="en-US" altLang="en-US" sz="4400" dirty="0">
                <a:solidFill>
                  <a:schemeClr val="tx1"/>
                </a:solidFill>
              </a:rPr>
              <a:t>v. Beckett</a:t>
            </a:r>
            <a:br>
              <a:rPr lang="en-US" altLang="en-US" sz="4400" dirty="0">
                <a:solidFill>
                  <a:schemeClr val="tx1"/>
                </a:solidFill>
              </a:rPr>
            </a:br>
            <a:r>
              <a:rPr lang="en-US" altLang="en-US" sz="4400" dirty="0">
                <a:solidFill>
                  <a:schemeClr val="tx1"/>
                </a:solidFill>
              </a:rPr>
              <a:t>free culture</a:t>
            </a:r>
            <a:br>
              <a:rPr lang="en-US" altLang="en-US" sz="4400" dirty="0">
                <a:solidFill>
                  <a:schemeClr val="tx1"/>
                </a:solidFill>
              </a:rPr>
            </a:br>
            <a:r>
              <a:rPr lang="en-US" altLang="en-US" sz="4400" dirty="0">
                <a:solidFill>
                  <a:schemeClr val="tx1"/>
                </a:solidFill>
              </a:rPr>
              <a:t>born</a:t>
            </a:r>
            <a:endParaRPr lang="en-US" altLang="en-US" sz="4400" dirty="0">
              <a:solidFill>
                <a:schemeClr val="bg1"/>
              </a:solidFill>
            </a:endParaRPr>
          </a:p>
        </p:txBody>
      </p:sp>
      <p:sp>
        <p:nvSpPr>
          <p:cNvPr id="1157123" name="Rectangle 3"/>
          <p:cNvSpPr>
            <a:spLocks noGrp="1" noChangeArrowheads="1"/>
          </p:cNvSpPr>
          <p:nvPr>
            <p:ph type="subTitle" idx="1"/>
          </p:nvPr>
        </p:nvSpPr>
        <p:spPr>
          <a:xfrm>
            <a:off x="152400" y="6298842"/>
            <a:ext cx="8915400" cy="533400"/>
          </a:xfrm>
        </p:spPr>
        <p:txBody>
          <a:bodyPr/>
          <a:lstStyle/>
          <a:p>
            <a:r>
              <a:rPr lang="en-US" altLang="en-US" sz="3200" dirty="0" smtClean="0">
                <a:solidFill>
                  <a:schemeClr val="bg1"/>
                </a:solidFill>
              </a:rPr>
              <a:t>Digital Storytelling Workshop</a:t>
            </a:r>
            <a:endParaRPr lang="en-US" altLang="en-US" sz="3200" dirty="0">
              <a:solidFill>
                <a:schemeClr val="bg1"/>
              </a:solidFill>
            </a:endParaRPr>
          </a:p>
        </p:txBody>
      </p:sp>
      <p:pic>
        <p:nvPicPr>
          <p:cNvPr id="2" name="Berger Workshop Version 3.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52400"/>
            <a:ext cx="9144000" cy="5143500"/>
          </a:xfrm>
          <a:prstGeom prst="rect">
            <a:avLst/>
          </a:prstGeom>
        </p:spPr>
      </p:pic>
      <p:pic>
        <p:nvPicPr>
          <p:cNvPr id="3" name="Berger Workshop Version 3.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33400" y="1009650"/>
            <a:ext cx="7620000" cy="428625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07496357"/>
      </p:ext>
    </p:extLst>
  </p:cSld>
  <p:clrMapOvr>
    <a:masterClrMapping/>
  </p:clrMapOvr>
  <p:transition xmlns:p14="http://schemas.microsoft.com/office/powerpoint/2010/main" advTm="5040"/>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76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video>
              <p:cMediaNode vol="80000">
                <p:cTn id="13" fill="hold" display="0">
                  <p:stCondLst>
                    <p:cond delay="indefinite"/>
                  </p:stCondLst>
                </p:cTn>
                <p:tgtEl>
                  <p:spTgt spid="3"/>
                </p:tgtEl>
              </p:cMediaNode>
            </p:video>
            <p:seq concurrent="1" nextAc="seek">
              <p:cTn id="14" restart="whenNotActive" fill="hold" evtFilter="cancelBubble" nodeType="interactiveSeq">
                <p:stCondLst>
                  <p:cond evt="onClick" delay="0">
                    <p:tgtEl>
                      <p:spTgt spid="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 </a:t>
            </a:r>
            <a:r>
              <a:rPr lang="en-US" dirty="0" smtClean="0">
                <a:solidFill>
                  <a:schemeClr val="bg1"/>
                </a:solidFill>
              </a:rPr>
              <a:t>en-able vs. dis-able…</a:t>
            </a:r>
            <a:endParaRPr lang="en-US" dirty="0">
              <a:solidFill>
                <a:schemeClr val="bg1"/>
              </a:solidFill>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37180" y="1981200"/>
            <a:ext cx="2869640" cy="4114800"/>
          </a:xfrm>
        </p:spPr>
      </p:pic>
    </p:spTree>
    <p:extLst>
      <p:ext uri="{BB962C8B-B14F-4D97-AF65-F5344CB8AC3E}">
        <p14:creationId xmlns:p14="http://schemas.microsoft.com/office/powerpoint/2010/main" val="94483447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 </a:t>
            </a:r>
            <a:r>
              <a:rPr lang="en-US" dirty="0" smtClean="0">
                <a:solidFill>
                  <a:schemeClr val="bg1"/>
                </a:solidFill>
              </a:rPr>
              <a:t>en-able vs. dis-able…</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sz="2400" dirty="0">
                <a:solidFill>
                  <a:schemeClr val="bg1"/>
                </a:solidFill>
                <a:latin typeface="+mj-lt"/>
              </a:rPr>
              <a:t>Stickiness</a:t>
            </a:r>
          </a:p>
          <a:p>
            <a:endParaRPr lang="en-US" sz="2400" dirty="0" smtClean="0">
              <a:solidFill>
                <a:schemeClr val="bg1"/>
              </a:solidFill>
              <a:latin typeface="+mj-lt"/>
            </a:endParaRPr>
          </a:p>
          <a:p>
            <a:r>
              <a:rPr lang="en-US" sz="2400" dirty="0" smtClean="0">
                <a:solidFill>
                  <a:schemeClr val="bg1"/>
                </a:solidFill>
                <a:latin typeface="+mj-lt"/>
              </a:rPr>
              <a:t>attracts </a:t>
            </a:r>
            <a:r>
              <a:rPr lang="en-US" sz="2400" dirty="0">
                <a:solidFill>
                  <a:schemeClr val="bg1"/>
                </a:solidFill>
                <a:latin typeface="+mj-lt"/>
              </a:rPr>
              <a:t>audience attention </a:t>
            </a:r>
            <a:endParaRPr lang="en-US" sz="2400" dirty="0" smtClean="0">
              <a:solidFill>
                <a:schemeClr val="bg1"/>
              </a:solidFill>
              <a:latin typeface="+mj-lt"/>
            </a:endParaRPr>
          </a:p>
          <a:p>
            <a:endParaRPr lang="en-US" sz="2400" dirty="0" smtClean="0">
              <a:solidFill>
                <a:schemeClr val="bg1"/>
              </a:solidFill>
              <a:latin typeface="+mj-lt"/>
            </a:endParaRPr>
          </a:p>
          <a:p>
            <a:r>
              <a:rPr lang="en-US" sz="2400" dirty="0" smtClean="0">
                <a:solidFill>
                  <a:schemeClr val="bg1"/>
                </a:solidFill>
                <a:latin typeface="+mj-lt"/>
              </a:rPr>
              <a:t>centralizes </a:t>
            </a:r>
            <a:r>
              <a:rPr lang="en-US" sz="2400" dirty="0">
                <a:solidFill>
                  <a:schemeClr val="bg1"/>
                </a:solidFill>
                <a:latin typeface="+mj-lt"/>
              </a:rPr>
              <a:t>the audiences </a:t>
            </a:r>
            <a:r>
              <a:rPr lang="en-US" sz="2400" dirty="0" smtClean="0">
                <a:solidFill>
                  <a:schemeClr val="bg1"/>
                </a:solidFill>
                <a:latin typeface="+mj-lt"/>
              </a:rPr>
              <a:t>present </a:t>
            </a:r>
            <a:r>
              <a:rPr lang="en-US" sz="2400" dirty="0">
                <a:solidFill>
                  <a:schemeClr val="bg1"/>
                </a:solidFill>
                <a:latin typeface="+mj-lt"/>
              </a:rPr>
              <a:t>in particular locations to generate </a:t>
            </a:r>
            <a:r>
              <a:rPr lang="en-US" sz="2400" dirty="0" smtClean="0">
                <a:solidFill>
                  <a:schemeClr val="bg1"/>
                </a:solidFill>
                <a:latin typeface="+mj-lt"/>
              </a:rPr>
              <a:t>revenue</a:t>
            </a:r>
          </a:p>
          <a:p>
            <a:endParaRPr lang="en-US" sz="2400" dirty="0">
              <a:solidFill>
                <a:schemeClr val="bg1"/>
              </a:solidFill>
              <a:latin typeface="+mj-lt"/>
            </a:endParaRPr>
          </a:p>
          <a:p>
            <a:r>
              <a:rPr lang="en-US" sz="2400" dirty="0" smtClean="0">
                <a:solidFill>
                  <a:schemeClr val="bg1"/>
                </a:solidFill>
                <a:latin typeface="+mj-lt"/>
              </a:rPr>
              <a:t>Disables creative input</a:t>
            </a:r>
            <a:endParaRPr lang="en-US" sz="2400" dirty="0">
              <a:solidFill>
                <a:schemeClr val="bg1"/>
              </a:solidFill>
              <a:latin typeface="+mj-lt"/>
            </a:endParaRPr>
          </a:p>
        </p:txBody>
      </p:sp>
    </p:spTree>
    <p:extLst>
      <p:ext uri="{BB962C8B-B14F-4D97-AF65-F5344CB8AC3E}">
        <p14:creationId xmlns:p14="http://schemas.microsoft.com/office/powerpoint/2010/main" val="103992959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Introduction: dis-able…</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sz="2400" dirty="0">
                <a:solidFill>
                  <a:schemeClr val="bg1"/>
                </a:solidFill>
                <a:latin typeface="+mj-lt"/>
              </a:rPr>
              <a:t>Stickiness</a:t>
            </a:r>
          </a:p>
          <a:p>
            <a:r>
              <a:rPr lang="en-US" sz="2400" dirty="0">
                <a:solidFill>
                  <a:schemeClr val="bg1"/>
                </a:solidFill>
                <a:latin typeface="+mj-lt"/>
              </a:rPr>
              <a:t>Capitalizes on the easiest ways companies have found to conduct business online </a:t>
            </a:r>
          </a:p>
          <a:p>
            <a:r>
              <a:rPr lang="en-US" sz="2400" dirty="0">
                <a:solidFill>
                  <a:schemeClr val="bg1"/>
                </a:solidFill>
                <a:latin typeface="+mj-lt"/>
              </a:rPr>
              <a:t>rather than the ways audiences want to and do experience material</a:t>
            </a:r>
          </a:p>
          <a:p>
            <a:r>
              <a:rPr lang="en-US" sz="2400" dirty="0">
                <a:solidFill>
                  <a:schemeClr val="bg1"/>
                </a:solidFill>
                <a:latin typeface="+mj-lt"/>
              </a:rPr>
              <a:t>Privileges putting content in one place of making audiences come to it so they can be counted</a:t>
            </a:r>
          </a:p>
          <a:p>
            <a:r>
              <a:rPr lang="en-US" sz="2400" dirty="0">
                <a:solidFill>
                  <a:schemeClr val="bg1"/>
                </a:solidFill>
                <a:latin typeface="+mj-lt"/>
              </a:rPr>
              <a:t>Centralized experiences</a:t>
            </a:r>
          </a:p>
          <a:p>
            <a:r>
              <a:rPr lang="en-US" sz="2400" dirty="0">
                <a:solidFill>
                  <a:schemeClr val="bg1"/>
                </a:solidFill>
                <a:latin typeface="+mj-lt"/>
              </a:rPr>
              <a:t>Roach motel</a:t>
            </a:r>
          </a:p>
        </p:txBody>
      </p:sp>
    </p:spTree>
    <p:extLst>
      <p:ext uri="{BB962C8B-B14F-4D97-AF65-F5344CB8AC3E}">
        <p14:creationId xmlns:p14="http://schemas.microsoft.com/office/powerpoint/2010/main" val="18174049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 </a:t>
            </a:r>
            <a:r>
              <a:rPr lang="en-US" dirty="0" smtClean="0">
                <a:solidFill>
                  <a:schemeClr val="bg1"/>
                </a:solidFill>
              </a:rPr>
              <a:t>en-able vs. dis-able…</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sz="2400" dirty="0" smtClean="0">
                <a:solidFill>
                  <a:schemeClr val="bg1"/>
                </a:solidFill>
                <a:latin typeface="+mj-lt"/>
              </a:rPr>
              <a:t>Spreadability </a:t>
            </a:r>
          </a:p>
          <a:p>
            <a:endParaRPr lang="en-US" sz="2400" dirty="0">
              <a:solidFill>
                <a:schemeClr val="bg1"/>
              </a:solidFill>
              <a:latin typeface="+mj-lt"/>
            </a:endParaRPr>
          </a:p>
          <a:p>
            <a:r>
              <a:rPr lang="en-US" sz="2400" dirty="0">
                <a:solidFill>
                  <a:schemeClr val="bg1"/>
                </a:solidFill>
              </a:rPr>
              <a:t>Spread ability refers to the potential both technical and cultural audiences audiences to share content for their own purposes sometimes with the permission of rights holders sometimes against their wishes. </a:t>
            </a:r>
            <a:r>
              <a:rPr lang="en-US" sz="2400" dirty="0" smtClean="0">
                <a:solidFill>
                  <a:schemeClr val="bg1"/>
                </a:solidFill>
              </a:rPr>
              <a:t>(Jenkins, Ford and Green, p</a:t>
            </a:r>
            <a:r>
              <a:rPr lang="en-US" sz="2400" dirty="0">
                <a:solidFill>
                  <a:schemeClr val="bg1"/>
                </a:solidFill>
              </a:rPr>
              <a:t>. 3)</a:t>
            </a:r>
          </a:p>
          <a:p>
            <a:endParaRPr lang="en-US" sz="2400" dirty="0">
              <a:solidFill>
                <a:schemeClr val="bg1"/>
              </a:solidFill>
              <a:latin typeface="+mj-lt"/>
            </a:endParaRPr>
          </a:p>
        </p:txBody>
      </p:sp>
    </p:spTree>
    <p:extLst>
      <p:ext uri="{BB962C8B-B14F-4D97-AF65-F5344CB8AC3E}">
        <p14:creationId xmlns:p14="http://schemas.microsoft.com/office/powerpoint/2010/main" val="3007534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En-able = Spreadable</a:t>
            </a:r>
            <a:r>
              <a:rPr lang="en-US" dirty="0" smtClean="0"/>
              <a:t>?</a:t>
            </a:r>
            <a:endParaRPr lang="en-US" dirty="0"/>
          </a:p>
        </p:txBody>
      </p:sp>
      <p:sp>
        <p:nvSpPr>
          <p:cNvPr id="3" name="Content Placeholder 2"/>
          <p:cNvSpPr>
            <a:spLocks noGrp="1"/>
          </p:cNvSpPr>
          <p:nvPr>
            <p:ph idx="1"/>
          </p:nvPr>
        </p:nvSpPr>
        <p:spPr/>
        <p:txBody>
          <a:bodyPr/>
          <a:lstStyle/>
          <a:p>
            <a:r>
              <a:rPr lang="en-US" dirty="0" smtClean="0">
                <a:solidFill>
                  <a:schemeClr val="bg1"/>
                </a:solidFill>
              </a:rPr>
              <a:t>First, consider the relationship between circulation and distribution</a:t>
            </a:r>
          </a:p>
          <a:p>
            <a:r>
              <a:rPr lang="en-US" dirty="0" smtClean="0">
                <a:solidFill>
                  <a:schemeClr val="bg1"/>
                </a:solidFill>
              </a:rPr>
              <a:t>Distribution is industry controlled</a:t>
            </a:r>
          </a:p>
          <a:p>
            <a:r>
              <a:rPr lang="en-US" dirty="0" smtClean="0">
                <a:solidFill>
                  <a:schemeClr val="bg1"/>
                </a:solidFill>
              </a:rPr>
              <a:t>The spreadable media model emphasizes a hybrid circulation relationship</a:t>
            </a:r>
          </a:p>
          <a:p>
            <a:r>
              <a:rPr lang="en-US" dirty="0" smtClean="0">
                <a:solidFill>
                  <a:schemeClr val="bg1"/>
                </a:solidFill>
              </a:rPr>
              <a:t>More participatory and messier</a:t>
            </a:r>
            <a:endParaRPr lang="en-US" dirty="0">
              <a:solidFill>
                <a:schemeClr val="bg1"/>
              </a:solidFill>
            </a:endParaRPr>
          </a:p>
        </p:txBody>
      </p:sp>
    </p:spTree>
    <p:extLst>
      <p:ext uri="{BB962C8B-B14F-4D97-AF65-F5344CB8AC3E}">
        <p14:creationId xmlns:p14="http://schemas.microsoft.com/office/powerpoint/2010/main" val="2002452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En-able = Spreadable</a:t>
            </a:r>
            <a:r>
              <a:rPr lang="en-US" dirty="0" smtClean="0"/>
              <a:t>?</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07351" y="1981200"/>
            <a:ext cx="6729297" cy="4114800"/>
          </a:xfrm>
        </p:spPr>
      </p:pic>
    </p:spTree>
    <p:extLst>
      <p:ext uri="{BB962C8B-B14F-4D97-AF65-F5344CB8AC3E}">
        <p14:creationId xmlns:p14="http://schemas.microsoft.com/office/powerpoint/2010/main" val="764051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ctrTitle"/>
          </p:nvPr>
        </p:nvSpPr>
        <p:spPr>
          <a:xfrm>
            <a:off x="685800" y="304800"/>
            <a:ext cx="7772400" cy="3505200"/>
          </a:xfrm>
        </p:spPr>
        <p:txBody>
          <a:bodyPr anchor="ctr"/>
          <a:lstStyle/>
          <a:p>
            <a:r>
              <a:rPr lang="en-US" sz="5400" dirty="0"/>
              <a:t>Critical Perspectives in </a:t>
            </a:r>
            <a:r>
              <a:rPr lang="en-US" sz="5400" dirty="0">
                <a:solidFill>
                  <a:schemeClr val="bg1"/>
                </a:solidFill>
              </a:rPr>
              <a:t>Learning, Spreadability and Transmedia</a:t>
            </a:r>
            <a:r>
              <a:rPr lang="en-US" sz="5400" dirty="0"/>
              <a:t>: New Reflexive Storytelling</a:t>
            </a:r>
            <a:r>
              <a:rPr lang="en-US" sz="5400" dirty="0" smtClean="0">
                <a:effectLst/>
              </a:rPr>
              <a:t> </a:t>
            </a:r>
            <a:endParaRPr lang="en-US" altLang="en-US" sz="4400" dirty="0">
              <a:solidFill>
                <a:schemeClr val="bg1"/>
              </a:solidFill>
            </a:endParaRPr>
          </a:p>
        </p:txBody>
      </p:sp>
      <p:sp>
        <p:nvSpPr>
          <p:cNvPr id="181251" name="Rectangle 3"/>
          <p:cNvSpPr>
            <a:spLocks noGrp="1" noChangeArrowheads="1"/>
          </p:cNvSpPr>
          <p:nvPr>
            <p:ph type="subTitle" idx="1"/>
          </p:nvPr>
        </p:nvSpPr>
        <p:spPr>
          <a:xfrm>
            <a:off x="1371600" y="4495800"/>
            <a:ext cx="6400800" cy="1295400"/>
          </a:xfrm>
        </p:spPr>
        <p:txBody>
          <a:bodyPr/>
          <a:lstStyle/>
          <a:p>
            <a:r>
              <a:rPr lang="en-US" altLang="en-US" sz="3200" dirty="0" smtClean="0">
                <a:solidFill>
                  <a:schemeClr val="bg1"/>
                </a:solidFill>
              </a:rPr>
              <a:t>	Digital Humanities @ OU Day</a:t>
            </a:r>
            <a:r>
              <a:rPr lang="en-US" altLang="en-US" sz="3200" dirty="0">
                <a:solidFill>
                  <a:schemeClr val="bg1"/>
                </a:solidFill>
              </a:rPr>
              <a:t/>
            </a:r>
            <a:br>
              <a:rPr lang="en-US" altLang="en-US" sz="3200" dirty="0">
                <a:solidFill>
                  <a:schemeClr val="bg1"/>
                </a:solidFill>
              </a:rPr>
            </a:br>
            <a:r>
              <a:rPr lang="en-US" altLang="en-US" sz="3200" dirty="0" smtClean="0">
                <a:solidFill>
                  <a:schemeClr val="bg1"/>
                </a:solidFill>
              </a:rPr>
              <a:t>February 1, 2016</a:t>
            </a:r>
            <a:endParaRPr lang="en-US" altLang="en-US" sz="3200" dirty="0">
              <a:solidFill>
                <a:schemeClr val="bg1"/>
              </a:solidFill>
            </a:endParaRPr>
          </a:p>
        </p:txBody>
      </p:sp>
    </p:spTree>
    <p:extLst>
      <p:ext uri="{BB962C8B-B14F-4D97-AF65-F5344CB8AC3E}">
        <p14:creationId xmlns:p14="http://schemas.microsoft.com/office/powerpoint/2010/main" val="1547658833"/>
      </p:ext>
    </p:extLst>
  </p:cSld>
  <p:clrMapOvr>
    <a:masterClrMapping/>
  </p:clrMapOvr>
  <p:transition xmlns:p14="http://schemas.microsoft.com/office/powerpoint/2010/main" advTm="17952"/>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smtClean="0">
                <a:solidFill>
                  <a:schemeClr val="bg1"/>
                </a:solidFill>
              </a:rPr>
              <a:t>Learning.</a:t>
            </a:r>
            <a:endParaRPr lang="en-US" altLang="en-US" sz="4400" dirty="0">
              <a:solidFill>
                <a:schemeClr val="bg1"/>
              </a:solidFill>
            </a:endParaRPr>
          </a:p>
        </p:txBody>
      </p:sp>
      <p:sp>
        <p:nvSpPr>
          <p:cNvPr id="1509379" name="Rectangle 3"/>
          <p:cNvSpPr>
            <a:spLocks noGrp="1" noChangeArrowheads="1"/>
          </p:cNvSpPr>
          <p:nvPr>
            <p:ph type="subTitle" idx="1"/>
          </p:nvPr>
        </p:nvSpPr>
        <p:spPr>
          <a:xfrm>
            <a:off x="1371600" y="2590800"/>
            <a:ext cx="6400800" cy="3048000"/>
          </a:xfrm>
        </p:spPr>
        <p:txBody>
          <a:bodyPr/>
          <a:lstStyle/>
          <a:p>
            <a:r>
              <a:rPr lang="en-US" altLang="en-US" sz="3200" dirty="0" smtClean="0"/>
              <a:t>	</a:t>
            </a:r>
            <a:endParaRPr lang="en-US" altLang="en-US" sz="3200" dirty="0"/>
          </a:p>
        </p:txBody>
      </p:sp>
    </p:spTree>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smtClean="0">
                <a:solidFill>
                  <a:schemeClr val="bg1"/>
                </a:solidFill>
              </a:rPr>
              <a:t>Learning.</a:t>
            </a:r>
            <a:endParaRPr lang="en-US" altLang="en-US" sz="4400" dirty="0">
              <a:solidFill>
                <a:schemeClr val="bg1"/>
              </a:solidFill>
            </a:endParaRPr>
          </a:p>
        </p:txBody>
      </p:sp>
      <p:sp>
        <p:nvSpPr>
          <p:cNvPr id="1509379" name="Rectangle 3"/>
          <p:cNvSpPr>
            <a:spLocks noGrp="1" noChangeArrowheads="1"/>
          </p:cNvSpPr>
          <p:nvPr>
            <p:ph type="subTitle" idx="1"/>
          </p:nvPr>
        </p:nvSpPr>
        <p:spPr>
          <a:xfrm>
            <a:off x="1371600" y="2590800"/>
            <a:ext cx="6400800" cy="3048000"/>
          </a:xfrm>
        </p:spPr>
        <p:txBody>
          <a:bodyPr/>
          <a:lstStyle/>
          <a:p>
            <a:r>
              <a:rPr lang="en-US" altLang="en-US" sz="3200" dirty="0" smtClean="0"/>
              <a:t>	</a:t>
            </a:r>
            <a:endParaRPr lang="en-US" altLang="en-US" sz="3200" dirty="0"/>
          </a:p>
        </p:txBody>
      </p:sp>
      <p:sp>
        <p:nvSpPr>
          <p:cNvPr id="2" name="TextBox 1"/>
          <p:cNvSpPr txBox="1"/>
          <p:nvPr/>
        </p:nvSpPr>
        <p:spPr>
          <a:xfrm>
            <a:off x="2876204" y="3125585"/>
            <a:ext cx="3645550" cy="769441"/>
          </a:xfrm>
          <a:prstGeom prst="rect">
            <a:avLst/>
          </a:prstGeom>
          <a:noFill/>
        </p:spPr>
        <p:txBody>
          <a:bodyPr wrap="none" rtlCol="0">
            <a:spAutoFit/>
          </a:bodyPr>
          <a:lstStyle/>
          <a:p>
            <a:r>
              <a:rPr lang="en-US" dirty="0" smtClean="0"/>
              <a:t>Media Literacy</a:t>
            </a:r>
            <a:endParaRPr lang="en-US" dirty="0"/>
          </a:p>
        </p:txBody>
      </p:sp>
    </p:spTree>
    <p:extLst>
      <p:ext uri="{BB962C8B-B14F-4D97-AF65-F5344CB8AC3E}">
        <p14:creationId xmlns:p14="http://schemas.microsoft.com/office/powerpoint/2010/main" val="1508094740"/>
      </p:ext>
    </p:extLst>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smtClean="0">
                <a:solidFill>
                  <a:schemeClr val="bg1"/>
                </a:solidFill>
              </a:rPr>
              <a:t>Learning.</a:t>
            </a:r>
            <a:endParaRPr lang="en-US" altLang="en-US" sz="4400" dirty="0">
              <a:solidFill>
                <a:schemeClr val="bg1"/>
              </a:solidFill>
            </a:endParaRPr>
          </a:p>
        </p:txBody>
      </p:sp>
      <p:sp>
        <p:nvSpPr>
          <p:cNvPr id="1509379" name="Rectangle 3"/>
          <p:cNvSpPr>
            <a:spLocks noGrp="1" noChangeArrowheads="1"/>
          </p:cNvSpPr>
          <p:nvPr>
            <p:ph type="subTitle" idx="1"/>
          </p:nvPr>
        </p:nvSpPr>
        <p:spPr>
          <a:xfrm>
            <a:off x="1371600" y="2590800"/>
            <a:ext cx="6400800" cy="3048000"/>
          </a:xfrm>
        </p:spPr>
        <p:txBody>
          <a:bodyPr/>
          <a:lstStyle/>
          <a:p>
            <a:r>
              <a:rPr lang="en-US" altLang="en-US" sz="3200" dirty="0" smtClean="0">
                <a:solidFill>
                  <a:schemeClr val="bg1"/>
                </a:solidFill>
              </a:rPr>
              <a:t>This is a plea for</a:t>
            </a:r>
            <a:endParaRPr lang="en-US" altLang="en-US" sz="3200" dirty="0">
              <a:solidFill>
                <a:schemeClr val="bg1"/>
              </a:solidFill>
            </a:endParaRPr>
          </a:p>
        </p:txBody>
      </p:sp>
      <p:sp>
        <p:nvSpPr>
          <p:cNvPr id="2" name="TextBox 1"/>
          <p:cNvSpPr txBox="1"/>
          <p:nvPr/>
        </p:nvSpPr>
        <p:spPr>
          <a:xfrm>
            <a:off x="2876204" y="3125585"/>
            <a:ext cx="3645550" cy="769441"/>
          </a:xfrm>
          <a:prstGeom prst="rect">
            <a:avLst/>
          </a:prstGeom>
          <a:noFill/>
        </p:spPr>
        <p:txBody>
          <a:bodyPr wrap="none" rtlCol="0">
            <a:spAutoFit/>
          </a:bodyPr>
          <a:lstStyle/>
          <a:p>
            <a:r>
              <a:rPr lang="en-US" dirty="0" smtClean="0"/>
              <a:t>Media Literacy</a:t>
            </a:r>
            <a:endParaRPr lang="en-US" dirty="0"/>
          </a:p>
        </p:txBody>
      </p:sp>
      <p:sp>
        <p:nvSpPr>
          <p:cNvPr id="3" name="TextBox 2"/>
          <p:cNvSpPr txBox="1"/>
          <p:nvPr/>
        </p:nvSpPr>
        <p:spPr>
          <a:xfrm>
            <a:off x="4921135" y="4871258"/>
            <a:ext cx="184731" cy="769441"/>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787420921"/>
      </p:ext>
    </p:extLst>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smtClean="0">
                <a:solidFill>
                  <a:schemeClr val="bg1"/>
                </a:solidFill>
              </a:rPr>
              <a:t>Learning.</a:t>
            </a:r>
            <a:endParaRPr lang="en-US" altLang="en-US" sz="4400" dirty="0">
              <a:solidFill>
                <a:schemeClr val="bg1"/>
              </a:solidFill>
            </a:endParaRPr>
          </a:p>
        </p:txBody>
      </p:sp>
      <p:sp>
        <p:nvSpPr>
          <p:cNvPr id="1509379" name="Rectangle 3"/>
          <p:cNvSpPr>
            <a:spLocks noGrp="1" noChangeArrowheads="1"/>
          </p:cNvSpPr>
          <p:nvPr>
            <p:ph type="subTitle" idx="1"/>
          </p:nvPr>
        </p:nvSpPr>
        <p:spPr>
          <a:xfrm>
            <a:off x="1371600" y="2590800"/>
            <a:ext cx="6400800" cy="3048000"/>
          </a:xfrm>
        </p:spPr>
        <p:txBody>
          <a:bodyPr/>
          <a:lstStyle/>
          <a:p>
            <a:r>
              <a:rPr lang="en-US" altLang="en-US" sz="3200" dirty="0" smtClean="0">
                <a:solidFill>
                  <a:schemeClr val="bg1"/>
                </a:solidFill>
              </a:rPr>
              <a:t>This is a plea for</a:t>
            </a:r>
            <a:endParaRPr lang="en-US" altLang="en-US" sz="3200" dirty="0">
              <a:solidFill>
                <a:schemeClr val="bg1"/>
              </a:solidFill>
            </a:endParaRPr>
          </a:p>
        </p:txBody>
      </p:sp>
      <p:sp>
        <p:nvSpPr>
          <p:cNvPr id="2" name="TextBox 1"/>
          <p:cNvSpPr txBox="1"/>
          <p:nvPr/>
        </p:nvSpPr>
        <p:spPr>
          <a:xfrm>
            <a:off x="2876204" y="3125585"/>
            <a:ext cx="3645550" cy="769441"/>
          </a:xfrm>
          <a:prstGeom prst="rect">
            <a:avLst/>
          </a:prstGeom>
          <a:noFill/>
        </p:spPr>
        <p:txBody>
          <a:bodyPr wrap="none" rtlCol="0">
            <a:spAutoFit/>
          </a:bodyPr>
          <a:lstStyle/>
          <a:p>
            <a:r>
              <a:rPr lang="en-US" dirty="0" smtClean="0"/>
              <a:t>Media Literacy</a:t>
            </a:r>
            <a:endParaRPr lang="en-US" dirty="0"/>
          </a:p>
        </p:txBody>
      </p:sp>
      <p:sp>
        <p:nvSpPr>
          <p:cNvPr id="3" name="TextBox 2"/>
          <p:cNvSpPr txBox="1"/>
          <p:nvPr/>
        </p:nvSpPr>
        <p:spPr>
          <a:xfrm>
            <a:off x="4921135" y="4871258"/>
            <a:ext cx="184731" cy="769441"/>
          </a:xfrm>
          <a:prstGeom prst="rect">
            <a:avLst/>
          </a:prstGeom>
          <a:noFill/>
        </p:spPr>
        <p:txBody>
          <a:bodyPr wrap="none" rtlCol="0">
            <a:spAutoFit/>
          </a:bodyPr>
          <a:lstStyle/>
          <a:p>
            <a:endParaRPr lang="en-US"/>
          </a:p>
        </p:txBody>
      </p:sp>
      <p:sp>
        <p:nvSpPr>
          <p:cNvPr id="4" name="TextBox 3"/>
          <p:cNvSpPr txBox="1"/>
          <p:nvPr/>
        </p:nvSpPr>
        <p:spPr>
          <a:xfrm>
            <a:off x="2933111" y="4277411"/>
            <a:ext cx="3531736" cy="1754326"/>
          </a:xfrm>
          <a:prstGeom prst="rect">
            <a:avLst/>
          </a:prstGeom>
          <a:noFill/>
        </p:spPr>
        <p:txBody>
          <a:bodyPr wrap="none" rtlCol="0">
            <a:spAutoFit/>
          </a:bodyPr>
          <a:lstStyle/>
          <a:p>
            <a:r>
              <a:rPr lang="en-US" sz="3600" dirty="0" smtClean="0"/>
              <a:t>“We </a:t>
            </a:r>
            <a:r>
              <a:rPr lang="en-US" sz="3600" dirty="0"/>
              <a:t>do not </a:t>
            </a:r>
            <a:r>
              <a:rPr lang="en-US" sz="3600" dirty="0" smtClean="0"/>
              <a:t>read</a:t>
            </a:r>
          </a:p>
          <a:p>
            <a:r>
              <a:rPr lang="en-US" sz="3600" dirty="0" smtClean="0"/>
              <a:t> </a:t>
            </a:r>
            <a:r>
              <a:rPr lang="en-US" sz="3600" dirty="0"/>
              <a:t>or watch </a:t>
            </a:r>
            <a:r>
              <a:rPr lang="en-US" sz="3600" dirty="0" smtClean="0"/>
              <a:t>enough</a:t>
            </a:r>
          </a:p>
          <a:p>
            <a:r>
              <a:rPr lang="en-US" sz="3600" dirty="0" smtClean="0"/>
              <a:t> </a:t>
            </a:r>
            <a:r>
              <a:rPr lang="en-US" sz="3600" dirty="0"/>
              <a:t>quality material</a:t>
            </a:r>
            <a:r>
              <a:rPr lang="en-US" sz="3600" dirty="0" smtClean="0"/>
              <a:t>.”</a:t>
            </a:r>
            <a:endParaRPr lang="en-US" sz="3600" dirty="0"/>
          </a:p>
        </p:txBody>
      </p:sp>
    </p:spTree>
    <p:extLst>
      <p:ext uri="{BB962C8B-B14F-4D97-AF65-F5344CB8AC3E}">
        <p14:creationId xmlns:p14="http://schemas.microsoft.com/office/powerpoint/2010/main" val="986070579"/>
      </p:ext>
    </p:extLst>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smtClean="0">
                <a:solidFill>
                  <a:schemeClr val="bg1"/>
                </a:solidFill>
              </a:rPr>
              <a:t>Learning.</a:t>
            </a:r>
            <a:endParaRPr lang="en-US" altLang="en-US" sz="4400" dirty="0">
              <a:solidFill>
                <a:schemeClr val="bg1"/>
              </a:solidFill>
            </a:endParaRPr>
          </a:p>
        </p:txBody>
      </p:sp>
      <p:sp>
        <p:nvSpPr>
          <p:cNvPr id="1509379" name="Rectangle 3"/>
          <p:cNvSpPr>
            <a:spLocks noGrp="1" noChangeArrowheads="1"/>
          </p:cNvSpPr>
          <p:nvPr>
            <p:ph type="subTitle" idx="1"/>
          </p:nvPr>
        </p:nvSpPr>
        <p:spPr>
          <a:xfrm>
            <a:off x="1371600" y="2590800"/>
            <a:ext cx="6400800" cy="3048000"/>
          </a:xfrm>
        </p:spPr>
        <p:txBody>
          <a:bodyPr/>
          <a:lstStyle/>
          <a:p>
            <a:r>
              <a:rPr lang="en-US" altLang="en-US" sz="3200" dirty="0" smtClean="0">
                <a:solidFill>
                  <a:schemeClr val="bg1"/>
                </a:solidFill>
              </a:rPr>
              <a:t>This is a plea for</a:t>
            </a:r>
            <a:endParaRPr lang="en-US" altLang="en-US" sz="3200" dirty="0">
              <a:solidFill>
                <a:schemeClr val="bg1"/>
              </a:solidFill>
            </a:endParaRPr>
          </a:p>
        </p:txBody>
      </p:sp>
      <p:sp>
        <p:nvSpPr>
          <p:cNvPr id="2" name="TextBox 1"/>
          <p:cNvSpPr txBox="1"/>
          <p:nvPr/>
        </p:nvSpPr>
        <p:spPr>
          <a:xfrm>
            <a:off x="2876204" y="3125585"/>
            <a:ext cx="3645550" cy="769441"/>
          </a:xfrm>
          <a:prstGeom prst="rect">
            <a:avLst/>
          </a:prstGeom>
          <a:noFill/>
        </p:spPr>
        <p:txBody>
          <a:bodyPr wrap="none" rtlCol="0">
            <a:spAutoFit/>
          </a:bodyPr>
          <a:lstStyle/>
          <a:p>
            <a:r>
              <a:rPr lang="en-US" dirty="0" smtClean="0"/>
              <a:t>Media Literacy</a:t>
            </a:r>
            <a:endParaRPr lang="en-US" dirty="0"/>
          </a:p>
        </p:txBody>
      </p:sp>
      <p:sp>
        <p:nvSpPr>
          <p:cNvPr id="3" name="TextBox 2"/>
          <p:cNvSpPr txBox="1"/>
          <p:nvPr/>
        </p:nvSpPr>
        <p:spPr>
          <a:xfrm>
            <a:off x="4921135" y="4871258"/>
            <a:ext cx="184731" cy="769441"/>
          </a:xfrm>
          <a:prstGeom prst="rect">
            <a:avLst/>
          </a:prstGeom>
          <a:noFill/>
        </p:spPr>
        <p:txBody>
          <a:bodyPr wrap="none" rtlCol="0">
            <a:spAutoFit/>
          </a:bodyPr>
          <a:lstStyle/>
          <a:p>
            <a:endParaRPr lang="en-US"/>
          </a:p>
        </p:txBody>
      </p:sp>
      <p:sp>
        <p:nvSpPr>
          <p:cNvPr id="4" name="TextBox 3"/>
          <p:cNvSpPr txBox="1"/>
          <p:nvPr/>
        </p:nvSpPr>
        <p:spPr>
          <a:xfrm>
            <a:off x="1196717" y="3818592"/>
            <a:ext cx="6750566" cy="2308324"/>
          </a:xfrm>
          <a:prstGeom prst="rect">
            <a:avLst/>
          </a:prstGeom>
          <a:noFill/>
        </p:spPr>
        <p:txBody>
          <a:bodyPr wrap="square" rtlCol="0">
            <a:spAutoFit/>
          </a:bodyPr>
          <a:lstStyle/>
          <a:p>
            <a:pPr algn="ctr"/>
            <a:r>
              <a:rPr lang="en-US" sz="3600" dirty="0" smtClean="0"/>
              <a:t>“I </a:t>
            </a:r>
            <a:r>
              <a:rPr lang="en-US" sz="3600" dirty="0"/>
              <a:t>am mostly concerned </a:t>
            </a:r>
            <a:endParaRPr lang="en-US" sz="3600" dirty="0" smtClean="0"/>
          </a:p>
          <a:p>
            <a:pPr algn="ctr"/>
            <a:r>
              <a:rPr lang="en-US" sz="3600" dirty="0" smtClean="0"/>
              <a:t>about </a:t>
            </a:r>
            <a:r>
              <a:rPr lang="en-US" sz="3600" dirty="0"/>
              <a:t>how easily we </a:t>
            </a:r>
            <a:r>
              <a:rPr lang="en-US" sz="3600" dirty="0" smtClean="0"/>
              <a:t>fall</a:t>
            </a:r>
          </a:p>
          <a:p>
            <a:pPr algn="ctr"/>
            <a:r>
              <a:rPr lang="en-US" sz="3600" dirty="0" smtClean="0"/>
              <a:t> </a:t>
            </a:r>
            <a:r>
              <a:rPr lang="en-US" sz="3600" dirty="0"/>
              <a:t>into line into the frame, </a:t>
            </a:r>
            <a:endParaRPr lang="en-US" sz="3600" dirty="0" smtClean="0"/>
          </a:p>
          <a:p>
            <a:pPr algn="ctr"/>
            <a:r>
              <a:rPr lang="en-US" sz="3600" dirty="0" smtClean="0"/>
              <a:t>the </a:t>
            </a:r>
            <a:r>
              <a:rPr lang="en-US" sz="3600" dirty="0"/>
              <a:t>narrative around social issues</a:t>
            </a:r>
            <a:r>
              <a:rPr lang="en-US" sz="3600" dirty="0" smtClean="0"/>
              <a:t>.” </a:t>
            </a:r>
            <a:endParaRPr lang="en-US" sz="3600" dirty="0"/>
          </a:p>
        </p:txBody>
      </p:sp>
    </p:spTree>
    <p:extLst>
      <p:ext uri="{BB962C8B-B14F-4D97-AF65-F5344CB8AC3E}">
        <p14:creationId xmlns:p14="http://schemas.microsoft.com/office/powerpoint/2010/main" val="309628535"/>
      </p:ext>
    </p:extLst>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378" name="Rectangle 2"/>
          <p:cNvSpPr>
            <a:spLocks noGrp="1" noChangeArrowheads="1"/>
          </p:cNvSpPr>
          <p:nvPr>
            <p:ph type="ctrTitle"/>
          </p:nvPr>
        </p:nvSpPr>
        <p:spPr>
          <a:xfrm>
            <a:off x="685800" y="762000"/>
            <a:ext cx="7772400" cy="1981200"/>
          </a:xfrm>
          <a:ln w="76200" cmpd="tri">
            <a:solidFill>
              <a:schemeClr val="tx1"/>
            </a:solidFill>
            <a:miter lim="800000"/>
            <a:headEnd/>
            <a:tailEnd/>
          </a:ln>
        </p:spPr>
        <p:txBody>
          <a:bodyPr anchor="ctr"/>
          <a:lstStyle/>
          <a:p>
            <a:pPr marL="915988" indent="-915988" algn="l">
              <a:buFont typeface="Times" charset="0"/>
              <a:buNone/>
            </a:pPr>
            <a:r>
              <a:rPr lang="en-US" altLang="en-US" sz="4400" dirty="0">
                <a:solidFill>
                  <a:schemeClr val="bg1"/>
                </a:solidFill>
              </a:rPr>
              <a:t>L</a:t>
            </a:r>
            <a:r>
              <a:rPr lang="en-US" altLang="en-US" sz="4400" dirty="0" smtClean="0">
                <a:solidFill>
                  <a:schemeClr val="bg1"/>
                </a:solidFill>
              </a:rPr>
              <a:t>earning.</a:t>
            </a:r>
            <a:endParaRPr lang="en-US" altLang="en-US" sz="4400" dirty="0">
              <a:solidFill>
                <a:schemeClr val="bg1"/>
              </a:solidFill>
            </a:endParaRPr>
          </a:p>
        </p:txBody>
      </p:sp>
      <p:sp>
        <p:nvSpPr>
          <p:cNvPr id="1509379" name="Rectangle 3"/>
          <p:cNvSpPr>
            <a:spLocks noGrp="1" noChangeArrowheads="1"/>
          </p:cNvSpPr>
          <p:nvPr>
            <p:ph type="subTitle" idx="1"/>
          </p:nvPr>
        </p:nvSpPr>
        <p:spPr>
          <a:xfrm>
            <a:off x="1371600" y="2590800"/>
            <a:ext cx="6400800" cy="3048000"/>
          </a:xfrm>
        </p:spPr>
        <p:txBody>
          <a:bodyPr/>
          <a:lstStyle/>
          <a:p>
            <a:r>
              <a:rPr lang="en-US" altLang="en-US" sz="3200" dirty="0" smtClean="0">
                <a:solidFill>
                  <a:schemeClr val="bg1"/>
                </a:solidFill>
              </a:rPr>
              <a:t>This is a plea for</a:t>
            </a:r>
            <a:endParaRPr lang="en-US" altLang="en-US" sz="3200" dirty="0">
              <a:solidFill>
                <a:schemeClr val="bg1"/>
              </a:solidFill>
            </a:endParaRPr>
          </a:p>
        </p:txBody>
      </p:sp>
      <p:sp>
        <p:nvSpPr>
          <p:cNvPr id="2" name="TextBox 1"/>
          <p:cNvSpPr txBox="1"/>
          <p:nvPr/>
        </p:nvSpPr>
        <p:spPr>
          <a:xfrm>
            <a:off x="2876204" y="3125585"/>
            <a:ext cx="3645550" cy="769441"/>
          </a:xfrm>
          <a:prstGeom prst="rect">
            <a:avLst/>
          </a:prstGeom>
          <a:noFill/>
        </p:spPr>
        <p:txBody>
          <a:bodyPr wrap="none" rtlCol="0">
            <a:spAutoFit/>
          </a:bodyPr>
          <a:lstStyle/>
          <a:p>
            <a:r>
              <a:rPr lang="en-US" dirty="0" smtClean="0"/>
              <a:t>Media Literacy</a:t>
            </a:r>
            <a:endParaRPr lang="en-US" dirty="0"/>
          </a:p>
        </p:txBody>
      </p:sp>
      <p:sp>
        <p:nvSpPr>
          <p:cNvPr id="3" name="TextBox 2"/>
          <p:cNvSpPr txBox="1"/>
          <p:nvPr/>
        </p:nvSpPr>
        <p:spPr>
          <a:xfrm>
            <a:off x="4921135" y="4871258"/>
            <a:ext cx="184731" cy="769441"/>
          </a:xfrm>
          <a:prstGeom prst="rect">
            <a:avLst/>
          </a:prstGeom>
          <a:noFill/>
        </p:spPr>
        <p:txBody>
          <a:bodyPr wrap="none" rtlCol="0">
            <a:spAutoFit/>
          </a:bodyPr>
          <a:lstStyle/>
          <a:p>
            <a:endParaRPr lang="en-US"/>
          </a:p>
        </p:txBody>
      </p:sp>
      <p:sp>
        <p:nvSpPr>
          <p:cNvPr id="4" name="TextBox 3"/>
          <p:cNvSpPr txBox="1"/>
          <p:nvPr/>
        </p:nvSpPr>
        <p:spPr>
          <a:xfrm>
            <a:off x="1004356" y="3977906"/>
            <a:ext cx="7135287" cy="2308324"/>
          </a:xfrm>
          <a:prstGeom prst="rect">
            <a:avLst/>
          </a:prstGeom>
          <a:noFill/>
        </p:spPr>
        <p:txBody>
          <a:bodyPr wrap="none" rtlCol="0">
            <a:spAutoFit/>
          </a:bodyPr>
          <a:lstStyle/>
          <a:p>
            <a:pPr algn="ctr"/>
            <a:r>
              <a:rPr lang="en-US" sz="3600" dirty="0" smtClean="0"/>
              <a:t>“Stories </a:t>
            </a:r>
            <a:r>
              <a:rPr lang="en-US" sz="3600" dirty="0"/>
              <a:t>are placed within tropes </a:t>
            </a:r>
            <a:r>
              <a:rPr lang="en-US" sz="3600" dirty="0" smtClean="0"/>
              <a:t>that </a:t>
            </a:r>
          </a:p>
          <a:p>
            <a:pPr algn="ctr"/>
            <a:r>
              <a:rPr lang="en-US" sz="3600" dirty="0" smtClean="0"/>
              <a:t>influence </a:t>
            </a:r>
            <a:r>
              <a:rPr lang="en-US" sz="3600" dirty="0"/>
              <a:t>the way we receive and </a:t>
            </a:r>
            <a:endParaRPr lang="en-US" sz="3600" dirty="0" smtClean="0"/>
          </a:p>
          <a:p>
            <a:pPr algn="ctr"/>
            <a:r>
              <a:rPr lang="en-US" sz="3600" dirty="0" smtClean="0"/>
              <a:t>interpret </a:t>
            </a:r>
            <a:r>
              <a:rPr lang="en-US" sz="3600" dirty="0"/>
              <a:t>information without the </a:t>
            </a:r>
            <a:endParaRPr lang="en-US" sz="3600" dirty="0" smtClean="0"/>
          </a:p>
          <a:p>
            <a:pPr algn="ctr"/>
            <a:r>
              <a:rPr lang="en-US" sz="3600" dirty="0" smtClean="0"/>
              <a:t>effort </a:t>
            </a:r>
            <a:r>
              <a:rPr lang="en-US" sz="3600" dirty="0"/>
              <a:t>of analysis on our own</a:t>
            </a:r>
            <a:r>
              <a:rPr lang="en-US" sz="3600" dirty="0" smtClean="0"/>
              <a:t>."</a:t>
            </a:r>
            <a:endParaRPr lang="en-US" sz="3600" dirty="0"/>
          </a:p>
        </p:txBody>
      </p:sp>
    </p:spTree>
    <p:extLst>
      <p:ext uri="{BB962C8B-B14F-4D97-AF65-F5344CB8AC3E}">
        <p14:creationId xmlns:p14="http://schemas.microsoft.com/office/powerpoint/2010/main" val="254938049"/>
      </p:ext>
    </p:extLst>
  </p:cSld>
  <p:clrMapOvr>
    <a:masterClrMapping/>
  </p:clrMapOvr>
  <p:transition xmlns:p14="http://schemas.microsoft.com/office/powerpoint/2010/main" advTm="4432"/>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P22 Typewriter"/>
        <a:ea typeface=""/>
        <a:cs typeface=""/>
      </a:majorFont>
      <a:minorFont>
        <a:latin typeface="P22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4400" b="0" i="0" u="none" strike="noStrike" cap="none" normalizeH="0" baseline="0">
            <a:ln>
              <a:noFill/>
            </a:ln>
            <a:solidFill>
              <a:schemeClr val="bg1"/>
            </a:solidFill>
            <a:effectLst/>
            <a:latin typeface="P22 Typewriter"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4400" b="0" i="0" u="none" strike="noStrike" cap="none" normalizeH="0" baseline="0">
            <a:ln>
              <a:noFill/>
            </a:ln>
            <a:solidFill>
              <a:schemeClr val="bg1"/>
            </a:solidFill>
            <a:effectLst/>
            <a:latin typeface="P22 Typewriter"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5521</TotalTime>
  <Words>1781</Words>
  <Application>Microsoft Macintosh PowerPoint</Application>
  <PresentationFormat>On-screen Show (4:3)</PresentationFormat>
  <Paragraphs>150</Paragraphs>
  <Slides>26</Slides>
  <Notes>20</Notes>
  <HiddenSlides>0</HiddenSlides>
  <MMClips>2</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Blank</vt:lpstr>
      <vt:lpstr>Critical Perspectives in Learning, Spreadability and Transmedia: New Reflexive Storytelling </vt:lpstr>
      <vt:lpstr>Critical Perspectives in Learning, Spreadability and Transmedia: New Reflexive Storytelling </vt:lpstr>
      <vt:lpstr>Critical Perspectives in Learning, Spreadability and Transmedia: New Reflexive Storytelling </vt:lpstr>
      <vt:lpstr>Learning.</vt:lpstr>
      <vt:lpstr>Learning.</vt:lpstr>
      <vt:lpstr>Learning.</vt:lpstr>
      <vt:lpstr>Learning.</vt:lpstr>
      <vt:lpstr>Learning.</vt:lpstr>
      <vt:lpstr>Learning.</vt:lpstr>
      <vt:lpstr>Critical Perspective.</vt:lpstr>
      <vt:lpstr>Critical Perspective.</vt:lpstr>
      <vt:lpstr>Critical Perspective.</vt:lpstr>
      <vt:lpstr>Critical Perspective.</vt:lpstr>
      <vt:lpstr>The digital fosters the convergence of all sorts of media into the flow of the constant digital present. Donaldson v. Beckett free culture born</vt:lpstr>
      <vt:lpstr> Convergence Donaldson v. Beckett free culture born</vt:lpstr>
      <vt:lpstr> Piracy Donaldson v. Beckett free culture born</vt:lpstr>
      <vt:lpstr> Piracy = Sticky born</vt:lpstr>
      <vt:lpstr> Spreadable Donaldson v. Beckett free culture born</vt:lpstr>
      <vt:lpstr> Ways of Seeing John Berger 1973 Donaldson v. Beckett free culture born</vt:lpstr>
      <vt:lpstr> Donaldson v. Beckett free culture born</vt:lpstr>
      <vt:lpstr> en-able vs. dis-able…</vt:lpstr>
      <vt:lpstr> en-able vs. dis-able…</vt:lpstr>
      <vt:lpstr>Introduction: dis-able…</vt:lpstr>
      <vt:lpstr> en-able vs. dis-able…</vt:lpstr>
      <vt:lpstr>En-able = Spreadable?</vt:lpstr>
      <vt:lpstr>En-able = Spreadable?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Beliveau, Ralph J.</dc:creator>
  <cp:keywords/>
  <cp:lastModifiedBy>user</cp:lastModifiedBy>
  <cp:revision>20</cp:revision>
  <cp:lastPrinted>2002-08-05T21:59:45Z</cp:lastPrinted>
  <dcterms:created xsi:type="dcterms:W3CDTF">2016-01-18T20:50:51Z</dcterms:created>
  <dcterms:modified xsi:type="dcterms:W3CDTF">2016-02-19T15:05:31Z</dcterms:modified>
</cp:coreProperties>
</file>