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01"/>
  </p:notesMasterIdLst>
  <p:handoutMasterIdLst>
    <p:handoutMasterId r:id="rId102"/>
  </p:handoutMasterIdLst>
  <p:sldIdLst>
    <p:sldId id="701" r:id="rId2"/>
    <p:sldId id="722" r:id="rId3"/>
    <p:sldId id="724" r:id="rId4"/>
    <p:sldId id="735" r:id="rId5"/>
    <p:sldId id="726" r:id="rId6"/>
    <p:sldId id="736" r:id="rId7"/>
    <p:sldId id="737" r:id="rId8"/>
    <p:sldId id="729" r:id="rId9"/>
    <p:sldId id="730" r:id="rId10"/>
    <p:sldId id="731" r:id="rId11"/>
    <p:sldId id="763" r:id="rId12"/>
    <p:sldId id="741" r:id="rId13"/>
    <p:sldId id="773" r:id="rId14"/>
    <p:sldId id="732" r:id="rId15"/>
    <p:sldId id="733" r:id="rId16"/>
    <p:sldId id="739" r:id="rId17"/>
    <p:sldId id="740" r:id="rId18"/>
    <p:sldId id="788" r:id="rId19"/>
    <p:sldId id="872" r:id="rId20"/>
    <p:sldId id="875" r:id="rId21"/>
    <p:sldId id="876" r:id="rId22"/>
    <p:sldId id="792" r:id="rId23"/>
    <p:sldId id="793" r:id="rId24"/>
    <p:sldId id="794" r:id="rId25"/>
    <p:sldId id="795" r:id="rId26"/>
    <p:sldId id="796" r:id="rId27"/>
    <p:sldId id="797" r:id="rId28"/>
    <p:sldId id="798" r:id="rId29"/>
    <p:sldId id="799" r:id="rId30"/>
    <p:sldId id="800" r:id="rId31"/>
    <p:sldId id="801" r:id="rId32"/>
    <p:sldId id="802" r:id="rId33"/>
    <p:sldId id="803" r:id="rId34"/>
    <p:sldId id="804" r:id="rId35"/>
    <p:sldId id="805" r:id="rId36"/>
    <p:sldId id="877" r:id="rId37"/>
    <p:sldId id="878" r:id="rId38"/>
    <p:sldId id="808" r:id="rId39"/>
    <p:sldId id="809" r:id="rId40"/>
    <p:sldId id="810" r:id="rId41"/>
    <p:sldId id="811" r:id="rId42"/>
    <p:sldId id="812" r:id="rId43"/>
    <p:sldId id="813" r:id="rId44"/>
    <p:sldId id="814" r:id="rId45"/>
    <p:sldId id="815" r:id="rId46"/>
    <p:sldId id="816" r:id="rId47"/>
    <p:sldId id="817" r:id="rId48"/>
    <p:sldId id="818" r:id="rId49"/>
    <p:sldId id="819" r:id="rId50"/>
    <p:sldId id="820" r:id="rId51"/>
    <p:sldId id="821" r:id="rId52"/>
    <p:sldId id="822" r:id="rId53"/>
    <p:sldId id="823" r:id="rId54"/>
    <p:sldId id="824" r:id="rId55"/>
    <p:sldId id="825" r:id="rId56"/>
    <p:sldId id="826" r:id="rId57"/>
    <p:sldId id="827" r:id="rId58"/>
    <p:sldId id="828" r:id="rId59"/>
    <p:sldId id="829" r:id="rId60"/>
    <p:sldId id="830" r:id="rId61"/>
    <p:sldId id="831" r:id="rId62"/>
    <p:sldId id="832" r:id="rId63"/>
    <p:sldId id="833" r:id="rId64"/>
    <p:sldId id="834" r:id="rId65"/>
    <p:sldId id="835" r:id="rId66"/>
    <p:sldId id="836" r:id="rId67"/>
    <p:sldId id="837" r:id="rId68"/>
    <p:sldId id="838" r:id="rId69"/>
    <p:sldId id="839" r:id="rId70"/>
    <p:sldId id="840" r:id="rId71"/>
    <p:sldId id="841" r:id="rId72"/>
    <p:sldId id="842" r:id="rId73"/>
    <p:sldId id="843" r:id="rId74"/>
    <p:sldId id="844" r:id="rId75"/>
    <p:sldId id="845" r:id="rId76"/>
    <p:sldId id="846" r:id="rId77"/>
    <p:sldId id="847" r:id="rId78"/>
    <p:sldId id="848" r:id="rId79"/>
    <p:sldId id="849" r:id="rId80"/>
    <p:sldId id="850" r:id="rId81"/>
    <p:sldId id="851" r:id="rId82"/>
    <p:sldId id="852" r:id="rId83"/>
    <p:sldId id="853" r:id="rId84"/>
    <p:sldId id="854" r:id="rId85"/>
    <p:sldId id="855" r:id="rId86"/>
    <p:sldId id="856" r:id="rId87"/>
    <p:sldId id="857" r:id="rId88"/>
    <p:sldId id="858" r:id="rId89"/>
    <p:sldId id="859" r:id="rId90"/>
    <p:sldId id="860" r:id="rId91"/>
    <p:sldId id="861" r:id="rId92"/>
    <p:sldId id="862" r:id="rId93"/>
    <p:sldId id="863" r:id="rId94"/>
    <p:sldId id="864" r:id="rId95"/>
    <p:sldId id="865" r:id="rId96"/>
    <p:sldId id="866" r:id="rId97"/>
    <p:sldId id="879" r:id="rId98"/>
    <p:sldId id="870" r:id="rId99"/>
    <p:sldId id="871" r:id="rId100"/>
  </p:sldIdLst>
  <p:sldSz cx="9144000" cy="6858000" type="screen4x3"/>
  <p:notesSz cx="6858000" cy="9144000"/>
  <p:custDataLst>
    <p:tags r:id="rId103"/>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59" d="100"/>
          <a:sy n="59" d="100"/>
        </p:scale>
        <p:origin x="-1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21638" cy="6778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371600"/>
            <a:ext cx="7924800" cy="4648200"/>
          </a:xfrm>
        </p:spPr>
        <p:txBody>
          <a:bodyPr/>
          <a:lstStyle/>
          <a:p>
            <a:endParaRPr lang="en-US"/>
          </a:p>
        </p:txBody>
      </p:sp>
      <p:sp>
        <p:nvSpPr>
          <p:cNvPr id="4" name="Footer Placeholder 3"/>
          <p:cNvSpPr>
            <a:spLocks noGrp="1"/>
          </p:cNvSpPr>
          <p:nvPr>
            <p:ph type="ftr" sz="quarter" idx="10"/>
          </p:nvPr>
        </p:nvSpPr>
        <p:spPr>
          <a:xfrm>
            <a:off x="2286000" y="6172200"/>
            <a:ext cx="4648200" cy="457200"/>
          </a:xfrm>
        </p:spPr>
        <p:txBody>
          <a:bodyPr/>
          <a:lstStyle>
            <a:lvl1pPr>
              <a:defRPr/>
            </a:lvl1pPr>
          </a:lstStyle>
          <a:p>
            <a:r>
              <a:rPr lang="en-US" dirty="0" smtClean="0"/>
              <a:t>Supercomputing in Plain English: Storage Hierarchy</a:t>
            </a:r>
            <a:endParaRPr lang="en-US" dirty="0"/>
          </a:p>
          <a:p>
            <a:r>
              <a:rPr lang="en-US" dirty="0" smtClean="0"/>
              <a:t>Tue Jan 29 2013</a:t>
            </a:r>
            <a:endParaRPr lang="en-US" dirty="0"/>
          </a:p>
        </p:txBody>
      </p:sp>
      <p:sp>
        <p:nvSpPr>
          <p:cNvPr id="5" name="Slide Number Placeholder 4"/>
          <p:cNvSpPr>
            <a:spLocks noGrp="1"/>
          </p:cNvSpPr>
          <p:nvPr>
            <p:ph type="sldNum" sz="quarter" idx="11"/>
          </p:nvPr>
        </p:nvSpPr>
        <p:spPr>
          <a:xfrm>
            <a:off x="7162800" y="6191250"/>
            <a:ext cx="1295400" cy="457200"/>
          </a:xfrm>
        </p:spPr>
        <p:txBody>
          <a:bodyPr/>
          <a:lstStyle>
            <a:lvl1pPr>
              <a:defRPr/>
            </a:lvl1pPr>
          </a:lstStyle>
          <a:p>
            <a:fld id="{419D801A-45E6-48EB-96F2-D98BF4A1B8B6}" type="slidenum">
              <a:rPr lang="en-US"/>
              <a:pPr/>
              <a:t>‹#›</a:t>
            </a:fld>
            <a:endParaRPr lang="en-US"/>
          </a:p>
        </p:txBody>
      </p:sp>
    </p:spTree>
    <p:extLst>
      <p:ext uri="{BB962C8B-B14F-4D97-AF65-F5344CB8AC3E}">
        <p14:creationId xmlns:p14="http://schemas.microsoft.com/office/powerpoint/2010/main" val="37166583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a:t>
            </a:r>
            <a:r>
              <a:rPr lang="en-US" dirty="0" smtClean="0"/>
              <a:t>English: Storage Hierarchy</a:t>
            </a:r>
            <a:endParaRPr lang="en-US" dirty="0" smtClean="0"/>
          </a:p>
          <a:p>
            <a:pPr>
              <a:defRPr/>
            </a:pPr>
            <a:r>
              <a:rPr lang="en-US" dirty="0" smtClean="0"/>
              <a:t>Tue Jan 29 2013</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Storage Hierarchy</a:t>
            </a:r>
            <a:endParaRPr lang="en-US" dirty="0"/>
          </a:p>
          <a:p>
            <a:pPr>
              <a:defRPr/>
            </a:pPr>
            <a:r>
              <a:rPr lang="en-US" dirty="0" smtClean="0"/>
              <a:t>Tue Jan 29 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a:t>
            </a:r>
            <a:r>
              <a:rPr lang="en-US" dirty="0" smtClean="0"/>
              <a:t>English: Storage Hierarchy</a:t>
            </a:r>
            <a:endParaRPr lang="en-US" dirty="0" smtClean="0"/>
          </a:p>
          <a:p>
            <a:pPr>
              <a:defRPr/>
            </a:pPr>
            <a:r>
              <a:rPr lang="en-US" dirty="0" smtClean="0"/>
              <a:t>Tue Jan 29 2013</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7"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9"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7" cstate="print"/>
          <a:srcRect/>
          <a:stretch>
            <a:fillRect/>
          </a:stretch>
        </p:blipFill>
        <p:spPr bwMode="auto">
          <a:xfrm>
            <a:off x="178904" y="609600"/>
            <a:ext cx="393700" cy="538163"/>
          </a:xfrm>
          <a:prstGeom prst="rect">
            <a:avLst/>
          </a:prstGeom>
          <a:noFill/>
          <a:ln w="9525">
            <a:noFill/>
            <a:miter lim="800000"/>
            <a:headEnd/>
            <a:tailEnd/>
          </a:ln>
        </p:spPr>
      </p:pic>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15200" y="6192987"/>
            <a:ext cx="692285" cy="5334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 id="2147483692" r:id="rId15"/>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mailto:sipe2013@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hyperlink" Target="http://www.oscer.ou.edu/edu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hneeman@ou.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symposium2013.oscer.ou.edu/"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9.wmf"/><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0.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hyperlink" Target="https://vcenter.njvid.net/videos/livestreams/page1/" TargetMode="External"/><Relationship Id="rId2" Type="http://schemas.openxmlformats.org/officeDocument/2006/relationships/hyperlink" Target="http://www.onenet.net/technical-resources/video/sipe-strea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20.png"/><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0.emf"/><Relationship Id="rId2" Type="http://schemas.openxmlformats.org/officeDocument/2006/relationships/tags" Target="../tags/tag56.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image" Target="../media/image29.emf"/><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2.xml"/><Relationship Id="rId7" Type="http://schemas.openxmlformats.org/officeDocument/2006/relationships/image" Target="../media/image32.wmf"/><Relationship Id="rId2" Type="http://schemas.openxmlformats.org/officeDocument/2006/relationships/tags" Target="../tags/tag58.xml"/><Relationship Id="rId1" Type="http://schemas.openxmlformats.org/officeDocument/2006/relationships/vmlDrawing" Target="../drawings/vmlDrawing4.vml"/><Relationship Id="rId6" Type="http://schemas.openxmlformats.org/officeDocument/2006/relationships/oleObject" Target="../embeddings/oleObject3.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3.wmf"/></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3.xml"/><Relationship Id="rId1" Type="http://schemas.openxmlformats.org/officeDocument/2006/relationships/vmlDrawing" Target="../drawings/vmlDrawing5.vml"/><Relationship Id="rId5" Type="http://schemas.openxmlformats.org/officeDocument/2006/relationships/image" Target="../media/image35.emf"/><Relationship Id="rId4" Type="http://schemas.openxmlformats.org/officeDocument/2006/relationships/oleObject" Target="../embeddings/Microsoft_Excel_97-2003_Worksheet4.xls"/></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7.emf"/><Relationship Id="rId2" Type="http://schemas.openxmlformats.org/officeDocument/2006/relationships/tags" Target="../tags/tag70.xml"/><Relationship Id="rId1" Type="http://schemas.openxmlformats.org/officeDocument/2006/relationships/vmlDrawing" Target="../drawings/vmlDrawing6.vml"/><Relationship Id="rId6" Type="http://schemas.openxmlformats.org/officeDocument/2006/relationships/oleObject" Target="../embeddings/Microsoft_Excel_97-2003_Worksheet6.xls"/><Relationship Id="rId5" Type="http://schemas.openxmlformats.org/officeDocument/2006/relationships/image" Target="../media/image36.emf"/><Relationship Id="rId4" Type="http://schemas.openxmlformats.org/officeDocument/2006/relationships/oleObject" Target="../embeddings/Microsoft_Excel_97-2003_Worksheet5.xls"/></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9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86.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symposium2013.oscer.ou.edu/"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hyperlink" Target="http://www.oscer.ou.edu/" TargetMode="External"/></Relationships>
</file>

<file path=ppt/slides/_rels/slide99.xml.rels><?xml version="1.0" encoding="UTF-8" standalone="yes"?>
<Relationships xmlns="http://schemas.openxmlformats.org/package/2006/relationships"><Relationship Id="rId8" Type="http://schemas.openxmlformats.org/officeDocument/2006/relationships/hyperlink" Target="http://www.toshiba.com/taecdpd/products/features/MK2018gas-Over.shtml" TargetMode="External"/><Relationship Id="rId13" Type="http://schemas.openxmlformats.org/officeDocument/2006/relationships/hyperlink" Target="http://www.kingston.com/branded/image_files/nav_image_desktop.gif" TargetMode="External"/><Relationship Id="rId18" Type="http://schemas.openxmlformats.org/officeDocument/2006/relationships/hyperlink" Target="http://en.wikipedia.org/wiki/Itanium" TargetMode="External"/><Relationship Id="rId26" Type="http://schemas.openxmlformats.org/officeDocument/2006/relationships/hyperlink" Target="http://www.lithium.it/nove3.jpg" TargetMode="External"/><Relationship Id="rId3" Type="http://schemas.openxmlformats.org/officeDocument/2006/relationships/hyperlink" Target="http://graphics8.nytimes.com/images/2007/07/13/sports/auto600.gif" TargetMode="External"/><Relationship Id="rId21" Type="http://schemas.openxmlformats.org/officeDocument/2006/relationships/hyperlink" Target="http://www.pcdo.com/images/pcdo/20031021231900.jpg" TargetMode="External"/><Relationship Id="rId7" Type="http://schemas.openxmlformats.org/officeDocument/2006/relationships/hyperlink" Target="http://www.anandtech.com/showdoc.html?i=1460&amp;p=2" TargetMode="External"/><Relationship Id="rId12" Type="http://schemas.openxmlformats.org/officeDocument/2006/relationships/hyperlink" Target="http://en.wikipedia.org/wiki/POWER7" TargetMode="External"/><Relationship Id="rId17" Type="http://schemas.openxmlformats.org/officeDocument/2006/relationships/hyperlink" Target="http://hdf.ncsa.uiuc.edu/" TargetMode="External"/><Relationship Id="rId25" Type="http://schemas.openxmlformats.org/officeDocument/2006/relationships/hyperlink" Target="http://www.lenovo.hu/kszf/adatlap/Prosi_Proc_Core2_Mobile.pdf" TargetMode="External"/><Relationship Id="rId2" Type="http://schemas.openxmlformats.org/officeDocument/2006/relationships/slideLayout" Target="../slideLayouts/slideLayout6.xml"/><Relationship Id="rId16" Type="http://schemas.openxmlformats.org/officeDocument/2006/relationships/hyperlink" Target="http://www.unidata.ucar.edu/packages/netcdf/" TargetMode="External"/><Relationship Id="rId20" Type="http://schemas.openxmlformats.org/officeDocument/2006/relationships/hyperlink" Target="http://images.tomshardware.com/2007/08/08/extreme_fsb_2/qx6850.jpg" TargetMode="External"/><Relationship Id="rId1" Type="http://schemas.openxmlformats.org/officeDocument/2006/relationships/tags" Target="../tags/tag89.xml"/><Relationship Id="rId6" Type="http://schemas.openxmlformats.org/officeDocument/2006/relationships/hyperlink" Target="http://en.wikipedia.org/wiki/X64" TargetMode="External"/><Relationship Id="rId11" Type="http://schemas.openxmlformats.org/officeDocument/2006/relationships/hyperlink" Target="http://www.pricewatch.com/" TargetMode="External"/><Relationship Id="rId24" Type="http://schemas.openxmlformats.org/officeDocument/2006/relationships/hyperlink" Target="http://www.xbitlabs.com/articles/mobile/print/core2duo.html" TargetMode="External"/><Relationship Id="rId5" Type="http://schemas.openxmlformats.org/officeDocument/2006/relationships/hyperlink" Target="http://img.dell.com/images/global/products/resultgrid/sm/latit_d630.jpg" TargetMode="External"/><Relationship Id="rId15" Type="http://schemas.openxmlformats.org/officeDocument/2006/relationships/hyperlink" Target="http://www.storagereview.com/" TargetMode="External"/><Relationship Id="rId23" Type="http://schemas.openxmlformats.org/officeDocument/2006/relationships/hyperlink" Target="http://www.anandtech.com/cpuchipsets/showdoc.aspx?i=2353&amp;p=2" TargetMode="External"/><Relationship Id="rId28" Type="http://schemas.openxmlformats.org/officeDocument/2006/relationships/hyperlink" Target="http://www.intel.com/Assets/en_US/PDF/manual/248966.pdf" TargetMode="External"/><Relationship Id="rId10" Type="http://schemas.openxmlformats.org/officeDocument/2006/relationships/hyperlink" Target="ftp://download.intel.com/design/Pentium4/manuals/24896606.pdf" TargetMode="External"/><Relationship Id="rId19" Type="http://schemas.openxmlformats.org/officeDocument/2006/relationships/hyperlink" Target="ftp://download.intel.com/design/itanium2/manuals/25111003.pdf" TargetMode="External"/><Relationship Id="rId4" Type="http://schemas.openxmlformats.org/officeDocument/2006/relationships/hyperlink" Target="http://www.vw.com/newbeetle/" TargetMode="External"/><Relationship Id="rId9" Type="http://schemas.openxmlformats.org/officeDocument/2006/relationships/hyperlink" Target="http://www.toshiba.com/taecdpd/techdocs/sdr2002/2002spec.shtml" TargetMode="External"/><Relationship Id="rId14" Type="http://schemas.openxmlformats.org/officeDocument/2006/relationships/hyperlink" Target="http://www.visit.ou.edu/vc_campus_map.htm" TargetMode="External"/><Relationship Id="rId22" Type="http://schemas.openxmlformats.org/officeDocument/2006/relationships/hyperlink" Target="http://vnuuk.typepad.com/photos/uncategorized/itanium2.jpg" TargetMode="External"/><Relationship Id="rId27" Type="http://schemas.openxmlformats.org/officeDocument/2006/relationships/hyperlink" Target="http://cpu.rightmar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The Tyranny of the Storage Hierarchy</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2200" b="1" dirty="0" smtClean="0"/>
              <a:t>OU Supercomputing Center for Education &amp; Research (OSCER)</a:t>
            </a:r>
          </a:p>
          <a:p>
            <a:pPr eaLnBrk="1" hangingPunct="1">
              <a:lnSpc>
                <a:spcPct val="90000"/>
              </a:lnSpc>
              <a:spcBef>
                <a:spcPts val="0"/>
              </a:spcBef>
            </a:pPr>
            <a:r>
              <a:rPr lang="en-US" sz="2000" b="1" dirty="0" smtClean="0"/>
              <a:t>University of Oklahoma</a:t>
            </a:r>
          </a:p>
          <a:p>
            <a:pPr eaLnBrk="1" hangingPunct="1">
              <a:spcBef>
                <a:spcPts val="0"/>
              </a:spcBef>
            </a:pPr>
            <a:r>
              <a:rPr lang="en-US" sz="1800" b="1" dirty="0" smtClean="0"/>
              <a:t>Tuesday January 29 2013</a:t>
            </a:r>
          </a:p>
        </p:txBody>
      </p:sp>
      <p:grpSp>
        <p:nvGrpSpPr>
          <p:cNvPr id="2"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4167345"/>
            <a:ext cx="2008659" cy="1547655"/>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29 2013</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10</a:t>
            </a:fld>
            <a:endParaRPr lang="en-US"/>
          </a:p>
        </p:txBody>
      </p:sp>
      <p:sp>
        <p:nvSpPr>
          <p:cNvPr id="455682" name="Rectangle 2"/>
          <p:cNvSpPr>
            <a:spLocks noGrp="1" noChangeArrowheads="1"/>
          </p:cNvSpPr>
          <p:nvPr>
            <p:ph type="title"/>
          </p:nvPr>
        </p:nvSpPr>
        <p:spPr/>
        <p:txBody>
          <a:bodyPr/>
          <a:lstStyle/>
          <a:p>
            <a:r>
              <a:rPr lang="en-US" sz="3600" dirty="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2"/>
              </a:rPr>
              <a:t>sipe2013@gmail.com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p>
        </p:txBody>
      </p:sp>
    </p:spTree>
    <p:extLst>
      <p:ext uri="{BB962C8B-B14F-4D97-AF65-F5344CB8AC3E}">
        <p14:creationId xmlns:p14="http://schemas.microsoft.com/office/powerpoint/2010/main" val="27451034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p:txBody>
          <a:bodyPr/>
          <a:lstStyle/>
          <a:p>
            <a:pPr marL="0" indent="0">
              <a:spcBef>
                <a:spcPts val="0"/>
              </a:spcBef>
              <a:buNone/>
            </a:pPr>
            <a:r>
              <a:rPr lang="en-US" sz="2300" dirty="0"/>
              <a:t>Tue </a:t>
            </a:r>
            <a:r>
              <a:rPr lang="en-US" sz="2300" dirty="0" smtClean="0"/>
              <a:t>Jan </a:t>
            </a:r>
            <a:r>
              <a:rPr lang="en-US" sz="2300" dirty="0" smtClean="0"/>
              <a:t>29: Storage Hierarchy: </a:t>
            </a:r>
            <a:r>
              <a:rPr lang="en-US" sz="2300" dirty="0"/>
              <a:t>What the Heck is Supercomputing?</a:t>
            </a:r>
          </a:p>
          <a:p>
            <a:pPr marL="0" indent="0">
              <a:spcBef>
                <a:spcPts val="0"/>
              </a:spcBef>
              <a:buNone/>
            </a:pPr>
            <a:r>
              <a:rPr lang="en-US" sz="2300" dirty="0"/>
              <a:t>Tue Jan 29: The Tyranny of the Storage Hierarchy</a:t>
            </a:r>
          </a:p>
          <a:p>
            <a:pPr marL="0" indent="0">
              <a:spcBef>
                <a:spcPts val="0"/>
              </a:spcBef>
              <a:buNone/>
            </a:pPr>
            <a:r>
              <a:rPr lang="en-US" sz="2300" dirty="0"/>
              <a:t>Tue Feb 5: Instruction Level Parallelism</a:t>
            </a:r>
          </a:p>
          <a:p>
            <a:pPr marL="0" indent="0">
              <a:spcBef>
                <a:spcPts val="0"/>
              </a:spcBef>
              <a:buNone/>
            </a:pPr>
            <a:r>
              <a:rPr lang="en-US" sz="2300" dirty="0"/>
              <a:t>Tue Feb 12: Stupid Compiler Tricks</a:t>
            </a:r>
          </a:p>
          <a:p>
            <a:pPr marL="0" indent="0">
              <a:spcBef>
                <a:spcPts val="0"/>
              </a:spcBef>
              <a:buNone/>
            </a:pPr>
            <a:r>
              <a:rPr lang="en-US" sz="2300" dirty="0"/>
              <a:t>Tue Feb 19: Shared Memory Multithreading</a:t>
            </a:r>
          </a:p>
          <a:p>
            <a:pPr marL="0" indent="0">
              <a:spcBef>
                <a:spcPts val="0"/>
              </a:spcBef>
              <a:buNone/>
            </a:pPr>
            <a:r>
              <a:rPr lang="en-US" sz="2300" dirty="0"/>
              <a:t>Tue Feb 26: Distributed Multiprocessing</a:t>
            </a:r>
          </a:p>
          <a:p>
            <a:pPr marL="0" indent="0">
              <a:spcBef>
                <a:spcPts val="0"/>
              </a:spcBef>
              <a:buNone/>
            </a:pPr>
            <a:r>
              <a:rPr lang="en-US" sz="2300" dirty="0"/>
              <a:t>Tue March 5: Applications and Types of Parallelism</a:t>
            </a:r>
          </a:p>
          <a:p>
            <a:pPr marL="0" indent="0">
              <a:spcBef>
                <a:spcPts val="0"/>
              </a:spcBef>
              <a:buNone/>
            </a:pPr>
            <a:r>
              <a:rPr lang="en-US" sz="2300" dirty="0"/>
              <a:t>Tue March 12: Multicore Madness</a:t>
            </a:r>
          </a:p>
          <a:p>
            <a:pPr marL="0" indent="0">
              <a:spcBef>
                <a:spcPts val="0"/>
              </a:spcBef>
              <a:buNone/>
            </a:pPr>
            <a:r>
              <a:rPr lang="en-US" sz="2300" dirty="0"/>
              <a:t>Tue March 19: NO SESSION (OU's Spring Break)</a:t>
            </a:r>
          </a:p>
          <a:p>
            <a:pPr marL="0" indent="0">
              <a:spcBef>
                <a:spcPts val="0"/>
              </a:spcBef>
              <a:buNone/>
            </a:pPr>
            <a:r>
              <a:rPr lang="en-US" sz="2300" dirty="0"/>
              <a:t>Tue March 26: High Throughput Computing</a:t>
            </a:r>
          </a:p>
          <a:p>
            <a:pPr marL="0" indent="0">
              <a:spcBef>
                <a:spcPts val="0"/>
              </a:spcBef>
              <a:buNone/>
            </a:pPr>
            <a:r>
              <a:rPr lang="en-US" sz="2300" dirty="0"/>
              <a:t>Tue Apr 2: GPGPU: Number Crunching in Your Graphics Card</a:t>
            </a:r>
          </a:p>
          <a:p>
            <a:pPr marL="0" indent="0">
              <a:spcBef>
                <a:spcPts val="0"/>
              </a:spcBef>
              <a:buNone/>
            </a:pPr>
            <a:r>
              <a:rPr lang="en-US" sz="2300" dirty="0"/>
              <a:t>Tue Apr 9: Grab Bag: Scientific Libraries, I/O Libraries, </a:t>
            </a:r>
            <a:r>
              <a:rPr lang="en-US" sz="2300" dirty="0" smtClean="0"/>
              <a:t>Visualization</a:t>
            </a:r>
            <a:endParaRPr lang="en-US" sz="2300"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Storage Hierarchy</a:t>
            </a:r>
            <a:endParaRPr lang="en-US" dirty="0" smtClean="0"/>
          </a:p>
          <a:p>
            <a:pPr>
              <a:defRPr/>
            </a:pPr>
            <a:r>
              <a:rPr lang="en-US" dirty="0" smtClean="0"/>
              <a:t>Tue Jan 29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a:t>
            </a:fld>
            <a:endParaRPr lang="en-US"/>
          </a:p>
        </p:txBody>
      </p:sp>
    </p:spTree>
    <p:extLst>
      <p:ext uri="{BB962C8B-B14F-4D97-AF65-F5344CB8AC3E}">
        <p14:creationId xmlns:p14="http://schemas.microsoft.com/office/powerpoint/2010/main" val="29880504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29 2013</a:t>
            </a:r>
            <a:endParaRPr lang="en-US" dirty="0"/>
          </a:p>
        </p:txBody>
      </p:sp>
      <p:sp>
        <p:nvSpPr>
          <p:cNvPr id="5" name="Slide Number Placeholder 4"/>
          <p:cNvSpPr>
            <a:spLocks noGrp="1"/>
          </p:cNvSpPr>
          <p:nvPr>
            <p:ph type="sldNum" sz="quarter" idx="11"/>
          </p:nvPr>
        </p:nvSpPr>
        <p:spPr/>
        <p:txBody>
          <a:bodyPr/>
          <a:lstStyle/>
          <a:p>
            <a:fld id="{0A494C96-A8C8-4EB8-BBEB-189F763251B2}" type="slidenum">
              <a:rPr lang="en-US"/>
              <a:pPr/>
              <a:t>12</a:t>
            </a:fld>
            <a:endParaRPr lang="en-US"/>
          </a:p>
        </p:txBody>
      </p:sp>
      <p:sp>
        <p:nvSpPr>
          <p:cNvPr id="538626" name="Rectangle 2"/>
          <p:cNvSpPr>
            <a:spLocks noGrp="1" noChangeArrowheads="1"/>
          </p:cNvSpPr>
          <p:nvPr>
            <p:ph type="title"/>
          </p:nvPr>
        </p:nvSpPr>
        <p:spPr/>
        <p:txBody>
          <a:bodyPr/>
          <a:lstStyle/>
          <a:p>
            <a:r>
              <a:rPr lang="en-US" sz="3600" dirty="0"/>
              <a:t>Supercomputing </a:t>
            </a:r>
            <a:r>
              <a:rPr lang="en-US" sz="3600" dirty="0" smtClean="0"/>
              <a:t>Exercises #1</a:t>
            </a:r>
            <a:endParaRPr lang="en-US" sz="3600" dirty="0"/>
          </a:p>
        </p:txBody>
      </p:sp>
      <p:sp>
        <p:nvSpPr>
          <p:cNvPr id="538627" name="Rectangle 3"/>
          <p:cNvSpPr>
            <a:spLocks noGrp="1" noChangeArrowheads="1"/>
          </p:cNvSpPr>
          <p:nvPr>
            <p:ph type="body" idx="1"/>
          </p:nvPr>
        </p:nvSpPr>
        <p:spPr/>
        <p:txBody>
          <a:bodyPr/>
          <a:lstStyle/>
          <a:p>
            <a:pPr>
              <a:lnSpc>
                <a:spcPct val="90000"/>
              </a:lnSpc>
              <a:buFont typeface="Wingdings" pitchFamily="2" charset="2"/>
              <a:buNone/>
            </a:pPr>
            <a:r>
              <a:rPr lang="en-US" dirty="0"/>
              <a:t>Want to do the “Supercomputing in Plain English” exercises?</a:t>
            </a:r>
          </a:p>
          <a:p>
            <a:pPr>
              <a:lnSpc>
                <a:spcPct val="90000"/>
              </a:lnSpc>
            </a:pPr>
            <a:r>
              <a:rPr lang="en-US" dirty="0"/>
              <a:t>The </a:t>
            </a:r>
            <a:r>
              <a:rPr lang="en-US" dirty="0" smtClean="0"/>
              <a:t>second exercise will be </a:t>
            </a:r>
            <a:r>
              <a:rPr lang="en-US" dirty="0"/>
              <a:t>posted </a:t>
            </a:r>
            <a:r>
              <a:rPr lang="en-US" dirty="0" smtClean="0"/>
              <a:t>soon at</a:t>
            </a:r>
            <a:r>
              <a:rPr lang="en-US" dirty="0"/>
              <a:t>:</a:t>
            </a:r>
          </a:p>
          <a:p>
            <a:pPr algn="ctr">
              <a:lnSpc>
                <a:spcPct val="90000"/>
              </a:lnSpc>
              <a:buFont typeface="Wingdings" pitchFamily="2" charset="2"/>
              <a:buNone/>
            </a:pPr>
            <a:r>
              <a:rPr lang="en-US" b="1" dirty="0" smtClean="0">
                <a:latin typeface="Courier New" pitchFamily="49" charset="0"/>
                <a:hlinkClick r:id="rId2"/>
              </a:rPr>
              <a:t>http://www.oscer.ou.edu/education/</a:t>
            </a:r>
            <a:endParaRPr lang="en-US" b="1" dirty="0">
              <a:latin typeface="Courier New" pitchFamily="49" charset="0"/>
            </a:endParaRPr>
          </a:p>
          <a:p>
            <a:pPr>
              <a:lnSpc>
                <a:spcPct val="90000"/>
              </a:lnSpc>
            </a:pPr>
            <a:r>
              <a:rPr lang="en-US" dirty="0"/>
              <a:t>If you don’t yet have a supercomputer account, you can get a temporary account, just for the “Supercomputing in Plain English” exercises, by sending e-mail to:</a:t>
            </a:r>
          </a:p>
          <a:p>
            <a:pPr algn="ctr">
              <a:lnSpc>
                <a:spcPct val="90000"/>
              </a:lnSpc>
              <a:buFont typeface="Wingdings" pitchFamily="2" charset="2"/>
              <a:buNone/>
            </a:pPr>
            <a:r>
              <a:rPr lang="en-US" b="1" dirty="0">
                <a:latin typeface="Courier New" pitchFamily="49" charset="0"/>
                <a:hlinkClick r:id="rId3"/>
              </a:rPr>
              <a:t>hneeman@ou.edu</a:t>
            </a:r>
            <a:endParaRPr lang="en-US" b="1" dirty="0">
              <a:latin typeface="Courier New" pitchFamily="49" charset="0"/>
            </a:endParaRPr>
          </a:p>
          <a:p>
            <a:pPr>
              <a:lnSpc>
                <a:spcPct val="90000"/>
              </a:lnSpc>
              <a:buFont typeface="Wingdings" pitchFamily="2" charset="2"/>
              <a:buNone/>
            </a:pPr>
            <a:r>
              <a:rPr lang="en-US" dirty="0"/>
              <a:t>Please note that this account is for doing the </a:t>
            </a:r>
            <a:r>
              <a:rPr lang="en-US" b="1" u="sng" dirty="0"/>
              <a:t>exercises only</a:t>
            </a:r>
            <a:r>
              <a:rPr lang="en-US" dirty="0"/>
              <a:t>, and will be shut down at the end of the series</a:t>
            </a:r>
            <a:r>
              <a:rPr lang="en-US" dirty="0" smtClean="0"/>
              <a:t>. It’s also available only to those at institutions in the USA.</a:t>
            </a:r>
            <a:endParaRPr lang="en-US" dirty="0"/>
          </a:p>
          <a:p>
            <a:pPr>
              <a:lnSpc>
                <a:spcPct val="90000"/>
              </a:lnSpc>
            </a:pPr>
            <a:r>
              <a:rPr lang="en-US" dirty="0"/>
              <a:t>This week’s Introductory exercise will teach you how to compile and run jobs on OU’s big Linux cluster supercomputer, which is named </a:t>
            </a:r>
            <a:r>
              <a:rPr lang="en-US" dirty="0" smtClean="0"/>
              <a:t>Boomer.</a:t>
            </a:r>
            <a:endParaRPr lang="en-US" dirty="0"/>
          </a:p>
        </p:txBody>
      </p:sp>
    </p:spTree>
    <p:extLst>
      <p:ext uri="{BB962C8B-B14F-4D97-AF65-F5344CB8AC3E}">
        <p14:creationId xmlns:p14="http://schemas.microsoft.com/office/powerpoint/2010/main" val="17380553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Supercomputing Exercises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dirty="0" smtClean="0"/>
              <a:t>You’ll be doing the exercises on your own (or you can work with others at your local institution if you like).</a:t>
            </a:r>
          </a:p>
          <a:p>
            <a:pPr marL="0" indent="0">
              <a:buNone/>
            </a:pPr>
            <a:r>
              <a:rPr lang="en-US" dirty="0" smtClean="0"/>
              <a:t>These aren’t graded, but we’re available for questions:</a:t>
            </a:r>
          </a:p>
          <a:p>
            <a:pPr marL="0" indent="0" algn="ctr">
              <a:buNone/>
            </a:pPr>
            <a:r>
              <a:rPr lang="en-US" b="1" dirty="0" smtClean="0">
                <a:latin typeface="Courier New" pitchFamily="49" charset="0"/>
                <a:cs typeface="Courier New" pitchFamily="49" charset="0"/>
                <a:hlinkClick r:id="rId2"/>
              </a:rPr>
              <a:t>hneeman@ou.edu</a:t>
            </a:r>
            <a:endParaRPr lang="en-US" b="1"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Storage Hierarchy</a:t>
            </a:r>
            <a:endParaRPr lang="en-US" dirty="0" smtClean="0"/>
          </a:p>
          <a:p>
            <a:pPr>
              <a:defRPr/>
            </a:pPr>
            <a:r>
              <a:rPr lang="en-US" dirty="0" smtClean="0"/>
              <a:t>Tue Jan 29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2509329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29 2013</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14</a:t>
            </a:fld>
            <a:endParaRPr lang="en-US"/>
          </a:p>
        </p:txBody>
      </p:sp>
      <p:sp>
        <p:nvSpPr>
          <p:cNvPr id="468994" name="Rectangle 2"/>
          <p:cNvSpPr>
            <a:spLocks noGrp="1" noChangeArrowheads="1"/>
          </p:cNvSpPr>
          <p:nvPr>
            <p:ph type="title"/>
          </p:nvPr>
        </p:nvSpPr>
        <p:spPr/>
        <p:txBody>
          <a:bodyPr/>
          <a:lstStyle/>
          <a:p>
            <a:r>
              <a:rPr lang="en-US" sz="3600"/>
              <a:t>Thanks for helping!</a:t>
            </a:r>
          </a:p>
        </p:txBody>
      </p:sp>
      <p:sp>
        <p:nvSpPr>
          <p:cNvPr id="468995" name="Rectangle 3"/>
          <p:cNvSpPr>
            <a:spLocks noGrp="1" noChangeArrowheads="1"/>
          </p:cNvSpPr>
          <p:nvPr>
            <p:ph type="body" idx="1"/>
          </p:nvPr>
        </p:nvSpPr>
        <p:spPr/>
        <p:txBody>
          <a:bodyPr/>
          <a:lstStyle/>
          <a:p>
            <a:pPr>
              <a:lnSpc>
                <a:spcPct val="90000"/>
              </a:lnSpc>
            </a:pPr>
            <a:r>
              <a:rPr lang="en-US" sz="2000" dirty="0" smtClean="0"/>
              <a:t>OU IT</a:t>
            </a:r>
          </a:p>
          <a:p>
            <a:pPr lvl="1">
              <a:lnSpc>
                <a:spcPct val="90000"/>
              </a:lnSpc>
            </a:pPr>
            <a:r>
              <a:rPr lang="en-US" sz="1800" dirty="0" smtClean="0"/>
              <a:t>OSCER </a:t>
            </a:r>
            <a:r>
              <a:rPr lang="en-US" sz="1800" dirty="0"/>
              <a:t>operations staff (Brandon George, Dave Akin, Brett Zimmerman, Josh </a:t>
            </a:r>
            <a:r>
              <a:rPr lang="en-US" sz="1800" dirty="0" smtClean="0"/>
              <a:t>Alexander, Patrick Calhoun)</a:t>
            </a:r>
          </a:p>
          <a:p>
            <a:pPr lvl="1">
              <a:lnSpc>
                <a:spcPct val="90000"/>
              </a:lnSpc>
            </a:pPr>
            <a:r>
              <a:rPr lang="en-US" sz="1800" dirty="0" smtClean="0"/>
              <a:t>Horst </a:t>
            </a:r>
            <a:r>
              <a:rPr lang="en-US" sz="1800" dirty="0" err="1" smtClean="0"/>
              <a:t>Severini</a:t>
            </a:r>
            <a:r>
              <a:rPr lang="en-US" sz="1800" dirty="0" smtClean="0"/>
              <a:t>, OSCER Associate Director for Remote &amp; Heterogeneous Computing</a:t>
            </a:r>
          </a:p>
          <a:p>
            <a:pPr lvl="1">
              <a:lnSpc>
                <a:spcPct val="90000"/>
              </a:lnSpc>
            </a:pPr>
            <a:r>
              <a:rPr lang="en-US" sz="1800" dirty="0" smtClean="0"/>
              <a:t>Debi </a:t>
            </a:r>
            <a:r>
              <a:rPr lang="en-US" sz="1800" dirty="0" err="1" smtClean="0"/>
              <a:t>Gentis</a:t>
            </a:r>
            <a:r>
              <a:rPr lang="en-US" sz="1800" dirty="0" smtClean="0"/>
              <a:t>, OU Research IT coordinator</a:t>
            </a:r>
            <a:endParaRPr lang="en-US" sz="1800" dirty="0"/>
          </a:p>
          <a:p>
            <a:pPr lvl="1">
              <a:lnSpc>
                <a:spcPct val="90000"/>
              </a:lnSpc>
            </a:pPr>
            <a:r>
              <a:rPr lang="en-US" sz="1800" dirty="0"/>
              <a:t>Kevin Blake, OU IT (videographer</a:t>
            </a:r>
            <a:r>
              <a:rPr lang="en-US" sz="1800" dirty="0" smtClean="0"/>
              <a:t>)</a:t>
            </a:r>
          </a:p>
          <a:p>
            <a:pPr lvl="1">
              <a:lnSpc>
                <a:spcPct val="90000"/>
              </a:lnSpc>
            </a:pPr>
            <a:r>
              <a:rPr lang="en-US" sz="1800" dirty="0" smtClean="0"/>
              <a:t>Chris </a:t>
            </a:r>
            <a:r>
              <a:rPr lang="en-US" sz="1800" dirty="0" err="1" smtClean="0"/>
              <a:t>Kobza</a:t>
            </a:r>
            <a:r>
              <a:rPr lang="en-US" sz="1800" dirty="0" smtClean="0"/>
              <a:t>, OU IT (learning technologies)</a:t>
            </a:r>
          </a:p>
          <a:p>
            <a:pPr lvl="1">
              <a:lnSpc>
                <a:spcPct val="90000"/>
              </a:lnSpc>
            </a:pPr>
            <a:r>
              <a:rPr lang="en-US" sz="1800" dirty="0" smtClean="0"/>
              <a:t>Mark </a:t>
            </a:r>
            <a:r>
              <a:rPr lang="en-US" sz="1800" dirty="0" err="1" smtClean="0"/>
              <a:t>McAvoy</a:t>
            </a:r>
            <a:endParaRPr lang="en-US" sz="1800" dirty="0"/>
          </a:p>
          <a:p>
            <a:pPr>
              <a:lnSpc>
                <a:spcPct val="90000"/>
              </a:lnSpc>
            </a:pPr>
            <a:r>
              <a:rPr lang="en-US" sz="2000" dirty="0" smtClean="0"/>
              <a:t>Kyle Keys, OU National Weather Center</a:t>
            </a:r>
            <a:endParaRPr lang="en-US" sz="2000" dirty="0"/>
          </a:p>
          <a:p>
            <a:pPr>
              <a:lnSpc>
                <a:spcPct val="90000"/>
              </a:lnSpc>
            </a:pPr>
            <a:r>
              <a:rPr lang="en-US" sz="2000" dirty="0" smtClean="0"/>
              <a:t>James Deaton</a:t>
            </a:r>
            <a:r>
              <a:rPr lang="en-US" sz="2000" dirty="0"/>
              <a:t>, </a:t>
            </a:r>
            <a:r>
              <a:rPr lang="en-US" sz="2000" dirty="0" err="1"/>
              <a:t>Skyler</a:t>
            </a:r>
            <a:r>
              <a:rPr lang="en-US" sz="2000" dirty="0"/>
              <a:t> Donahue and Steven </a:t>
            </a:r>
            <a:r>
              <a:rPr lang="en-US" sz="2000" dirty="0" err="1" smtClean="0"/>
              <a:t>Haldeman</a:t>
            </a:r>
            <a:r>
              <a:rPr lang="en-US" sz="2000" dirty="0" smtClean="0"/>
              <a:t>, </a:t>
            </a:r>
            <a:r>
              <a:rPr lang="en-US" sz="2000" dirty="0" err="1" smtClean="0"/>
              <a:t>OneNet</a:t>
            </a:r>
            <a:endParaRPr lang="en-US" sz="2000" dirty="0" smtClean="0"/>
          </a:p>
          <a:p>
            <a:pPr>
              <a:lnSpc>
                <a:spcPct val="90000"/>
              </a:lnSpc>
            </a:pPr>
            <a:r>
              <a:rPr lang="en-US" sz="2000" dirty="0" smtClean="0"/>
              <a:t>Bob </a:t>
            </a:r>
            <a:r>
              <a:rPr lang="en-US" sz="2000" dirty="0" err="1" smtClean="0"/>
              <a:t>Gerdes</a:t>
            </a:r>
            <a:r>
              <a:rPr lang="en-US" sz="2000" dirty="0" smtClean="0"/>
              <a:t>, Rutgers U</a:t>
            </a:r>
          </a:p>
          <a:p>
            <a:pPr>
              <a:lnSpc>
                <a:spcPct val="90000"/>
              </a:lnSpc>
            </a:pPr>
            <a:r>
              <a:rPr lang="en-US" sz="2000" dirty="0" smtClean="0"/>
              <a:t>Lisa </a:t>
            </a:r>
            <a:r>
              <a:rPr lang="en-US" sz="2000" dirty="0" err="1" smtClean="0"/>
              <a:t>Ison</a:t>
            </a:r>
            <a:r>
              <a:rPr lang="en-US" sz="2000" dirty="0" smtClean="0"/>
              <a:t>, U Kentucky</a:t>
            </a:r>
          </a:p>
          <a:p>
            <a:pPr>
              <a:lnSpc>
                <a:spcPct val="90000"/>
              </a:lnSpc>
            </a:pPr>
            <a:r>
              <a:rPr lang="en-US" sz="2000" dirty="0" smtClean="0"/>
              <a:t>Paul Dave, U Chicago</a:t>
            </a:r>
            <a:endParaRPr lang="en-US" sz="2000" dirty="0"/>
          </a:p>
        </p:txBody>
      </p:sp>
    </p:spTree>
    <p:extLst>
      <p:ext uri="{BB962C8B-B14F-4D97-AF65-F5344CB8AC3E}">
        <p14:creationId xmlns:p14="http://schemas.microsoft.com/office/powerpoint/2010/main" val="28148705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29 2013</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15</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13755114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2013!</a:t>
            </a:r>
            <a:endParaRPr lang="en-US" dirty="0"/>
          </a:p>
        </p:txBody>
      </p:sp>
      <p:sp>
        <p:nvSpPr>
          <p:cNvPr id="3" name="Content Placeholder 2"/>
          <p:cNvSpPr>
            <a:spLocks noGrp="1"/>
          </p:cNvSpPr>
          <p:nvPr>
            <p:ph idx="1"/>
          </p:nvPr>
        </p:nvSpPr>
        <p:spPr>
          <a:xfrm>
            <a:off x="457200" y="1371600"/>
            <a:ext cx="8229600" cy="4648200"/>
          </a:xfrm>
        </p:spPr>
        <p:txBody>
          <a:bodyPr/>
          <a:lstStyle/>
          <a:p>
            <a:pPr marL="457200" indent="-457200">
              <a:spcBef>
                <a:spcPts val="0"/>
              </a:spcBef>
              <a:buClrTx/>
              <a:buSzPct val="100000"/>
              <a:buNone/>
            </a:pPr>
            <a:r>
              <a:rPr lang="en-US" dirty="0" smtClean="0"/>
              <a:t>From Computational Biophysics to Systems Biology, May 19-21, Norman OK</a:t>
            </a:r>
          </a:p>
          <a:p>
            <a:pPr marL="457200" indent="-457200">
              <a:spcBef>
                <a:spcPts val="0"/>
              </a:spcBef>
              <a:buClrTx/>
              <a:buSzPct val="100000"/>
              <a:buNone/>
            </a:pPr>
            <a:r>
              <a:rPr lang="en-US" dirty="0" smtClean="0"/>
              <a:t>Great Plains Network Annual Meeting, May 29-31, Kansas City</a:t>
            </a:r>
          </a:p>
          <a:p>
            <a:pPr marL="457200" indent="-457200">
              <a:spcBef>
                <a:spcPts val="0"/>
              </a:spcBef>
              <a:buClrTx/>
              <a:buSzPct val="100000"/>
              <a:buNone/>
            </a:pPr>
            <a:r>
              <a:rPr lang="en-US" dirty="0" smtClean="0"/>
              <a:t>XSEDE2013, July 22-25, San Diego CA</a:t>
            </a:r>
          </a:p>
          <a:p>
            <a:pPr marL="457200" indent="-457200">
              <a:spcBef>
                <a:spcPts val="0"/>
              </a:spcBef>
              <a:buClrTx/>
              <a:buSzPct val="100000"/>
              <a:buNone/>
            </a:pPr>
            <a:r>
              <a:rPr lang="en-US" dirty="0" smtClean="0"/>
              <a:t>IEEE Cluster 2013, Sep 23-27, Indianapolis IN</a:t>
            </a:r>
          </a:p>
          <a:p>
            <a:pPr marL="457200" indent="-457200">
              <a:spcBef>
                <a:spcPts val="0"/>
              </a:spcBef>
              <a:buClrTx/>
              <a:buSzPct val="100000"/>
              <a:buNone/>
            </a:pPr>
            <a:r>
              <a:rPr lang="en-US" b="1" dirty="0" smtClean="0"/>
              <a:t>OKLAHOMA SUPERCOMPUTING SYMPOSIUM 2013, Oct 1-2, Norman OK</a:t>
            </a:r>
          </a:p>
          <a:p>
            <a:pPr marL="457200" indent="-457200">
              <a:spcBef>
                <a:spcPts val="0"/>
              </a:spcBef>
              <a:buClrTx/>
              <a:buSzPct val="100000"/>
              <a:buNone/>
            </a:pPr>
            <a:r>
              <a:rPr lang="en-US" dirty="0" smtClean="0"/>
              <a:t>SC13, Nov 17-22, Denver CO</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Storage Hierarchy</a:t>
            </a:r>
            <a:endParaRPr lang="en-US" dirty="0" smtClean="0"/>
          </a:p>
          <a:p>
            <a:pPr>
              <a:defRPr/>
            </a:pPr>
            <a:r>
              <a:rPr lang="en-US" dirty="0" smtClean="0"/>
              <a:t>Tue Jan 29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2462665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17</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2013</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55879"/>
            <a:chOff x="3505200" y="4572001"/>
            <a:chExt cx="4495800" cy="125587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2 2013 @ </a:t>
              </a:r>
              <a:r>
                <a:rPr lang="en-US" sz="22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http://symposium2013.oscer.ou.edu/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79868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Tue </a:t>
              </a:r>
              <a:r>
                <a:rPr lang="en-US" sz="1700" b="1" dirty="0"/>
                <a:t>Oct </a:t>
              </a:r>
              <a:r>
                <a:rPr lang="en-US" sz="1700" b="1" dirty="0" smtClean="0"/>
                <a:t>1 2013 </a:t>
              </a:r>
              <a:r>
                <a:rPr lang="en-US" sz="1700" b="1" dirty="0"/>
                <a:t>@ </a:t>
              </a:r>
              <a:r>
                <a:rPr lang="en-US" sz="1700" b="1" dirty="0" smtClean="0"/>
                <a:t>OU</a:t>
              </a:r>
              <a:endParaRPr lang="en-US" sz="1700" b="1" dirty="0"/>
            </a:p>
            <a:p>
              <a:pPr>
                <a:lnSpc>
                  <a:spcPct val="20000"/>
                </a:lnSpc>
                <a:spcBef>
                  <a:spcPct val="50000"/>
                </a:spcBef>
              </a:pPr>
              <a:r>
                <a:rPr lang="en-US" sz="1700" b="1" dirty="0" smtClean="0"/>
                <a:t>Symposium </a:t>
              </a:r>
              <a:r>
                <a:rPr lang="en-US" sz="1700" b="1" dirty="0"/>
                <a:t>Wed Oct </a:t>
              </a:r>
              <a:r>
                <a:rPr lang="en-US" sz="1700" b="1" dirty="0" smtClean="0"/>
                <a:t>2 2013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664200" y="4045803"/>
            <a:ext cx="2565400" cy="830997"/>
          </a:xfrm>
          <a:prstGeom prst="rect">
            <a:avLst/>
          </a:prstGeom>
          <a:noFill/>
        </p:spPr>
        <p:txBody>
          <a:bodyPr wrap="square" rtlCol="0">
            <a:spAutoFit/>
          </a:bodyPr>
          <a:lstStyle/>
          <a:p>
            <a:r>
              <a:rPr lang="en-US" sz="2400" b="1" dirty="0" smtClean="0"/>
              <a:t>2013 Keynote     to be announced!</a:t>
            </a:r>
            <a:endParaRPr lang="en-US" sz="24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Supercomputing in Plain </a:t>
            </a:r>
            <a:r>
              <a:rPr lang="en-US" dirty="0" smtClean="0"/>
              <a:t>English: Storage Hierarchy</a:t>
            </a:r>
            <a:endParaRPr lang="en-US" dirty="0"/>
          </a:p>
          <a:p>
            <a:r>
              <a:rPr lang="en-US" dirty="0" smtClean="0"/>
              <a:t>Tue Jan 29 2013</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
        <p:nvSpPr>
          <p:cNvPr id="32" name="Text Box 19"/>
          <p:cNvSpPr txBox="1">
            <a:spLocks noChangeArrowheads="1"/>
          </p:cNvSpPr>
          <p:nvPr/>
        </p:nvSpPr>
        <p:spPr bwMode="auto">
          <a:xfrm>
            <a:off x="3962400" y="5133976"/>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2012 </a:t>
            </a:r>
            <a:r>
              <a:rPr lang="en-US" sz="1200" dirty="0"/>
              <a:t>Keynote: </a:t>
            </a:r>
            <a:r>
              <a:rPr lang="en-US" sz="1200" dirty="0" smtClean="0"/>
              <a:t>Thom Dunning  Director        National Center for Supercomputing Applications</a:t>
            </a:r>
            <a:endParaRPr lang="en-US" sz="1200" dirty="0"/>
          </a:p>
        </p:txBody>
      </p:sp>
    </p:spTree>
    <p:custDataLst>
      <p:tags r:id="rId1"/>
    </p:custDataLst>
    <p:extLst>
      <p:ext uri="{BB962C8B-B14F-4D97-AF65-F5344CB8AC3E}">
        <p14:creationId xmlns:p14="http://schemas.microsoft.com/office/powerpoint/2010/main" val="19830887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A066696-E8F5-48B1-9532-8E3CEAA80D21}" type="slidenum">
              <a:rPr lang="en-US"/>
              <a:pPr/>
              <a:t>18</a:t>
            </a:fld>
            <a:endParaRPr lang="en-US"/>
          </a:p>
        </p:txBody>
      </p:sp>
      <p:sp>
        <p:nvSpPr>
          <p:cNvPr id="558082" name="Rectangle 2"/>
          <p:cNvSpPr>
            <a:spLocks noGrp="1" noChangeArrowheads="1"/>
          </p:cNvSpPr>
          <p:nvPr>
            <p:ph type="title"/>
          </p:nvPr>
        </p:nvSpPr>
        <p:spPr/>
        <p:txBody>
          <a:bodyPr/>
          <a:lstStyle/>
          <a:p>
            <a:r>
              <a:rPr lang="en-US"/>
              <a:t>Outline</a:t>
            </a:r>
          </a:p>
        </p:txBody>
      </p:sp>
      <p:sp>
        <p:nvSpPr>
          <p:cNvPr id="558083" name="Rectangle 3"/>
          <p:cNvSpPr>
            <a:spLocks noGrp="1" noChangeArrowheads="1"/>
          </p:cNvSpPr>
          <p:nvPr>
            <p:ph type="body" idx="1"/>
          </p:nvPr>
        </p:nvSpPr>
        <p:spPr>
          <a:xfrm>
            <a:off x="831850" y="1371600"/>
            <a:ext cx="7332663" cy="4267200"/>
          </a:xfrm>
        </p:spPr>
        <p:txBody>
          <a:bodyPr/>
          <a:lstStyle/>
          <a:p>
            <a:r>
              <a:rPr lang="en-US" dirty="0"/>
              <a:t>What is the storage hierarchy?</a:t>
            </a:r>
          </a:p>
          <a:p>
            <a:pPr>
              <a:lnSpc>
                <a:spcPct val="80000"/>
              </a:lnSpc>
            </a:pPr>
            <a:r>
              <a:rPr lang="en-US" dirty="0"/>
              <a:t>Registers</a:t>
            </a:r>
          </a:p>
          <a:p>
            <a:pPr>
              <a:lnSpc>
                <a:spcPct val="80000"/>
              </a:lnSpc>
            </a:pPr>
            <a:r>
              <a:rPr lang="en-US" dirty="0"/>
              <a:t>Cache</a:t>
            </a:r>
          </a:p>
          <a:p>
            <a:pPr>
              <a:lnSpc>
                <a:spcPct val="80000"/>
              </a:lnSpc>
            </a:pPr>
            <a:r>
              <a:rPr lang="en-US" dirty="0"/>
              <a:t>Main Memory (RAM)</a:t>
            </a:r>
          </a:p>
          <a:p>
            <a:pPr>
              <a:lnSpc>
                <a:spcPct val="80000"/>
              </a:lnSpc>
            </a:pPr>
            <a:r>
              <a:rPr lang="en-US" dirty="0"/>
              <a:t>The Relationship Between RAM and Cache</a:t>
            </a:r>
          </a:p>
          <a:p>
            <a:pPr>
              <a:lnSpc>
                <a:spcPct val="80000"/>
              </a:lnSpc>
            </a:pPr>
            <a:r>
              <a:rPr lang="en-US" dirty="0"/>
              <a:t>The Importance of Being Local</a:t>
            </a:r>
          </a:p>
          <a:p>
            <a:pPr>
              <a:lnSpc>
                <a:spcPct val="80000"/>
              </a:lnSpc>
            </a:pPr>
            <a:r>
              <a:rPr lang="en-US" dirty="0"/>
              <a:t>Hard Disk</a:t>
            </a:r>
          </a:p>
          <a:p>
            <a:pPr>
              <a:lnSpc>
                <a:spcPct val="80000"/>
              </a:lnSpc>
            </a:pPr>
            <a:r>
              <a:rPr lang="en-US" dirty="0"/>
              <a:t>Virtual Memory</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844906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Supercomputing in Plain </a:t>
            </a:r>
            <a:r>
              <a:rPr lang="en-US" dirty="0" smtClean="0"/>
              <a:t>English: Storage Hierarchy</a:t>
            </a:r>
            <a:endParaRPr lang="en-US" dirty="0"/>
          </a:p>
          <a:p>
            <a:r>
              <a:rPr lang="en-US" dirty="0" smtClean="0"/>
              <a:t>Tue </a:t>
            </a:r>
            <a:r>
              <a:rPr lang="en-US" dirty="0" smtClean="0"/>
              <a:t>Jan 29 2013</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19</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626907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29 2013</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15566254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Supercomputing in Plain </a:t>
            </a:r>
            <a:r>
              <a:rPr lang="en-US" dirty="0" smtClean="0"/>
              <a:t>English: Storage Hierarchy</a:t>
            </a:r>
            <a:endParaRPr lang="en-US" dirty="0"/>
          </a:p>
          <a:p>
            <a:r>
              <a:rPr lang="en-US" dirty="0" smtClean="0"/>
              <a:t>Tue </a:t>
            </a:r>
            <a:r>
              <a:rPr lang="en-US" dirty="0" smtClean="0"/>
              <a:t>Jan 29 2013</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20</a:t>
            </a:fld>
            <a:endParaRPr lang="en-US"/>
          </a:p>
        </p:txBody>
      </p:sp>
      <p:sp>
        <p:nvSpPr>
          <p:cNvPr id="44036" name="Rectangle 2"/>
          <p:cNvSpPr>
            <a:spLocks noGrp="1" noChangeArrowheads="1"/>
          </p:cNvSpPr>
          <p:nvPr>
            <p:ph type="title"/>
          </p:nvPr>
        </p:nvSpPr>
        <p:spPr/>
        <p:txBody>
          <a:bodyPr/>
          <a:lstStyle/>
          <a:p>
            <a:pPr eaLnBrk="1" hangingPunct="1"/>
            <a:r>
              <a:rPr lang="en-US" dirty="0" smtClean="0"/>
              <a:t>A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393699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Supercomputing in Plain </a:t>
            </a:r>
            <a:r>
              <a:rPr lang="en-US" dirty="0" smtClean="0"/>
              <a:t>English: Storage Hierarchy</a:t>
            </a:r>
            <a:endParaRPr lang="en-US" dirty="0"/>
          </a:p>
          <a:p>
            <a:r>
              <a:rPr lang="en-US" dirty="0" smtClean="0"/>
              <a:t>Tue </a:t>
            </a:r>
            <a:r>
              <a:rPr lang="en-US" dirty="0" smtClean="0"/>
              <a:t>Jan 29 2013</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21</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extLst>
              <p:ext uri="{D42A27DB-BD31-4B8C-83A1-F6EECF244321}">
                <p14:modId xmlns:p14="http://schemas.microsoft.com/office/powerpoint/2010/main" val="778999117"/>
              </p:ext>
            </p:extLst>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(1333MHz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30,720</a:t>
                      </a:r>
                      <a:endParaRPr kumimoji="0" lang="en-US" sz="1400" b="0" i="0" u="none" strike="noStrike" cap="none" normalizeH="0" baseline="3000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17,400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$32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$0.004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$0.00005</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$0.0002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MFLOP/s</a:t>
            </a:r>
            <a:r>
              <a:rPr lang="en-US" sz="1600" dirty="0"/>
              <a:t>: millions of floating point operations per second</a:t>
            </a:r>
          </a:p>
          <a:p>
            <a:pPr marL="457200" indent="-457200" algn="l"/>
            <a:r>
              <a:rPr lang="en-US" sz="1600" dirty="0"/>
              <a:t>** </a:t>
            </a:r>
            <a:r>
              <a:rPr lang="en-US" sz="1600" dirty="0" smtClean="0"/>
              <a:t>16 64-bit general purpose registers, 8 80-bit floating point registers,</a:t>
            </a:r>
          </a:p>
          <a:p>
            <a:pPr marL="457200" indent="-457200" algn="l"/>
            <a:r>
              <a:rPr lang="en-US" sz="1600" dirty="0" smtClean="0"/>
              <a:t>     16 128-bit floating point 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7848600" y="54102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267666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p:txBody>
          <a:bodyPr/>
          <a:lstStyle/>
          <a:p>
            <a:r>
              <a:rPr lang="en-US"/>
              <a:t/>
            </a:r>
            <a:br>
              <a:rPr lang="en-US"/>
            </a:br>
            <a:r>
              <a:rPr lang="en-US" sz="6000"/>
              <a:t>Registers</a:t>
            </a:r>
          </a:p>
        </p:txBody>
      </p:sp>
      <p:sp>
        <p:nvSpPr>
          <p:cNvPr id="562179" name="Text Box 3"/>
          <p:cNvSpPr txBox="1">
            <a:spLocks noChangeArrowheads="1"/>
          </p:cNvSpPr>
          <p:nvPr/>
        </p:nvSpPr>
        <p:spPr bwMode="auto">
          <a:xfrm>
            <a:off x="6080125" y="4760913"/>
            <a:ext cx="438150" cy="274637"/>
          </a:xfrm>
          <a:prstGeom prst="rect">
            <a:avLst/>
          </a:prstGeom>
          <a:noFill/>
          <a:ln w="9525">
            <a:noFill/>
            <a:miter lim="800000"/>
            <a:headEnd/>
            <a:tailEnd/>
          </a:ln>
          <a:effectLst/>
        </p:spPr>
        <p:txBody>
          <a:bodyPr wrap="none">
            <a:spAutoFit/>
          </a:bodyPr>
          <a:lstStyle/>
          <a:p>
            <a:pPr algn="l"/>
            <a:r>
              <a:rPr lang="en-US" sz="1200"/>
              <a:t>[25]</a:t>
            </a:r>
            <a:endParaRPr lang="en-US"/>
          </a:p>
        </p:txBody>
      </p:sp>
      <p:pic>
        <p:nvPicPr>
          <p:cNvPr id="562180"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p:spPr>
      </p:pic>
    </p:spTree>
    <p:custDataLst>
      <p:tags r:id="rId1"/>
    </p:custDataLst>
    <p:extLst>
      <p:ext uri="{BB962C8B-B14F-4D97-AF65-F5344CB8AC3E}">
        <p14:creationId xmlns:p14="http://schemas.microsoft.com/office/powerpoint/2010/main" val="1387612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41" name="Slide Number Placeholder 4"/>
          <p:cNvSpPr>
            <a:spLocks noGrp="1"/>
          </p:cNvSpPr>
          <p:nvPr>
            <p:ph type="sldNum" sz="quarter" idx="11"/>
          </p:nvPr>
        </p:nvSpPr>
        <p:spPr/>
        <p:txBody>
          <a:bodyPr/>
          <a:lstStyle/>
          <a:p>
            <a:fld id="{8BF17352-4F7F-4C1E-91B0-5CB094DFD86D}" type="slidenum">
              <a:rPr lang="en-US"/>
              <a:pPr/>
              <a:t>23</a:t>
            </a:fld>
            <a:endParaRPr lang="en-US"/>
          </a:p>
        </p:txBody>
      </p:sp>
      <p:sp>
        <p:nvSpPr>
          <p:cNvPr id="563202" name="Rectangle 2"/>
          <p:cNvSpPr>
            <a:spLocks noGrp="1" noChangeArrowheads="1"/>
          </p:cNvSpPr>
          <p:nvPr>
            <p:ph type="title"/>
          </p:nvPr>
        </p:nvSpPr>
        <p:spPr/>
        <p:txBody>
          <a:bodyPr/>
          <a:lstStyle/>
          <a:p>
            <a:r>
              <a:rPr lang="en-US"/>
              <a:t>What Are Registers?</a:t>
            </a:r>
          </a:p>
        </p:txBody>
      </p:sp>
      <p:sp>
        <p:nvSpPr>
          <p:cNvPr id="563203" name="Rectangle 3"/>
          <p:cNvSpPr>
            <a:spLocks noGrp="1" noChangeArrowheads="1"/>
          </p:cNvSpPr>
          <p:nvPr>
            <p:ph type="body" idx="1"/>
          </p:nvPr>
        </p:nvSpPr>
        <p:spPr>
          <a:xfrm>
            <a:off x="831850" y="1371600"/>
            <a:ext cx="7332663" cy="1828800"/>
          </a:xfrm>
        </p:spPr>
        <p:txBody>
          <a:bodyPr/>
          <a:lstStyle/>
          <a:p>
            <a:pPr>
              <a:buFont typeface="Wingdings" pitchFamily="2" charset="2"/>
              <a:buNone/>
            </a:pPr>
            <a:r>
              <a:rPr lang="en-US" b="1" i="1" u="sng"/>
              <a:t>Registers</a:t>
            </a:r>
            <a:r>
              <a:rPr lang="en-US"/>
              <a:t> are memory-like locations inside the Central Processing Unit that hold data that are </a:t>
            </a:r>
            <a:r>
              <a:rPr lang="en-US" b="1" u="sng">
                <a:solidFill>
                  <a:schemeClr val="folHlink"/>
                </a:solidFill>
              </a:rPr>
              <a:t>being used right now</a:t>
            </a:r>
            <a:r>
              <a:rPr lang="en-US"/>
              <a:t> in operations.</a:t>
            </a:r>
          </a:p>
        </p:txBody>
      </p:sp>
      <p:sp>
        <p:nvSpPr>
          <p:cNvPr id="563204" name="Text Box 4"/>
          <p:cNvSpPr txBox="1">
            <a:spLocks noChangeArrowheads="1"/>
          </p:cNvSpPr>
          <p:nvPr/>
        </p:nvSpPr>
        <p:spPr bwMode="auto">
          <a:xfrm>
            <a:off x="7010400" y="4648200"/>
            <a:ext cx="433388" cy="457200"/>
          </a:xfrm>
          <a:prstGeom prst="rect">
            <a:avLst/>
          </a:prstGeom>
          <a:noFill/>
          <a:ln w="9525">
            <a:noFill/>
            <a:miter lim="800000"/>
            <a:headEnd/>
            <a:tailEnd/>
          </a:ln>
          <a:effectLst/>
        </p:spPr>
        <p:txBody>
          <a:bodyPr wrap="none">
            <a:spAutoFit/>
          </a:bodyPr>
          <a:lstStyle/>
          <a:p>
            <a:r>
              <a:rPr lang="en-US" sz="2400">
                <a:latin typeface="Tahoma" pitchFamily="34" charset="0"/>
              </a:rPr>
              <a:t>…</a:t>
            </a:r>
          </a:p>
        </p:txBody>
      </p:sp>
      <p:sp>
        <p:nvSpPr>
          <p:cNvPr id="563205" name="Rectangle 5"/>
          <p:cNvSpPr>
            <a:spLocks noChangeArrowheads="1"/>
          </p:cNvSpPr>
          <p:nvPr/>
        </p:nvSpPr>
        <p:spPr bwMode="auto">
          <a:xfrm>
            <a:off x="1066800" y="3200400"/>
            <a:ext cx="7162800" cy="2819400"/>
          </a:xfrm>
          <a:prstGeom prst="rect">
            <a:avLst/>
          </a:prstGeom>
          <a:solidFill>
            <a:schemeClr val="accent1"/>
          </a:solidFill>
          <a:ln w="9525">
            <a:solidFill>
              <a:schemeClr val="tx1"/>
            </a:solidFill>
            <a:miter lim="800000"/>
            <a:headEnd/>
            <a:tailEnd/>
          </a:ln>
          <a:effectLst/>
        </p:spPr>
        <p:txBody>
          <a:bodyPr wrap="none" anchor="ctr"/>
          <a:lstStyle/>
          <a:p>
            <a:endParaRPr lang="en-US" sz="1600">
              <a:latin typeface="Tahoma" pitchFamily="34" charset="0"/>
            </a:endParaRPr>
          </a:p>
        </p:txBody>
      </p:sp>
      <p:sp>
        <p:nvSpPr>
          <p:cNvPr id="563206" name="Line 6"/>
          <p:cNvSpPr>
            <a:spLocks noChangeShapeType="1"/>
          </p:cNvSpPr>
          <p:nvPr/>
        </p:nvSpPr>
        <p:spPr bwMode="auto">
          <a:xfrm>
            <a:off x="3505200" y="3200400"/>
            <a:ext cx="0" cy="2819400"/>
          </a:xfrm>
          <a:prstGeom prst="line">
            <a:avLst/>
          </a:prstGeom>
          <a:noFill/>
          <a:ln w="9525">
            <a:solidFill>
              <a:schemeClr val="tx1"/>
            </a:solidFill>
            <a:miter lim="800000"/>
            <a:headEnd/>
            <a:tailEnd/>
          </a:ln>
          <a:effectLst/>
        </p:spPr>
        <p:txBody>
          <a:bodyPr wrap="none"/>
          <a:lstStyle/>
          <a:p>
            <a:endParaRPr lang="en-US"/>
          </a:p>
        </p:txBody>
      </p:sp>
      <p:sp>
        <p:nvSpPr>
          <p:cNvPr id="563207" name="Line 7"/>
          <p:cNvSpPr>
            <a:spLocks noChangeShapeType="1"/>
          </p:cNvSpPr>
          <p:nvPr/>
        </p:nvSpPr>
        <p:spPr bwMode="auto">
          <a:xfrm>
            <a:off x="5943600" y="3200400"/>
            <a:ext cx="0" cy="2819400"/>
          </a:xfrm>
          <a:prstGeom prst="line">
            <a:avLst/>
          </a:prstGeom>
          <a:noFill/>
          <a:ln w="9525">
            <a:solidFill>
              <a:schemeClr val="tx1"/>
            </a:solidFill>
            <a:miter lim="800000"/>
            <a:headEnd/>
            <a:tailEnd/>
          </a:ln>
          <a:effectLst/>
        </p:spPr>
        <p:txBody>
          <a:bodyPr wrap="none"/>
          <a:lstStyle/>
          <a:p>
            <a:endParaRPr lang="en-US"/>
          </a:p>
        </p:txBody>
      </p:sp>
      <p:sp>
        <p:nvSpPr>
          <p:cNvPr id="563208" name="Rectangle 8"/>
          <p:cNvSpPr>
            <a:spLocks noChangeArrowheads="1"/>
          </p:cNvSpPr>
          <p:nvPr/>
        </p:nvSpPr>
        <p:spPr bwMode="auto">
          <a:xfrm>
            <a:off x="3581400" y="3206750"/>
            <a:ext cx="2349500" cy="366713"/>
          </a:xfrm>
          <a:prstGeom prst="rect">
            <a:avLst/>
          </a:prstGeom>
          <a:noFill/>
          <a:ln w="9525">
            <a:noFill/>
            <a:miter lim="800000"/>
            <a:headEnd/>
            <a:tailEnd/>
          </a:ln>
          <a:effectLst/>
        </p:spPr>
        <p:txBody>
          <a:bodyPr wrap="none">
            <a:spAutoFit/>
          </a:bodyPr>
          <a:lstStyle/>
          <a:p>
            <a:pPr algn="l"/>
            <a:r>
              <a:rPr lang="en-US" b="1"/>
              <a:t>Arithmetic/Logic Unit</a:t>
            </a:r>
          </a:p>
        </p:txBody>
      </p:sp>
      <p:sp>
        <p:nvSpPr>
          <p:cNvPr id="563209" name="Text Box 9"/>
          <p:cNvSpPr txBox="1">
            <a:spLocks noChangeArrowheads="1"/>
          </p:cNvSpPr>
          <p:nvPr/>
        </p:nvSpPr>
        <p:spPr bwMode="auto">
          <a:xfrm>
            <a:off x="1497013" y="3206750"/>
            <a:ext cx="1435100" cy="366713"/>
          </a:xfrm>
          <a:prstGeom prst="rect">
            <a:avLst/>
          </a:prstGeom>
          <a:noFill/>
          <a:ln w="9525">
            <a:noFill/>
            <a:miter lim="800000"/>
            <a:headEnd/>
            <a:tailEnd/>
          </a:ln>
          <a:effectLst/>
        </p:spPr>
        <p:txBody>
          <a:bodyPr wrap="none">
            <a:spAutoFit/>
          </a:bodyPr>
          <a:lstStyle/>
          <a:p>
            <a:r>
              <a:rPr lang="en-US" b="1"/>
              <a:t>Control Unit</a:t>
            </a:r>
          </a:p>
        </p:txBody>
      </p:sp>
      <p:sp>
        <p:nvSpPr>
          <p:cNvPr id="563210" name="Text Box 10"/>
          <p:cNvSpPr txBox="1">
            <a:spLocks noChangeArrowheads="1"/>
          </p:cNvSpPr>
          <p:nvPr/>
        </p:nvSpPr>
        <p:spPr bwMode="auto">
          <a:xfrm>
            <a:off x="6367463" y="3132138"/>
            <a:ext cx="1385887" cy="457200"/>
          </a:xfrm>
          <a:prstGeom prst="rect">
            <a:avLst/>
          </a:prstGeom>
          <a:noFill/>
          <a:ln w="9525">
            <a:noFill/>
            <a:miter lim="800000"/>
            <a:headEnd/>
            <a:tailEnd/>
          </a:ln>
          <a:effectLst/>
        </p:spPr>
        <p:txBody>
          <a:bodyPr wrap="none">
            <a:spAutoFit/>
          </a:bodyPr>
          <a:lstStyle/>
          <a:p>
            <a:r>
              <a:rPr lang="en-US" sz="2400" b="1"/>
              <a:t>Registers</a:t>
            </a:r>
          </a:p>
        </p:txBody>
      </p:sp>
      <p:sp>
        <p:nvSpPr>
          <p:cNvPr id="563211" name="Rectangle 11"/>
          <p:cNvSpPr>
            <a:spLocks noChangeArrowheads="1"/>
          </p:cNvSpPr>
          <p:nvPr/>
        </p:nvSpPr>
        <p:spPr bwMode="auto">
          <a:xfrm>
            <a:off x="1219200" y="35052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Fetch Next Instruction</a:t>
            </a:r>
          </a:p>
        </p:txBody>
      </p:sp>
      <p:sp>
        <p:nvSpPr>
          <p:cNvPr id="563212" name="Rectangle 12"/>
          <p:cNvSpPr>
            <a:spLocks noChangeArrowheads="1"/>
          </p:cNvSpPr>
          <p:nvPr/>
        </p:nvSpPr>
        <p:spPr bwMode="auto">
          <a:xfrm>
            <a:off x="3733800" y="35814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Add</a:t>
            </a:r>
          </a:p>
        </p:txBody>
      </p:sp>
      <p:sp>
        <p:nvSpPr>
          <p:cNvPr id="563213" name="Rectangle 13"/>
          <p:cNvSpPr>
            <a:spLocks noChangeArrowheads="1"/>
          </p:cNvSpPr>
          <p:nvPr/>
        </p:nvSpPr>
        <p:spPr bwMode="auto">
          <a:xfrm>
            <a:off x="4953000" y="35814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Sub</a:t>
            </a:r>
          </a:p>
        </p:txBody>
      </p:sp>
      <p:sp>
        <p:nvSpPr>
          <p:cNvPr id="563214" name="Rectangle 14"/>
          <p:cNvSpPr>
            <a:spLocks noChangeArrowheads="1"/>
          </p:cNvSpPr>
          <p:nvPr/>
        </p:nvSpPr>
        <p:spPr bwMode="auto">
          <a:xfrm>
            <a:off x="3733800" y="4191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Mult</a:t>
            </a:r>
          </a:p>
        </p:txBody>
      </p:sp>
      <p:sp>
        <p:nvSpPr>
          <p:cNvPr id="563215" name="Rectangle 15"/>
          <p:cNvSpPr>
            <a:spLocks noChangeArrowheads="1"/>
          </p:cNvSpPr>
          <p:nvPr/>
        </p:nvSpPr>
        <p:spPr bwMode="auto">
          <a:xfrm>
            <a:off x="4953000" y="4191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Div</a:t>
            </a:r>
          </a:p>
        </p:txBody>
      </p:sp>
      <p:sp>
        <p:nvSpPr>
          <p:cNvPr id="563216" name="Rectangle 16"/>
          <p:cNvSpPr>
            <a:spLocks noChangeArrowheads="1"/>
          </p:cNvSpPr>
          <p:nvPr/>
        </p:nvSpPr>
        <p:spPr bwMode="auto">
          <a:xfrm>
            <a:off x="3733800" y="48006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And</a:t>
            </a:r>
          </a:p>
        </p:txBody>
      </p:sp>
      <p:sp>
        <p:nvSpPr>
          <p:cNvPr id="563217" name="Rectangle 17"/>
          <p:cNvSpPr>
            <a:spLocks noChangeArrowheads="1"/>
          </p:cNvSpPr>
          <p:nvPr/>
        </p:nvSpPr>
        <p:spPr bwMode="auto">
          <a:xfrm>
            <a:off x="4953000" y="48006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Or</a:t>
            </a:r>
          </a:p>
        </p:txBody>
      </p:sp>
      <p:sp>
        <p:nvSpPr>
          <p:cNvPr id="563218" name="Rectangle 18"/>
          <p:cNvSpPr>
            <a:spLocks noChangeArrowheads="1"/>
          </p:cNvSpPr>
          <p:nvPr/>
        </p:nvSpPr>
        <p:spPr bwMode="auto">
          <a:xfrm>
            <a:off x="3733800" y="5334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Not</a:t>
            </a:r>
          </a:p>
        </p:txBody>
      </p:sp>
      <p:sp>
        <p:nvSpPr>
          <p:cNvPr id="563219" name="Text Box 19"/>
          <p:cNvSpPr txBox="1">
            <a:spLocks noChangeArrowheads="1"/>
          </p:cNvSpPr>
          <p:nvPr/>
        </p:nvSpPr>
        <p:spPr bwMode="auto">
          <a:xfrm>
            <a:off x="5078413" y="5265738"/>
            <a:ext cx="488950" cy="457200"/>
          </a:xfrm>
          <a:prstGeom prst="rect">
            <a:avLst/>
          </a:prstGeom>
          <a:noFill/>
          <a:ln w="9525">
            <a:noFill/>
            <a:miter lim="800000"/>
            <a:headEnd/>
            <a:tailEnd/>
          </a:ln>
          <a:effectLst/>
        </p:spPr>
        <p:txBody>
          <a:bodyPr wrap="none">
            <a:spAutoFit/>
          </a:bodyPr>
          <a:lstStyle/>
          <a:p>
            <a:r>
              <a:rPr lang="en-US" sz="2400"/>
              <a:t>…</a:t>
            </a:r>
          </a:p>
        </p:txBody>
      </p:sp>
      <p:sp>
        <p:nvSpPr>
          <p:cNvPr id="563220" name="Line 20"/>
          <p:cNvSpPr>
            <a:spLocks noChangeShapeType="1"/>
          </p:cNvSpPr>
          <p:nvPr/>
        </p:nvSpPr>
        <p:spPr bwMode="auto">
          <a:xfrm>
            <a:off x="5943600" y="3581400"/>
            <a:ext cx="2286000" cy="0"/>
          </a:xfrm>
          <a:prstGeom prst="line">
            <a:avLst/>
          </a:prstGeom>
          <a:noFill/>
          <a:ln w="9525">
            <a:solidFill>
              <a:schemeClr val="tx1"/>
            </a:solidFill>
            <a:miter lim="800000"/>
            <a:headEnd/>
            <a:tailEnd/>
          </a:ln>
          <a:effectLst/>
        </p:spPr>
        <p:txBody>
          <a:bodyPr wrap="none"/>
          <a:lstStyle/>
          <a:p>
            <a:endParaRPr lang="en-US"/>
          </a:p>
        </p:txBody>
      </p:sp>
      <p:sp>
        <p:nvSpPr>
          <p:cNvPr id="563221" name="Line 21"/>
          <p:cNvSpPr>
            <a:spLocks noChangeShapeType="1"/>
          </p:cNvSpPr>
          <p:nvPr/>
        </p:nvSpPr>
        <p:spPr bwMode="auto">
          <a:xfrm>
            <a:off x="5943600" y="4724400"/>
            <a:ext cx="2286000" cy="0"/>
          </a:xfrm>
          <a:prstGeom prst="line">
            <a:avLst/>
          </a:prstGeom>
          <a:noFill/>
          <a:ln w="9525">
            <a:solidFill>
              <a:schemeClr val="tx1"/>
            </a:solidFill>
            <a:miter lim="800000"/>
            <a:headEnd/>
            <a:tailEnd/>
          </a:ln>
          <a:effectLst/>
        </p:spPr>
        <p:txBody>
          <a:bodyPr wrap="none"/>
          <a:lstStyle/>
          <a:p>
            <a:endParaRPr lang="en-US"/>
          </a:p>
        </p:txBody>
      </p:sp>
      <p:sp>
        <p:nvSpPr>
          <p:cNvPr id="563222" name="Text Box 22"/>
          <p:cNvSpPr txBox="1">
            <a:spLocks noChangeArrowheads="1"/>
          </p:cNvSpPr>
          <p:nvPr/>
        </p:nvSpPr>
        <p:spPr bwMode="auto">
          <a:xfrm>
            <a:off x="6743700" y="3587750"/>
            <a:ext cx="762000" cy="336550"/>
          </a:xfrm>
          <a:prstGeom prst="rect">
            <a:avLst/>
          </a:prstGeom>
          <a:noFill/>
          <a:ln w="9525">
            <a:noFill/>
            <a:miter lim="800000"/>
            <a:headEnd/>
            <a:tailEnd/>
          </a:ln>
          <a:effectLst/>
        </p:spPr>
        <p:txBody>
          <a:bodyPr wrap="none">
            <a:spAutoFit/>
          </a:bodyPr>
          <a:lstStyle/>
          <a:p>
            <a:r>
              <a:rPr lang="en-US" sz="1600"/>
              <a:t>Integer</a:t>
            </a:r>
          </a:p>
        </p:txBody>
      </p:sp>
      <p:sp>
        <p:nvSpPr>
          <p:cNvPr id="563223" name="Text Box 23"/>
          <p:cNvSpPr txBox="1">
            <a:spLocks noChangeArrowheads="1"/>
          </p:cNvSpPr>
          <p:nvPr/>
        </p:nvSpPr>
        <p:spPr bwMode="auto">
          <a:xfrm>
            <a:off x="6432550" y="4730750"/>
            <a:ext cx="1344613" cy="336550"/>
          </a:xfrm>
          <a:prstGeom prst="rect">
            <a:avLst/>
          </a:prstGeom>
          <a:noFill/>
          <a:ln w="9525">
            <a:noFill/>
            <a:miter lim="800000"/>
            <a:headEnd/>
            <a:tailEnd/>
          </a:ln>
          <a:effectLst/>
        </p:spPr>
        <p:txBody>
          <a:bodyPr wrap="none">
            <a:spAutoFit/>
          </a:bodyPr>
          <a:lstStyle/>
          <a:p>
            <a:r>
              <a:rPr lang="en-US" sz="1600"/>
              <a:t>Floating Point</a:t>
            </a:r>
          </a:p>
        </p:txBody>
      </p:sp>
      <p:sp>
        <p:nvSpPr>
          <p:cNvPr id="563224" name="Rectangle 24"/>
          <p:cNvSpPr>
            <a:spLocks noChangeArrowheads="1"/>
          </p:cNvSpPr>
          <p:nvPr/>
        </p:nvSpPr>
        <p:spPr bwMode="auto">
          <a:xfrm>
            <a:off x="6096000" y="51054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25" name="Rectangle 25"/>
          <p:cNvSpPr>
            <a:spLocks noChangeArrowheads="1"/>
          </p:cNvSpPr>
          <p:nvPr/>
        </p:nvSpPr>
        <p:spPr bwMode="auto">
          <a:xfrm>
            <a:off x="7162800" y="39624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6" name="Rectangle 26"/>
          <p:cNvSpPr>
            <a:spLocks noChangeArrowheads="1"/>
          </p:cNvSpPr>
          <p:nvPr/>
        </p:nvSpPr>
        <p:spPr bwMode="auto">
          <a:xfrm>
            <a:off x="6096000" y="42672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7" name="Rectangle 27"/>
          <p:cNvSpPr>
            <a:spLocks noChangeArrowheads="1"/>
          </p:cNvSpPr>
          <p:nvPr/>
        </p:nvSpPr>
        <p:spPr bwMode="auto">
          <a:xfrm>
            <a:off x="7162800" y="42672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8" name="Rectangle 28"/>
          <p:cNvSpPr>
            <a:spLocks noChangeArrowheads="1"/>
          </p:cNvSpPr>
          <p:nvPr/>
        </p:nvSpPr>
        <p:spPr bwMode="auto">
          <a:xfrm>
            <a:off x="6096000" y="39624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9" name="Rectangle 29"/>
          <p:cNvSpPr>
            <a:spLocks noChangeArrowheads="1"/>
          </p:cNvSpPr>
          <p:nvPr/>
        </p:nvSpPr>
        <p:spPr bwMode="auto">
          <a:xfrm>
            <a:off x="7162800" y="51054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0" name="Rectangle 30"/>
          <p:cNvSpPr>
            <a:spLocks noChangeArrowheads="1"/>
          </p:cNvSpPr>
          <p:nvPr/>
        </p:nvSpPr>
        <p:spPr bwMode="auto">
          <a:xfrm>
            <a:off x="6096000" y="54102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1" name="Rectangle 31"/>
          <p:cNvSpPr>
            <a:spLocks noChangeArrowheads="1"/>
          </p:cNvSpPr>
          <p:nvPr/>
        </p:nvSpPr>
        <p:spPr bwMode="auto">
          <a:xfrm>
            <a:off x="7162800" y="54102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2" name="Text Box 32"/>
          <p:cNvSpPr txBox="1">
            <a:spLocks noChangeArrowheads="1"/>
          </p:cNvSpPr>
          <p:nvPr/>
        </p:nvSpPr>
        <p:spPr bwMode="auto">
          <a:xfrm>
            <a:off x="6831013" y="5418138"/>
            <a:ext cx="488950" cy="457200"/>
          </a:xfrm>
          <a:prstGeom prst="rect">
            <a:avLst/>
          </a:prstGeom>
          <a:noFill/>
          <a:ln w="9525">
            <a:noFill/>
            <a:miter lim="800000"/>
            <a:headEnd/>
            <a:tailEnd/>
          </a:ln>
          <a:effectLst/>
        </p:spPr>
        <p:txBody>
          <a:bodyPr wrap="none">
            <a:spAutoFit/>
          </a:bodyPr>
          <a:lstStyle/>
          <a:p>
            <a:r>
              <a:rPr lang="en-US" sz="2400"/>
              <a:t>…</a:t>
            </a:r>
          </a:p>
        </p:txBody>
      </p:sp>
      <p:sp>
        <p:nvSpPr>
          <p:cNvPr id="563233" name="Rectangle 33"/>
          <p:cNvSpPr>
            <a:spLocks noChangeArrowheads="1"/>
          </p:cNvSpPr>
          <p:nvPr/>
        </p:nvSpPr>
        <p:spPr bwMode="auto">
          <a:xfrm>
            <a:off x="1219200" y="4038600"/>
            <a:ext cx="990600" cy="457200"/>
          </a:xfrm>
          <a:prstGeom prst="rect">
            <a:avLst/>
          </a:prstGeom>
          <a:solidFill>
            <a:schemeClr val="accent2"/>
          </a:solidFill>
          <a:ln w="9525">
            <a:solidFill>
              <a:schemeClr val="tx1"/>
            </a:solidFill>
            <a:miter lim="800000"/>
            <a:headEnd/>
            <a:tailEnd/>
          </a:ln>
          <a:effectLst/>
        </p:spPr>
        <p:txBody>
          <a:bodyPr wrap="none" anchor="ctr"/>
          <a:lstStyle/>
          <a:p>
            <a:r>
              <a:rPr lang="en-US" sz="1400"/>
              <a:t>Fetch Data</a:t>
            </a:r>
          </a:p>
        </p:txBody>
      </p:sp>
      <p:sp>
        <p:nvSpPr>
          <p:cNvPr id="563234" name="Rectangle 34"/>
          <p:cNvSpPr>
            <a:spLocks noChangeArrowheads="1"/>
          </p:cNvSpPr>
          <p:nvPr/>
        </p:nvSpPr>
        <p:spPr bwMode="auto">
          <a:xfrm>
            <a:off x="2362200" y="4038600"/>
            <a:ext cx="990600" cy="457200"/>
          </a:xfrm>
          <a:prstGeom prst="rect">
            <a:avLst/>
          </a:prstGeom>
          <a:solidFill>
            <a:schemeClr val="accent2"/>
          </a:solidFill>
          <a:ln w="9525">
            <a:solidFill>
              <a:schemeClr val="tx1"/>
            </a:solidFill>
            <a:miter lim="800000"/>
            <a:headEnd/>
            <a:tailEnd/>
          </a:ln>
          <a:effectLst/>
        </p:spPr>
        <p:txBody>
          <a:bodyPr wrap="none" anchor="ctr"/>
          <a:lstStyle/>
          <a:p>
            <a:r>
              <a:rPr lang="en-US" sz="1400"/>
              <a:t>Store Data</a:t>
            </a:r>
          </a:p>
        </p:txBody>
      </p:sp>
      <p:sp>
        <p:nvSpPr>
          <p:cNvPr id="563235" name="Rectangle 35"/>
          <p:cNvSpPr>
            <a:spLocks noChangeArrowheads="1"/>
          </p:cNvSpPr>
          <p:nvPr/>
        </p:nvSpPr>
        <p:spPr bwMode="auto">
          <a:xfrm>
            <a:off x="1219200" y="45720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Increment Instruction Ptr</a:t>
            </a:r>
          </a:p>
        </p:txBody>
      </p:sp>
      <p:sp>
        <p:nvSpPr>
          <p:cNvPr id="563236" name="Rectangle 36"/>
          <p:cNvSpPr>
            <a:spLocks noChangeArrowheads="1"/>
          </p:cNvSpPr>
          <p:nvPr/>
        </p:nvSpPr>
        <p:spPr bwMode="auto">
          <a:xfrm>
            <a:off x="1219200" y="51054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Execute Instruction</a:t>
            </a:r>
          </a:p>
        </p:txBody>
      </p:sp>
      <p:sp>
        <p:nvSpPr>
          <p:cNvPr id="563237" name="Text Box 37"/>
          <p:cNvSpPr txBox="1">
            <a:spLocks noChangeArrowheads="1"/>
          </p:cNvSpPr>
          <p:nvPr/>
        </p:nvSpPr>
        <p:spPr bwMode="auto">
          <a:xfrm>
            <a:off x="2030413" y="5418138"/>
            <a:ext cx="488950" cy="457200"/>
          </a:xfrm>
          <a:prstGeom prst="rect">
            <a:avLst/>
          </a:prstGeom>
          <a:noFill/>
          <a:ln w="9525">
            <a:noFill/>
            <a:miter lim="800000"/>
            <a:headEnd/>
            <a:tailEnd/>
          </a:ln>
          <a:effectLst/>
        </p:spPr>
        <p:txBody>
          <a:bodyPr wrap="none">
            <a:spAutoFit/>
          </a:bodyPr>
          <a:lstStyle/>
          <a:p>
            <a:r>
              <a:rPr lang="en-US" sz="2400"/>
              <a:t>…</a:t>
            </a:r>
          </a:p>
        </p:txBody>
      </p:sp>
      <p:sp>
        <p:nvSpPr>
          <p:cNvPr id="563238" name="Text Box 38"/>
          <p:cNvSpPr txBox="1">
            <a:spLocks noChangeArrowheads="1"/>
          </p:cNvSpPr>
          <p:nvPr/>
        </p:nvSpPr>
        <p:spPr bwMode="auto">
          <a:xfrm>
            <a:off x="4192588" y="2678113"/>
            <a:ext cx="1019175" cy="579437"/>
          </a:xfrm>
          <a:prstGeom prst="rect">
            <a:avLst/>
          </a:prstGeom>
          <a:noFill/>
          <a:ln w="9525">
            <a:noFill/>
            <a:miter lim="800000"/>
            <a:headEnd/>
            <a:tailEnd/>
          </a:ln>
          <a:effectLst/>
        </p:spPr>
        <p:txBody>
          <a:bodyPr wrap="none">
            <a:spAutoFit/>
          </a:bodyPr>
          <a:lstStyle/>
          <a:p>
            <a:r>
              <a:rPr lang="en-US" sz="3200" b="1"/>
              <a:t>CPU</a:t>
            </a:r>
          </a:p>
        </p:txBody>
      </p:sp>
      <p:sp>
        <p:nvSpPr>
          <p:cNvPr id="563239" name="Line 39"/>
          <p:cNvSpPr>
            <a:spLocks noChangeShapeType="1"/>
          </p:cNvSpPr>
          <p:nvPr/>
        </p:nvSpPr>
        <p:spPr bwMode="auto">
          <a:xfrm>
            <a:off x="6400800" y="2286000"/>
            <a:ext cx="685800" cy="838200"/>
          </a:xfrm>
          <a:prstGeom prst="line">
            <a:avLst/>
          </a:prstGeom>
          <a:noFill/>
          <a:ln w="9525">
            <a:solidFill>
              <a:schemeClr val="tx1"/>
            </a:solidFill>
            <a:miter lim="800000"/>
            <a:headEnd/>
            <a:tailEnd type="triangle" w="lg" len="lg"/>
          </a:ln>
          <a:effectLst/>
        </p:spPr>
        <p:txBody>
          <a:bodyPr wrap="none"/>
          <a:lstStyle/>
          <a:p>
            <a:endParaRPr lang="en-US"/>
          </a:p>
        </p:txBody>
      </p:sp>
      <p:sp>
        <p:nvSpPr>
          <p:cNvPr id="42"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818404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27" name="Slide Number Placeholder 4"/>
          <p:cNvSpPr>
            <a:spLocks noGrp="1"/>
          </p:cNvSpPr>
          <p:nvPr>
            <p:ph type="sldNum" sz="quarter" idx="11"/>
          </p:nvPr>
        </p:nvSpPr>
        <p:spPr/>
        <p:txBody>
          <a:bodyPr/>
          <a:lstStyle/>
          <a:p>
            <a:fld id="{8EC83EAD-24CA-4DF9-9EFC-603091E7DA91}" type="slidenum">
              <a:rPr lang="en-US"/>
              <a:pPr/>
              <a:t>24</a:t>
            </a:fld>
            <a:endParaRPr lang="en-US"/>
          </a:p>
        </p:txBody>
      </p:sp>
      <p:sp>
        <p:nvSpPr>
          <p:cNvPr id="564226" name="Rectangle 2"/>
          <p:cNvSpPr>
            <a:spLocks noGrp="1" noChangeArrowheads="1"/>
          </p:cNvSpPr>
          <p:nvPr>
            <p:ph type="title"/>
          </p:nvPr>
        </p:nvSpPr>
        <p:spPr/>
        <p:txBody>
          <a:bodyPr/>
          <a:lstStyle/>
          <a:p>
            <a:r>
              <a:rPr lang="en-US"/>
              <a:t>How Registers Are Used</a:t>
            </a:r>
          </a:p>
        </p:txBody>
      </p:sp>
      <p:sp>
        <p:nvSpPr>
          <p:cNvPr id="564227" name="Rectangle 3"/>
          <p:cNvSpPr>
            <a:spLocks noGrp="1" noChangeArrowheads="1"/>
          </p:cNvSpPr>
          <p:nvPr>
            <p:ph type="body" idx="1"/>
          </p:nvPr>
        </p:nvSpPr>
        <p:spPr>
          <a:xfrm>
            <a:off x="609600" y="1295400"/>
            <a:ext cx="7772400" cy="2209800"/>
          </a:xfrm>
        </p:spPr>
        <p:txBody>
          <a:bodyPr/>
          <a:lstStyle/>
          <a:p>
            <a:pPr>
              <a:lnSpc>
                <a:spcPct val="90000"/>
              </a:lnSpc>
            </a:pPr>
            <a:r>
              <a:rPr lang="en-US"/>
              <a:t>Every arithmetic or logical operation has one or more operands and one result.</a:t>
            </a:r>
          </a:p>
          <a:p>
            <a:pPr>
              <a:lnSpc>
                <a:spcPct val="80000"/>
              </a:lnSpc>
            </a:pPr>
            <a:r>
              <a:rPr lang="en-US"/>
              <a:t>Operands are contained in source registers.</a:t>
            </a:r>
          </a:p>
          <a:p>
            <a:pPr>
              <a:lnSpc>
                <a:spcPct val="80000"/>
              </a:lnSpc>
            </a:pPr>
            <a:r>
              <a:rPr lang="en-US"/>
              <a:t>A “black box” of circuits performs the operation.</a:t>
            </a:r>
          </a:p>
          <a:p>
            <a:pPr>
              <a:lnSpc>
                <a:spcPct val="80000"/>
              </a:lnSpc>
            </a:pPr>
            <a:r>
              <a:rPr lang="en-US"/>
              <a:t>The result goes into a destination register.</a:t>
            </a:r>
          </a:p>
        </p:txBody>
      </p:sp>
      <p:sp>
        <p:nvSpPr>
          <p:cNvPr id="564228" name="Text Box 4"/>
          <p:cNvSpPr txBox="1">
            <a:spLocks noChangeArrowheads="1"/>
          </p:cNvSpPr>
          <p:nvPr/>
        </p:nvSpPr>
        <p:spPr bwMode="auto">
          <a:xfrm rot="16200000">
            <a:off x="239712" y="5170488"/>
            <a:ext cx="1349375" cy="457200"/>
          </a:xfrm>
          <a:prstGeom prst="rect">
            <a:avLst/>
          </a:prstGeom>
          <a:noFill/>
          <a:ln w="9525">
            <a:noFill/>
            <a:miter lim="800000"/>
            <a:headEnd/>
            <a:tailEnd/>
          </a:ln>
          <a:effectLst/>
        </p:spPr>
        <p:txBody>
          <a:bodyPr wrap="none">
            <a:spAutoFit/>
          </a:bodyPr>
          <a:lstStyle/>
          <a:p>
            <a:pPr algn="l"/>
            <a:r>
              <a:rPr lang="en-US" sz="2400"/>
              <a:t>Example:</a:t>
            </a:r>
          </a:p>
        </p:txBody>
      </p:sp>
      <p:sp>
        <p:nvSpPr>
          <p:cNvPr id="564229" name="Rectangle 5"/>
          <p:cNvSpPr>
            <a:spLocks noChangeArrowheads="1"/>
          </p:cNvSpPr>
          <p:nvPr/>
        </p:nvSpPr>
        <p:spPr bwMode="auto">
          <a:xfrm>
            <a:off x="1143000" y="48768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addend in R0</a:t>
            </a:r>
          </a:p>
        </p:txBody>
      </p:sp>
      <p:sp>
        <p:nvSpPr>
          <p:cNvPr id="564230" name="Rectangle 6"/>
          <p:cNvSpPr>
            <a:spLocks noChangeArrowheads="1"/>
          </p:cNvSpPr>
          <p:nvPr/>
        </p:nvSpPr>
        <p:spPr bwMode="auto">
          <a:xfrm>
            <a:off x="1143000" y="54864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augend in R1</a:t>
            </a:r>
          </a:p>
        </p:txBody>
      </p:sp>
      <p:sp>
        <p:nvSpPr>
          <p:cNvPr id="564231" name="Rectangle 7"/>
          <p:cNvSpPr>
            <a:spLocks noChangeArrowheads="1"/>
          </p:cNvSpPr>
          <p:nvPr/>
        </p:nvSpPr>
        <p:spPr bwMode="auto">
          <a:xfrm>
            <a:off x="3810000" y="5029200"/>
            <a:ext cx="990600" cy="914400"/>
          </a:xfrm>
          <a:prstGeom prst="rect">
            <a:avLst/>
          </a:prstGeom>
          <a:solidFill>
            <a:srgbClr val="FF5050"/>
          </a:solidFill>
          <a:ln w="9525">
            <a:solidFill>
              <a:schemeClr val="tx1"/>
            </a:solidFill>
            <a:miter lim="800000"/>
            <a:headEnd/>
            <a:tailEnd/>
          </a:ln>
          <a:effectLst/>
        </p:spPr>
        <p:txBody>
          <a:bodyPr wrap="none" anchor="ctr"/>
          <a:lstStyle/>
          <a:p>
            <a:r>
              <a:rPr lang="en-US" sz="2000"/>
              <a:t>ADD</a:t>
            </a:r>
          </a:p>
        </p:txBody>
      </p:sp>
      <p:sp>
        <p:nvSpPr>
          <p:cNvPr id="564232" name="Line 8"/>
          <p:cNvSpPr>
            <a:spLocks noChangeShapeType="1"/>
          </p:cNvSpPr>
          <p:nvPr/>
        </p:nvSpPr>
        <p:spPr bwMode="auto">
          <a:xfrm>
            <a:off x="2590800" y="5181600"/>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3" name="Line 9"/>
          <p:cNvSpPr>
            <a:spLocks noChangeShapeType="1"/>
          </p:cNvSpPr>
          <p:nvPr/>
        </p:nvSpPr>
        <p:spPr bwMode="auto">
          <a:xfrm>
            <a:off x="2590800" y="5715000"/>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4" name="Line 10"/>
          <p:cNvSpPr>
            <a:spLocks noChangeShapeType="1"/>
          </p:cNvSpPr>
          <p:nvPr/>
        </p:nvSpPr>
        <p:spPr bwMode="auto">
          <a:xfrm>
            <a:off x="4800600" y="5486400"/>
            <a:ext cx="13716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5" name="Rectangle 11"/>
          <p:cNvSpPr>
            <a:spLocks noChangeArrowheads="1"/>
          </p:cNvSpPr>
          <p:nvPr/>
        </p:nvSpPr>
        <p:spPr bwMode="auto">
          <a:xfrm>
            <a:off x="6172200" y="52578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sum in R2</a:t>
            </a:r>
          </a:p>
        </p:txBody>
      </p:sp>
      <p:sp>
        <p:nvSpPr>
          <p:cNvPr id="564236" name="Text Box 12"/>
          <p:cNvSpPr txBox="1">
            <a:spLocks noChangeArrowheads="1"/>
          </p:cNvSpPr>
          <p:nvPr/>
        </p:nvSpPr>
        <p:spPr bwMode="auto">
          <a:xfrm>
            <a:off x="3048000" y="4876800"/>
            <a:ext cx="285750" cy="336550"/>
          </a:xfrm>
          <a:prstGeom prst="rect">
            <a:avLst/>
          </a:prstGeom>
          <a:noFill/>
          <a:ln w="9525">
            <a:noFill/>
            <a:miter lim="800000"/>
            <a:headEnd/>
            <a:tailEnd/>
          </a:ln>
          <a:effectLst/>
        </p:spPr>
        <p:txBody>
          <a:bodyPr wrap="none">
            <a:spAutoFit/>
          </a:bodyPr>
          <a:lstStyle/>
          <a:p>
            <a:r>
              <a:rPr lang="en-US" sz="1600"/>
              <a:t>5</a:t>
            </a:r>
          </a:p>
        </p:txBody>
      </p:sp>
      <p:sp>
        <p:nvSpPr>
          <p:cNvPr id="564237" name="Text Box 13"/>
          <p:cNvSpPr txBox="1">
            <a:spLocks noChangeArrowheads="1"/>
          </p:cNvSpPr>
          <p:nvPr/>
        </p:nvSpPr>
        <p:spPr bwMode="auto">
          <a:xfrm>
            <a:off x="3048000" y="5410200"/>
            <a:ext cx="285750" cy="336550"/>
          </a:xfrm>
          <a:prstGeom prst="rect">
            <a:avLst/>
          </a:prstGeom>
          <a:noFill/>
          <a:ln w="9525">
            <a:noFill/>
            <a:miter lim="800000"/>
            <a:headEnd/>
            <a:tailEnd/>
          </a:ln>
          <a:effectLst/>
        </p:spPr>
        <p:txBody>
          <a:bodyPr wrap="none">
            <a:spAutoFit/>
          </a:bodyPr>
          <a:lstStyle/>
          <a:p>
            <a:r>
              <a:rPr lang="en-US" sz="1600"/>
              <a:t>7</a:t>
            </a:r>
          </a:p>
        </p:txBody>
      </p:sp>
      <p:sp>
        <p:nvSpPr>
          <p:cNvPr id="564238" name="Text Box 14"/>
          <p:cNvSpPr txBox="1">
            <a:spLocks noChangeArrowheads="1"/>
          </p:cNvSpPr>
          <p:nvPr/>
        </p:nvSpPr>
        <p:spPr bwMode="auto">
          <a:xfrm>
            <a:off x="5334000" y="5181600"/>
            <a:ext cx="387350" cy="336550"/>
          </a:xfrm>
          <a:prstGeom prst="rect">
            <a:avLst/>
          </a:prstGeom>
          <a:noFill/>
          <a:ln w="9525">
            <a:noFill/>
            <a:miter lim="800000"/>
            <a:headEnd/>
            <a:tailEnd/>
          </a:ln>
          <a:effectLst/>
        </p:spPr>
        <p:txBody>
          <a:bodyPr wrap="none">
            <a:spAutoFit/>
          </a:bodyPr>
          <a:lstStyle/>
          <a:p>
            <a:r>
              <a:rPr lang="en-US" sz="1600"/>
              <a:t>12</a:t>
            </a:r>
          </a:p>
        </p:txBody>
      </p:sp>
      <p:sp>
        <p:nvSpPr>
          <p:cNvPr id="564239" name="Rectangle 15"/>
          <p:cNvSpPr>
            <a:spLocks noChangeArrowheads="1"/>
          </p:cNvSpPr>
          <p:nvPr/>
        </p:nvSpPr>
        <p:spPr bwMode="auto">
          <a:xfrm>
            <a:off x="1143000" y="3449638"/>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Ri</a:t>
            </a:r>
          </a:p>
        </p:txBody>
      </p:sp>
      <p:sp>
        <p:nvSpPr>
          <p:cNvPr id="564240" name="Rectangle 16"/>
          <p:cNvSpPr>
            <a:spLocks noChangeArrowheads="1"/>
          </p:cNvSpPr>
          <p:nvPr/>
        </p:nvSpPr>
        <p:spPr bwMode="auto">
          <a:xfrm>
            <a:off x="1143000" y="4135438"/>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Rj</a:t>
            </a:r>
          </a:p>
        </p:txBody>
      </p:sp>
      <p:sp>
        <p:nvSpPr>
          <p:cNvPr id="564241" name="Rectangle 17"/>
          <p:cNvSpPr>
            <a:spLocks noChangeArrowheads="1"/>
          </p:cNvSpPr>
          <p:nvPr/>
        </p:nvSpPr>
        <p:spPr bwMode="auto">
          <a:xfrm>
            <a:off x="3810000" y="3505200"/>
            <a:ext cx="990600" cy="9699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64242" name="Line 18"/>
          <p:cNvSpPr>
            <a:spLocks noChangeShapeType="1"/>
          </p:cNvSpPr>
          <p:nvPr/>
        </p:nvSpPr>
        <p:spPr bwMode="auto">
          <a:xfrm>
            <a:off x="2590800" y="3678238"/>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3" name="Line 19"/>
          <p:cNvSpPr>
            <a:spLocks noChangeShapeType="1"/>
          </p:cNvSpPr>
          <p:nvPr/>
        </p:nvSpPr>
        <p:spPr bwMode="auto">
          <a:xfrm>
            <a:off x="2590800" y="4364038"/>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4" name="Line 20"/>
          <p:cNvSpPr>
            <a:spLocks noChangeShapeType="1"/>
          </p:cNvSpPr>
          <p:nvPr/>
        </p:nvSpPr>
        <p:spPr bwMode="auto">
          <a:xfrm flipV="1">
            <a:off x="4800600" y="4038600"/>
            <a:ext cx="13716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5" name="Rectangle 21"/>
          <p:cNvSpPr>
            <a:spLocks noChangeArrowheads="1"/>
          </p:cNvSpPr>
          <p:nvPr/>
        </p:nvSpPr>
        <p:spPr bwMode="auto">
          <a:xfrm>
            <a:off x="6172200" y="38100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Rk</a:t>
            </a:r>
          </a:p>
        </p:txBody>
      </p:sp>
      <p:sp>
        <p:nvSpPr>
          <p:cNvPr id="564246" name="Text Box 22"/>
          <p:cNvSpPr txBox="1">
            <a:spLocks noChangeArrowheads="1"/>
          </p:cNvSpPr>
          <p:nvPr/>
        </p:nvSpPr>
        <p:spPr bwMode="auto">
          <a:xfrm>
            <a:off x="2709863" y="3359150"/>
            <a:ext cx="839787" cy="336550"/>
          </a:xfrm>
          <a:prstGeom prst="rect">
            <a:avLst/>
          </a:prstGeom>
          <a:noFill/>
          <a:ln w="9525">
            <a:noFill/>
            <a:miter lim="800000"/>
            <a:headEnd/>
            <a:tailEnd/>
          </a:ln>
          <a:effectLst/>
        </p:spPr>
        <p:txBody>
          <a:bodyPr wrap="none">
            <a:spAutoFit/>
          </a:bodyPr>
          <a:lstStyle/>
          <a:p>
            <a:r>
              <a:rPr lang="en-US" sz="1600"/>
              <a:t>operand</a:t>
            </a:r>
          </a:p>
        </p:txBody>
      </p:sp>
      <p:sp>
        <p:nvSpPr>
          <p:cNvPr id="564247" name="Text Box 23"/>
          <p:cNvSpPr txBox="1">
            <a:spLocks noChangeArrowheads="1"/>
          </p:cNvSpPr>
          <p:nvPr/>
        </p:nvSpPr>
        <p:spPr bwMode="auto">
          <a:xfrm>
            <a:off x="2732088" y="4065588"/>
            <a:ext cx="839787" cy="336550"/>
          </a:xfrm>
          <a:prstGeom prst="rect">
            <a:avLst/>
          </a:prstGeom>
          <a:noFill/>
          <a:ln w="9525">
            <a:noFill/>
            <a:miter lim="800000"/>
            <a:headEnd/>
            <a:tailEnd/>
          </a:ln>
          <a:effectLst/>
        </p:spPr>
        <p:txBody>
          <a:bodyPr wrap="none">
            <a:spAutoFit/>
          </a:bodyPr>
          <a:lstStyle/>
          <a:p>
            <a:r>
              <a:rPr lang="en-US" sz="1600"/>
              <a:t>operand</a:t>
            </a:r>
          </a:p>
        </p:txBody>
      </p:sp>
      <p:sp>
        <p:nvSpPr>
          <p:cNvPr id="564248" name="Text Box 24"/>
          <p:cNvSpPr txBox="1">
            <a:spLocks noChangeArrowheads="1"/>
          </p:cNvSpPr>
          <p:nvPr/>
        </p:nvSpPr>
        <p:spPr bwMode="auto">
          <a:xfrm>
            <a:off x="5191125" y="3684588"/>
            <a:ext cx="638175" cy="336550"/>
          </a:xfrm>
          <a:prstGeom prst="rect">
            <a:avLst/>
          </a:prstGeom>
          <a:noFill/>
          <a:ln w="9525">
            <a:noFill/>
            <a:miter lim="800000"/>
            <a:headEnd/>
            <a:tailEnd/>
          </a:ln>
          <a:effectLst/>
        </p:spPr>
        <p:txBody>
          <a:bodyPr wrap="none">
            <a:spAutoFit/>
          </a:bodyPr>
          <a:lstStyle/>
          <a:p>
            <a:r>
              <a:rPr lang="en-US" sz="1600"/>
              <a:t>result</a:t>
            </a:r>
          </a:p>
        </p:txBody>
      </p:sp>
      <p:sp>
        <p:nvSpPr>
          <p:cNvPr id="564249" name="Text Box 25"/>
          <p:cNvSpPr txBox="1">
            <a:spLocks noChangeArrowheads="1"/>
          </p:cNvSpPr>
          <p:nvPr/>
        </p:nvSpPr>
        <p:spPr bwMode="auto">
          <a:xfrm>
            <a:off x="3517900" y="4495800"/>
            <a:ext cx="1670050" cy="304800"/>
          </a:xfrm>
          <a:prstGeom prst="rect">
            <a:avLst/>
          </a:prstGeom>
          <a:noFill/>
          <a:ln w="9525">
            <a:noFill/>
            <a:miter lim="800000"/>
            <a:headEnd/>
            <a:tailEnd/>
          </a:ln>
          <a:effectLst/>
        </p:spPr>
        <p:txBody>
          <a:bodyPr wrap="none">
            <a:spAutoFit/>
          </a:bodyPr>
          <a:lstStyle/>
          <a:p>
            <a:r>
              <a:rPr lang="en-US" sz="1400" b="1"/>
              <a:t>Operation circuitry</a:t>
            </a:r>
          </a:p>
        </p:txBody>
      </p:sp>
      <p:sp>
        <p:nvSpPr>
          <p:cNvPr id="2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414520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CDE0100E-D50D-4546-98A0-5F91149C10A1}" type="slidenum">
              <a:rPr lang="en-US"/>
              <a:pPr/>
              <a:t>25</a:t>
            </a:fld>
            <a:endParaRPr lang="en-US"/>
          </a:p>
        </p:txBody>
      </p:sp>
      <p:sp>
        <p:nvSpPr>
          <p:cNvPr id="565250" name="Rectangle 2"/>
          <p:cNvSpPr>
            <a:spLocks noGrp="1" noChangeArrowheads="1"/>
          </p:cNvSpPr>
          <p:nvPr>
            <p:ph type="title"/>
          </p:nvPr>
        </p:nvSpPr>
        <p:spPr/>
        <p:txBody>
          <a:bodyPr/>
          <a:lstStyle/>
          <a:p>
            <a:r>
              <a:rPr lang="en-US" dirty="0"/>
              <a:t>How Many Registers?</a:t>
            </a:r>
          </a:p>
        </p:txBody>
      </p:sp>
      <p:sp>
        <p:nvSpPr>
          <p:cNvPr id="565251" name="Rectangle 3"/>
          <p:cNvSpPr>
            <a:spLocks noGrp="1" noChangeArrowheads="1"/>
          </p:cNvSpPr>
          <p:nvPr>
            <p:ph type="body" idx="1"/>
          </p:nvPr>
        </p:nvSpPr>
        <p:spPr>
          <a:xfrm>
            <a:off x="838200" y="1371600"/>
            <a:ext cx="7391400" cy="5029200"/>
          </a:xfrm>
        </p:spPr>
        <p:txBody>
          <a:bodyPr/>
          <a:lstStyle/>
          <a:p>
            <a:pPr>
              <a:buFont typeface="Wingdings" pitchFamily="2" charset="2"/>
              <a:buNone/>
            </a:pPr>
            <a:r>
              <a:rPr lang="en-US" sz="2000" dirty="0"/>
              <a:t>Typically, a CPU has less than </a:t>
            </a:r>
            <a:r>
              <a:rPr lang="en-US" sz="2000" dirty="0" smtClean="0"/>
              <a:t>8 </a:t>
            </a:r>
            <a:r>
              <a:rPr lang="en-US" sz="2000" dirty="0"/>
              <a:t>KB </a:t>
            </a:r>
            <a:r>
              <a:rPr lang="en-US" sz="2000" dirty="0" smtClean="0"/>
              <a:t>(8192 </a:t>
            </a:r>
            <a:r>
              <a:rPr lang="en-US" sz="2000" dirty="0"/>
              <a:t>bytes) of registers, usually split into registers for holding </a:t>
            </a:r>
            <a:r>
              <a:rPr lang="en-US" sz="2000" b="1" u="sng" dirty="0"/>
              <a:t>integer</a:t>
            </a:r>
            <a:r>
              <a:rPr lang="en-US" sz="2000" dirty="0"/>
              <a:t> values and registers for holding </a:t>
            </a:r>
            <a:r>
              <a:rPr lang="en-US" sz="2000" b="1" u="sng" dirty="0"/>
              <a:t>floating point</a:t>
            </a:r>
            <a:r>
              <a:rPr lang="en-US" sz="2000" dirty="0"/>
              <a:t> (real) values, plus a few special purpose registers.</a:t>
            </a:r>
          </a:p>
          <a:p>
            <a:pPr>
              <a:buFont typeface="Wingdings" pitchFamily="2" charset="2"/>
              <a:buNone/>
            </a:pPr>
            <a:r>
              <a:rPr lang="en-US" sz="2000" dirty="0"/>
              <a:t>Examples:</a:t>
            </a:r>
          </a:p>
          <a:p>
            <a:r>
              <a:rPr lang="en-US" sz="2000" b="1" u="sng" dirty="0" smtClean="0"/>
              <a:t>IBM POWER7</a:t>
            </a:r>
            <a:r>
              <a:rPr lang="en-US" sz="2000" dirty="0" smtClean="0"/>
              <a:t> (found in IBM p-Series supercomputers):            226 64-bit integer registers and 348 128-bit merged       vector/scalar registers (7376 bytes) </a:t>
            </a:r>
            <a:r>
              <a:rPr lang="en-US" sz="2000" baseline="30000" dirty="0" smtClean="0"/>
              <a:t>[28]</a:t>
            </a:r>
          </a:p>
          <a:p>
            <a:r>
              <a:rPr lang="en-US" sz="2000" b="1" u="sng" dirty="0" smtClean="0"/>
              <a:t>Intel Sandy Bridge</a:t>
            </a:r>
            <a:r>
              <a:rPr lang="en-US" sz="2000" b="1" dirty="0" smtClean="0"/>
              <a:t>:</a:t>
            </a:r>
            <a:r>
              <a:rPr lang="en-US" sz="2000" dirty="0" smtClean="0"/>
              <a:t> 16 64-bit general purpose registers, 8 64-bit floating point registers, 8 128-bit floating point vector registers (320 bytes) </a:t>
            </a:r>
            <a:r>
              <a:rPr lang="en-US" sz="2000" baseline="30000" dirty="0" smtClean="0"/>
              <a:t>[29]</a:t>
            </a:r>
            <a:endParaRPr lang="en-US" sz="2000" b="1" u="sng" baseline="30000" dirty="0" smtClean="0"/>
          </a:p>
          <a:p>
            <a:r>
              <a:rPr lang="en-US" sz="2000" b="1" u="sng" dirty="0" smtClean="0"/>
              <a:t>Intel </a:t>
            </a:r>
            <a:r>
              <a:rPr lang="en-US" sz="2000" b="1" u="sng" dirty="0"/>
              <a:t>Itanium2</a:t>
            </a:r>
            <a:r>
              <a:rPr lang="en-US" sz="2000" dirty="0"/>
              <a:t>: 128 64-bit integer registers, 128 82-bit floating point registers (2304 bytes) </a:t>
            </a:r>
            <a:r>
              <a:rPr lang="en-US" sz="2000" baseline="30000" dirty="0"/>
              <a:t>[23]</a:t>
            </a:r>
          </a:p>
        </p:txBody>
      </p:sp>
      <p:pic>
        <p:nvPicPr>
          <p:cNvPr id="565253" name="Picture 5" descr="schooner_left1_mini"/>
          <p:cNvPicPr>
            <a:picLocks noChangeAspect="1" noChangeArrowheads="1"/>
          </p:cNvPicPr>
          <p:nvPr/>
        </p:nvPicPr>
        <p:blipFill>
          <a:blip r:embed="rId3" cstate="print"/>
          <a:srcRect/>
          <a:stretch>
            <a:fillRect/>
          </a:stretch>
        </p:blipFill>
        <p:spPr bwMode="auto">
          <a:xfrm>
            <a:off x="8001000" y="5181600"/>
            <a:ext cx="403225" cy="1066800"/>
          </a:xfrm>
          <a:prstGeom prst="rect">
            <a:avLst/>
          </a:prstGeom>
          <a:noFill/>
        </p:spPr>
      </p:pic>
      <p:pic>
        <p:nvPicPr>
          <p:cNvPr id="565255" name="Picture 7" descr="ibm_p5_590"/>
          <p:cNvPicPr>
            <a:picLocks noChangeAspect="1" noChangeArrowheads="1"/>
          </p:cNvPicPr>
          <p:nvPr/>
        </p:nvPicPr>
        <p:blipFill>
          <a:blip r:embed="rId4" cstate="print"/>
          <a:srcRect/>
          <a:stretch>
            <a:fillRect/>
          </a:stretch>
        </p:blipFill>
        <p:spPr bwMode="auto">
          <a:xfrm>
            <a:off x="7467600" y="2514600"/>
            <a:ext cx="735013" cy="1371600"/>
          </a:xfrm>
          <a:prstGeom prst="rect">
            <a:avLst/>
          </a:prstGeom>
          <a:noFill/>
        </p:spPr>
      </p:pic>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1" name="Picture 2"/>
          <p:cNvPicPr>
            <a:picLocks noChangeAspect="1" noChangeArrowheads="1"/>
          </p:cNvPicPr>
          <p:nvPr/>
        </p:nvPicPr>
        <p:blipFill>
          <a:blip r:embed="rId5" cstate="print"/>
          <a:srcRect/>
          <a:stretch>
            <a:fillRect/>
          </a:stretch>
        </p:blipFill>
        <p:spPr bwMode="auto">
          <a:xfrm>
            <a:off x="271462" y="3886200"/>
            <a:ext cx="642938" cy="642938"/>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8001000" y="4386262"/>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18253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ctrTitle"/>
          </p:nvPr>
        </p:nvSpPr>
        <p:spPr/>
        <p:txBody>
          <a:bodyPr/>
          <a:lstStyle/>
          <a:p>
            <a:r>
              <a:rPr lang="en-US"/>
              <a:t/>
            </a:r>
            <a:br>
              <a:rPr lang="en-US"/>
            </a:br>
            <a:r>
              <a:rPr lang="en-US" sz="6000"/>
              <a:t>Cache</a:t>
            </a:r>
          </a:p>
        </p:txBody>
      </p:sp>
      <p:sp>
        <p:nvSpPr>
          <p:cNvPr id="566275" name="Text Box 3"/>
          <p:cNvSpPr txBox="1">
            <a:spLocks noChangeArrowheads="1"/>
          </p:cNvSpPr>
          <p:nvPr/>
        </p:nvSpPr>
        <p:spPr bwMode="auto">
          <a:xfrm>
            <a:off x="6080125" y="4684713"/>
            <a:ext cx="361950" cy="274637"/>
          </a:xfrm>
          <a:prstGeom prst="rect">
            <a:avLst/>
          </a:prstGeom>
          <a:noFill/>
          <a:ln w="9525">
            <a:noFill/>
            <a:miter lim="800000"/>
            <a:headEnd/>
            <a:tailEnd/>
          </a:ln>
          <a:effectLst/>
        </p:spPr>
        <p:txBody>
          <a:bodyPr wrap="none">
            <a:spAutoFit/>
          </a:bodyPr>
          <a:lstStyle/>
          <a:p>
            <a:pPr algn="l"/>
            <a:r>
              <a:rPr lang="en-US" sz="1200"/>
              <a:t>[4]</a:t>
            </a:r>
          </a:p>
        </p:txBody>
      </p:sp>
      <p:pic>
        <p:nvPicPr>
          <p:cNvPr id="566276"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p:spPr>
      </p:pic>
    </p:spTree>
    <p:custDataLst>
      <p:tags r:id="rId1"/>
    </p:custDataLst>
    <p:extLst>
      <p:ext uri="{BB962C8B-B14F-4D97-AF65-F5344CB8AC3E}">
        <p14:creationId xmlns:p14="http://schemas.microsoft.com/office/powerpoint/2010/main" val="2325578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5061291-C592-4509-BDAF-3746C565D67E}" type="slidenum">
              <a:rPr lang="en-US"/>
              <a:pPr/>
              <a:t>27</a:t>
            </a:fld>
            <a:endParaRPr lang="en-US"/>
          </a:p>
        </p:txBody>
      </p:sp>
      <p:sp>
        <p:nvSpPr>
          <p:cNvPr id="567298" name="Rectangle 2"/>
          <p:cNvSpPr>
            <a:spLocks noGrp="1" noChangeArrowheads="1"/>
          </p:cNvSpPr>
          <p:nvPr>
            <p:ph type="title"/>
          </p:nvPr>
        </p:nvSpPr>
        <p:spPr/>
        <p:txBody>
          <a:bodyPr/>
          <a:lstStyle/>
          <a:p>
            <a:r>
              <a:rPr lang="en-US"/>
              <a:t>What is Cache?</a:t>
            </a:r>
          </a:p>
        </p:txBody>
      </p:sp>
      <p:sp>
        <p:nvSpPr>
          <p:cNvPr id="567299" name="Rectangle 3"/>
          <p:cNvSpPr>
            <a:spLocks noGrp="1" noChangeArrowheads="1"/>
          </p:cNvSpPr>
          <p:nvPr>
            <p:ph type="body" idx="1"/>
          </p:nvPr>
        </p:nvSpPr>
        <p:spPr>
          <a:xfrm>
            <a:off x="685800" y="1219200"/>
            <a:ext cx="7696200" cy="5105400"/>
          </a:xfrm>
        </p:spPr>
        <p:txBody>
          <a:bodyPr/>
          <a:lstStyle/>
          <a:p>
            <a:pPr>
              <a:lnSpc>
                <a:spcPct val="90000"/>
              </a:lnSpc>
            </a:pPr>
            <a:r>
              <a:rPr lang="en-US"/>
              <a:t>A special kind of memory where data reside that </a:t>
            </a:r>
            <a:r>
              <a:rPr lang="en-US" b="1" u="sng">
                <a:solidFill>
                  <a:schemeClr val="folHlink"/>
                </a:solidFill>
              </a:rPr>
              <a:t>are</a:t>
            </a:r>
            <a:r>
              <a:rPr lang="en-US" u="sng">
                <a:solidFill>
                  <a:schemeClr val="folHlink"/>
                </a:solidFill>
              </a:rPr>
              <a:t> </a:t>
            </a:r>
            <a:r>
              <a:rPr lang="en-US" b="1" u="sng">
                <a:solidFill>
                  <a:schemeClr val="folHlink"/>
                </a:solidFill>
              </a:rPr>
              <a:t>about to be used</a:t>
            </a:r>
            <a:r>
              <a:rPr lang="en-US"/>
              <a:t> or </a:t>
            </a:r>
            <a:r>
              <a:rPr lang="en-US" b="1" u="sng">
                <a:solidFill>
                  <a:schemeClr val="folHlink"/>
                </a:solidFill>
              </a:rPr>
              <a:t>have</a:t>
            </a:r>
            <a:r>
              <a:rPr lang="en-US" u="sng">
                <a:solidFill>
                  <a:schemeClr val="folHlink"/>
                </a:solidFill>
              </a:rPr>
              <a:t> </a:t>
            </a:r>
            <a:r>
              <a:rPr lang="en-US" b="1" u="sng">
                <a:solidFill>
                  <a:schemeClr val="folHlink"/>
                </a:solidFill>
              </a:rPr>
              <a:t>just been used</a:t>
            </a:r>
            <a:r>
              <a:rPr lang="en-US" b="1"/>
              <a:t>.</a:t>
            </a:r>
          </a:p>
          <a:p>
            <a:pPr>
              <a:lnSpc>
                <a:spcPct val="80000"/>
              </a:lnSpc>
            </a:pPr>
            <a:r>
              <a:rPr lang="en-US"/>
              <a:t>Very fast =&gt; very expensive =&gt; very small (typically 100 to 10,000 times as expensive as RAM per byte)</a:t>
            </a:r>
          </a:p>
          <a:p>
            <a:pPr>
              <a:lnSpc>
                <a:spcPct val="80000"/>
              </a:lnSpc>
            </a:pPr>
            <a:r>
              <a:rPr lang="en-US"/>
              <a:t>Data in cache can be loaded into or stored from registers at speeds comparable to the speed of performing computations.</a:t>
            </a:r>
          </a:p>
          <a:p>
            <a:pPr>
              <a:lnSpc>
                <a:spcPct val="80000"/>
              </a:lnSpc>
            </a:pPr>
            <a:r>
              <a:rPr lang="en-US"/>
              <a:t>Data that are not in cache (but that are in Main Memory) take </a:t>
            </a:r>
            <a:r>
              <a:rPr lang="en-US" b="1" u="sng">
                <a:solidFill>
                  <a:schemeClr val="hlink"/>
                </a:solidFill>
              </a:rPr>
              <a:t>much</a:t>
            </a:r>
            <a:r>
              <a:rPr lang="en-US"/>
              <a:t> longer to load or store.</a:t>
            </a:r>
          </a:p>
          <a:p>
            <a:pPr>
              <a:lnSpc>
                <a:spcPct val="80000"/>
              </a:lnSpc>
            </a:pPr>
            <a:r>
              <a:rPr lang="en-US"/>
              <a:t>Cache is near the CPU: either inside the CPU or on the </a:t>
            </a:r>
            <a:r>
              <a:rPr lang="en-US" b="1" i="1" u="sng"/>
              <a:t>motherboard</a:t>
            </a:r>
            <a:r>
              <a:rPr lang="en-US"/>
              <a:t> that the CPU sits 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873025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a:xfrm>
            <a:off x="2252663" y="6172200"/>
            <a:ext cx="3995737" cy="457200"/>
          </a:xfrm>
        </p:spPr>
        <p:txBody>
          <a:bodyPr/>
          <a:lstStyle/>
          <a:p>
            <a:r>
              <a:rPr lang="en-US" dirty="0" smtClean="0"/>
              <a:t>Supercomputing in Plain English: Storage Hierarchy</a:t>
            </a:r>
            <a:endParaRPr lang="en-US" dirty="0"/>
          </a:p>
          <a:p>
            <a:r>
              <a:rPr lang="en-US" dirty="0" smtClean="0"/>
              <a:t>Tue Jan 29 2013</a:t>
            </a:r>
            <a:endParaRPr lang="en-US" dirty="0"/>
          </a:p>
        </p:txBody>
      </p:sp>
      <p:sp>
        <p:nvSpPr>
          <p:cNvPr id="19" name="Slide Number Placeholder 3"/>
          <p:cNvSpPr>
            <a:spLocks noGrp="1"/>
          </p:cNvSpPr>
          <p:nvPr>
            <p:ph type="sldNum" sz="quarter" idx="4294967295"/>
          </p:nvPr>
        </p:nvSpPr>
        <p:spPr>
          <a:xfrm>
            <a:off x="7162800" y="6191250"/>
            <a:ext cx="1295400" cy="457200"/>
          </a:xfrm>
          <a:prstGeom prst="rect">
            <a:avLst/>
          </a:prstGeom>
        </p:spPr>
        <p:txBody>
          <a:bodyPr/>
          <a:lstStyle/>
          <a:p>
            <a:fld id="{8E09AD0E-CE47-42A0-8F9E-5E1FAA43911B}" type="slidenum">
              <a:rPr lang="en-US"/>
              <a:pPr/>
              <a:t>28</a:t>
            </a:fld>
            <a:endParaRPr lang="en-US"/>
          </a:p>
        </p:txBody>
      </p:sp>
      <p:sp>
        <p:nvSpPr>
          <p:cNvPr id="568322" name="Rectangle 2"/>
          <p:cNvSpPr>
            <a:spLocks noGrp="1" noChangeArrowheads="1"/>
          </p:cNvSpPr>
          <p:nvPr>
            <p:ph type="title"/>
          </p:nvPr>
        </p:nvSpPr>
        <p:spPr/>
        <p:txBody>
          <a:bodyPr/>
          <a:lstStyle/>
          <a:p>
            <a:r>
              <a:rPr lang="en-US"/>
              <a:t>From Cache to the CPU</a:t>
            </a:r>
          </a:p>
        </p:txBody>
      </p:sp>
      <p:sp>
        <p:nvSpPr>
          <p:cNvPr id="568323" name="Text Box 3"/>
          <p:cNvSpPr txBox="1">
            <a:spLocks noChangeArrowheads="1"/>
          </p:cNvSpPr>
          <p:nvPr/>
        </p:nvSpPr>
        <p:spPr bwMode="auto">
          <a:xfrm>
            <a:off x="533400" y="5257800"/>
            <a:ext cx="8077200" cy="822325"/>
          </a:xfrm>
          <a:prstGeom prst="rect">
            <a:avLst/>
          </a:prstGeom>
          <a:noFill/>
          <a:ln w="9525">
            <a:noFill/>
            <a:miter lim="800000"/>
            <a:headEnd/>
            <a:tailEnd/>
          </a:ln>
          <a:effectLst/>
        </p:spPr>
        <p:txBody>
          <a:bodyPr>
            <a:spAutoFit/>
          </a:bodyPr>
          <a:lstStyle/>
          <a:p>
            <a:r>
              <a:rPr lang="en-US" sz="2400"/>
              <a:t>Typically, data move between cache and the CPU at speeds relatively near to that of the CPU performing calculations.</a:t>
            </a:r>
          </a:p>
        </p:txBody>
      </p:sp>
      <p:grpSp>
        <p:nvGrpSpPr>
          <p:cNvPr id="2" name="Group 4"/>
          <p:cNvGrpSpPr>
            <a:grpSpLocks/>
          </p:cNvGrpSpPr>
          <p:nvPr/>
        </p:nvGrpSpPr>
        <p:grpSpPr bwMode="auto">
          <a:xfrm>
            <a:off x="3124200" y="3200400"/>
            <a:ext cx="3429000" cy="2057400"/>
            <a:chOff x="480" y="2304"/>
            <a:chExt cx="2160" cy="1296"/>
          </a:xfrm>
        </p:grpSpPr>
        <p:sp>
          <p:nvSpPr>
            <p:cNvPr id="568325" name="Rectangle 5"/>
            <p:cNvSpPr>
              <a:spLocks noChangeArrowheads="1"/>
            </p:cNvSpPr>
            <p:nvPr/>
          </p:nvSpPr>
          <p:spPr bwMode="auto">
            <a:xfrm>
              <a:off x="480" y="2304"/>
              <a:ext cx="2160" cy="129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68326" name="Line 6"/>
            <p:cNvSpPr>
              <a:spLocks noChangeShapeType="1"/>
            </p:cNvSpPr>
            <p:nvPr/>
          </p:nvSpPr>
          <p:spPr bwMode="auto">
            <a:xfrm>
              <a:off x="912" y="2304"/>
              <a:ext cx="0" cy="1296"/>
            </a:xfrm>
            <a:prstGeom prst="line">
              <a:avLst/>
            </a:prstGeom>
            <a:noFill/>
            <a:ln w="9525">
              <a:solidFill>
                <a:schemeClr val="tx1"/>
              </a:solidFill>
              <a:miter lim="800000"/>
              <a:headEnd/>
              <a:tailEnd/>
            </a:ln>
            <a:effectLst/>
          </p:spPr>
          <p:txBody>
            <a:bodyPr wrap="none"/>
            <a:lstStyle/>
            <a:p>
              <a:endParaRPr lang="en-US"/>
            </a:p>
          </p:txBody>
        </p:sp>
        <p:sp>
          <p:nvSpPr>
            <p:cNvPr id="568327" name="Line 7"/>
            <p:cNvSpPr>
              <a:spLocks noChangeShapeType="1"/>
            </p:cNvSpPr>
            <p:nvPr/>
          </p:nvSpPr>
          <p:spPr bwMode="auto">
            <a:xfrm>
              <a:off x="480" y="2736"/>
              <a:ext cx="2160" cy="0"/>
            </a:xfrm>
            <a:prstGeom prst="line">
              <a:avLst/>
            </a:prstGeom>
            <a:noFill/>
            <a:ln w="9525">
              <a:solidFill>
                <a:schemeClr val="tx1"/>
              </a:solidFill>
              <a:miter lim="800000"/>
              <a:headEnd/>
              <a:tailEnd/>
            </a:ln>
            <a:effectLst/>
          </p:spPr>
          <p:txBody>
            <a:bodyPr wrap="none"/>
            <a:lstStyle/>
            <a:p>
              <a:endParaRPr lang="en-US"/>
            </a:p>
          </p:txBody>
        </p:sp>
        <p:sp>
          <p:nvSpPr>
            <p:cNvPr id="568328" name="Line 8"/>
            <p:cNvSpPr>
              <a:spLocks noChangeShapeType="1"/>
            </p:cNvSpPr>
            <p:nvPr/>
          </p:nvSpPr>
          <p:spPr bwMode="auto">
            <a:xfrm>
              <a:off x="480" y="3168"/>
              <a:ext cx="2160" cy="0"/>
            </a:xfrm>
            <a:prstGeom prst="line">
              <a:avLst/>
            </a:prstGeom>
            <a:noFill/>
            <a:ln w="9525">
              <a:solidFill>
                <a:schemeClr val="tx1"/>
              </a:solidFill>
              <a:miter lim="800000"/>
              <a:headEnd/>
              <a:tailEnd/>
            </a:ln>
            <a:effectLst/>
          </p:spPr>
          <p:txBody>
            <a:bodyPr wrap="none"/>
            <a:lstStyle/>
            <a:p>
              <a:endParaRPr lang="en-US"/>
            </a:p>
          </p:txBody>
        </p:sp>
        <p:sp>
          <p:nvSpPr>
            <p:cNvPr id="568329" name="Line 9"/>
            <p:cNvSpPr>
              <a:spLocks noChangeShapeType="1"/>
            </p:cNvSpPr>
            <p:nvPr/>
          </p:nvSpPr>
          <p:spPr bwMode="auto">
            <a:xfrm>
              <a:off x="1344" y="2304"/>
              <a:ext cx="0" cy="1296"/>
            </a:xfrm>
            <a:prstGeom prst="line">
              <a:avLst/>
            </a:prstGeom>
            <a:noFill/>
            <a:ln w="9525">
              <a:solidFill>
                <a:schemeClr val="tx1"/>
              </a:solidFill>
              <a:miter lim="800000"/>
              <a:headEnd/>
              <a:tailEnd/>
            </a:ln>
            <a:effectLst/>
          </p:spPr>
          <p:txBody>
            <a:bodyPr wrap="none"/>
            <a:lstStyle/>
            <a:p>
              <a:endParaRPr lang="en-US"/>
            </a:p>
          </p:txBody>
        </p:sp>
        <p:sp>
          <p:nvSpPr>
            <p:cNvPr id="568330" name="Line 10"/>
            <p:cNvSpPr>
              <a:spLocks noChangeShapeType="1"/>
            </p:cNvSpPr>
            <p:nvPr/>
          </p:nvSpPr>
          <p:spPr bwMode="auto">
            <a:xfrm>
              <a:off x="1776" y="2304"/>
              <a:ext cx="0" cy="1296"/>
            </a:xfrm>
            <a:prstGeom prst="line">
              <a:avLst/>
            </a:prstGeom>
            <a:noFill/>
            <a:ln w="9525">
              <a:solidFill>
                <a:schemeClr val="tx1"/>
              </a:solidFill>
              <a:miter lim="800000"/>
              <a:headEnd/>
              <a:tailEnd/>
            </a:ln>
            <a:effectLst/>
          </p:spPr>
          <p:txBody>
            <a:bodyPr wrap="none"/>
            <a:lstStyle/>
            <a:p>
              <a:endParaRPr lang="en-US"/>
            </a:p>
          </p:txBody>
        </p:sp>
        <p:sp>
          <p:nvSpPr>
            <p:cNvPr id="568331" name="Line 11"/>
            <p:cNvSpPr>
              <a:spLocks noChangeShapeType="1"/>
            </p:cNvSpPr>
            <p:nvPr/>
          </p:nvSpPr>
          <p:spPr bwMode="auto">
            <a:xfrm>
              <a:off x="2208" y="2304"/>
              <a:ext cx="0" cy="1296"/>
            </a:xfrm>
            <a:prstGeom prst="line">
              <a:avLst/>
            </a:prstGeom>
            <a:noFill/>
            <a:ln w="9525">
              <a:solidFill>
                <a:schemeClr val="tx1"/>
              </a:solidFill>
              <a:miter lim="800000"/>
              <a:headEnd/>
              <a:tailEnd/>
            </a:ln>
            <a:effectLst/>
          </p:spPr>
          <p:txBody>
            <a:bodyPr wrap="none"/>
            <a:lstStyle/>
            <a:p>
              <a:endParaRPr lang="en-US"/>
            </a:p>
          </p:txBody>
        </p:sp>
      </p:grpSp>
      <p:sp>
        <p:nvSpPr>
          <p:cNvPr id="568332" name="Rectangle 12"/>
          <p:cNvSpPr>
            <a:spLocks noChangeArrowheads="1"/>
          </p:cNvSpPr>
          <p:nvPr/>
        </p:nvSpPr>
        <p:spPr bwMode="auto">
          <a:xfrm>
            <a:off x="3962400" y="1371600"/>
            <a:ext cx="1676400" cy="914400"/>
          </a:xfrm>
          <a:prstGeom prst="rect">
            <a:avLst/>
          </a:prstGeom>
          <a:solidFill>
            <a:schemeClr val="accent1"/>
          </a:solidFill>
          <a:ln w="9525">
            <a:solidFill>
              <a:schemeClr val="tx1"/>
            </a:solidFill>
            <a:miter lim="800000"/>
            <a:headEnd/>
            <a:tailEnd/>
          </a:ln>
          <a:effectLst/>
        </p:spPr>
        <p:txBody>
          <a:bodyPr wrap="none" anchor="ctr"/>
          <a:lstStyle/>
          <a:p>
            <a:r>
              <a:rPr lang="en-US" sz="3200"/>
              <a:t>CPU</a:t>
            </a:r>
          </a:p>
        </p:txBody>
      </p:sp>
      <p:sp>
        <p:nvSpPr>
          <p:cNvPr id="568333" name="AutoShape 13"/>
          <p:cNvSpPr>
            <a:spLocks noChangeArrowheads="1"/>
          </p:cNvSpPr>
          <p:nvPr/>
        </p:nvSpPr>
        <p:spPr bwMode="auto">
          <a:xfrm>
            <a:off x="4267200" y="2286000"/>
            <a:ext cx="1066800" cy="914400"/>
          </a:xfrm>
          <a:prstGeom prst="upDownArrow">
            <a:avLst>
              <a:gd name="adj1" fmla="val 50000"/>
              <a:gd name="adj2" fmla="val 20000"/>
            </a:avLst>
          </a:prstGeom>
          <a:solidFill>
            <a:schemeClr val="hlink"/>
          </a:solidFill>
          <a:ln w="9525">
            <a:solidFill>
              <a:schemeClr val="tx1"/>
            </a:solidFill>
            <a:miter lim="800000"/>
            <a:headEnd/>
            <a:tailEnd/>
          </a:ln>
          <a:effectLst/>
        </p:spPr>
        <p:txBody>
          <a:bodyPr wrap="none" anchor="ctr"/>
          <a:lstStyle/>
          <a:p>
            <a:endParaRPr lang="en-US"/>
          </a:p>
        </p:txBody>
      </p:sp>
      <p:sp>
        <p:nvSpPr>
          <p:cNvPr id="568334" name="Text Box 14"/>
          <p:cNvSpPr txBox="1">
            <a:spLocks noChangeArrowheads="1"/>
          </p:cNvSpPr>
          <p:nvPr/>
        </p:nvSpPr>
        <p:spPr bwMode="auto">
          <a:xfrm>
            <a:off x="6629400" y="3352800"/>
            <a:ext cx="1201738" cy="579438"/>
          </a:xfrm>
          <a:prstGeom prst="rect">
            <a:avLst/>
          </a:prstGeom>
          <a:noFill/>
          <a:ln w="9525">
            <a:noFill/>
            <a:miter lim="800000"/>
            <a:headEnd/>
            <a:tailEnd/>
          </a:ln>
          <a:effectLst/>
        </p:spPr>
        <p:txBody>
          <a:bodyPr wrap="none">
            <a:spAutoFit/>
          </a:bodyPr>
          <a:lstStyle/>
          <a:p>
            <a:r>
              <a:rPr lang="en-US" sz="3200"/>
              <a:t>Cache</a:t>
            </a:r>
          </a:p>
        </p:txBody>
      </p:sp>
      <p:sp>
        <p:nvSpPr>
          <p:cNvPr id="568335" name="Text Box 15"/>
          <p:cNvSpPr txBox="1">
            <a:spLocks noChangeArrowheads="1"/>
          </p:cNvSpPr>
          <p:nvPr/>
        </p:nvSpPr>
        <p:spPr bwMode="auto">
          <a:xfrm>
            <a:off x="5334000" y="2514600"/>
            <a:ext cx="3251211" cy="461665"/>
          </a:xfrm>
          <a:prstGeom prst="rect">
            <a:avLst/>
          </a:prstGeom>
          <a:noFill/>
          <a:ln w="9525">
            <a:noFill/>
            <a:miter lim="800000"/>
            <a:headEnd/>
            <a:tailEnd/>
          </a:ln>
          <a:effectLst/>
        </p:spPr>
        <p:txBody>
          <a:bodyPr wrap="none">
            <a:spAutoFit/>
          </a:bodyPr>
          <a:lstStyle/>
          <a:p>
            <a:pPr algn="l"/>
            <a:r>
              <a:rPr lang="en-US" sz="2400" dirty="0" smtClean="0"/>
              <a:t>30 </a:t>
            </a:r>
            <a:r>
              <a:rPr lang="en-US" sz="2400" dirty="0"/>
              <a:t>GB/sec </a:t>
            </a:r>
            <a:r>
              <a:rPr lang="en-US" sz="2400" dirty="0" smtClean="0"/>
              <a:t>(~2x </a:t>
            </a:r>
            <a:r>
              <a:rPr lang="en-US" sz="2400" dirty="0"/>
              <a:t>RAM</a:t>
            </a:r>
            <a:r>
              <a:rPr lang="en-US" sz="2400" dirty="0" smtClean="0"/>
              <a:t>)</a:t>
            </a:r>
            <a:r>
              <a:rPr lang="en-US" sz="2400" baseline="30000" dirty="0" smtClean="0"/>
              <a:t>[7]</a:t>
            </a:r>
            <a:endParaRPr lang="en-US" sz="2400" baseline="30000" dirty="0"/>
          </a:p>
        </p:txBody>
      </p:sp>
      <p:sp>
        <p:nvSpPr>
          <p:cNvPr id="568336" name="Rectangle 16"/>
          <p:cNvSpPr>
            <a:spLocks noChangeArrowheads="1"/>
          </p:cNvSpPr>
          <p:nvPr/>
        </p:nvSpPr>
        <p:spPr bwMode="auto">
          <a:xfrm>
            <a:off x="5715000" y="1524000"/>
            <a:ext cx="1869423" cy="461665"/>
          </a:xfrm>
          <a:prstGeom prst="rect">
            <a:avLst/>
          </a:prstGeom>
          <a:noFill/>
          <a:ln w="9525">
            <a:noFill/>
            <a:miter lim="800000"/>
            <a:headEnd/>
            <a:tailEnd/>
          </a:ln>
          <a:effectLst/>
        </p:spPr>
        <p:txBody>
          <a:bodyPr wrap="none">
            <a:spAutoFit/>
          </a:bodyPr>
          <a:lstStyle/>
          <a:p>
            <a:pPr algn="l"/>
            <a:r>
              <a:rPr lang="en-US" sz="2400" dirty="0" smtClean="0"/>
              <a:t>307 </a:t>
            </a:r>
            <a:r>
              <a:rPr lang="en-US" sz="2400" dirty="0"/>
              <a:t>GB/sec</a:t>
            </a:r>
            <a:r>
              <a:rPr lang="en-US" sz="2400" baseline="30000" dirty="0"/>
              <a:t>[7]</a:t>
            </a:r>
          </a:p>
        </p:txBody>
      </p:sp>
      <p:pic>
        <p:nvPicPr>
          <p:cNvPr id="20" name="Picture 2"/>
          <p:cNvPicPr>
            <a:picLocks noChangeAspect="1" noChangeArrowheads="1"/>
          </p:cNvPicPr>
          <p:nvPr/>
        </p:nvPicPr>
        <p:blipFill>
          <a:blip r:embed="rId3"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7028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E2D17750-4750-42CB-9219-21ED6A912638}" type="slidenum">
              <a:rPr lang="en-US"/>
              <a:pPr/>
              <a:t>29</a:t>
            </a:fld>
            <a:endParaRPr lang="en-US"/>
          </a:p>
        </p:txBody>
      </p:sp>
      <p:sp>
        <p:nvSpPr>
          <p:cNvPr id="569346" name="Rectangle 2"/>
          <p:cNvSpPr>
            <a:spLocks noGrp="1" noChangeArrowheads="1"/>
          </p:cNvSpPr>
          <p:nvPr>
            <p:ph type="title"/>
          </p:nvPr>
        </p:nvSpPr>
        <p:spPr/>
        <p:txBody>
          <a:bodyPr/>
          <a:lstStyle/>
          <a:p>
            <a:r>
              <a:rPr lang="en-US"/>
              <a:t>Multiple Levels of Cache</a:t>
            </a:r>
          </a:p>
        </p:txBody>
      </p:sp>
      <p:sp>
        <p:nvSpPr>
          <p:cNvPr id="569347" name="Rectangle 3"/>
          <p:cNvSpPr>
            <a:spLocks noGrp="1" noChangeArrowheads="1"/>
          </p:cNvSpPr>
          <p:nvPr>
            <p:ph type="body" idx="1"/>
          </p:nvPr>
        </p:nvSpPr>
        <p:spPr/>
        <p:txBody>
          <a:bodyPr/>
          <a:lstStyle/>
          <a:p>
            <a:pPr>
              <a:lnSpc>
                <a:spcPct val="90000"/>
              </a:lnSpc>
              <a:buFont typeface="Wingdings" pitchFamily="2" charset="2"/>
              <a:buNone/>
            </a:pPr>
            <a:r>
              <a:rPr lang="en-US" dirty="0"/>
              <a:t>Most contemporary CPUs have more than one level of cache. For example:</a:t>
            </a:r>
          </a:p>
          <a:p>
            <a:pPr>
              <a:lnSpc>
                <a:spcPct val="90000"/>
              </a:lnSpc>
            </a:pPr>
            <a:r>
              <a:rPr lang="en-US" b="1" u="sng" dirty="0"/>
              <a:t>Intel </a:t>
            </a:r>
            <a:r>
              <a:rPr lang="en-US" b="1" u="sng" dirty="0" smtClean="0"/>
              <a:t>Sandy Bridge</a:t>
            </a:r>
            <a:r>
              <a:rPr lang="en-US" dirty="0" smtClean="0"/>
              <a:t> </a:t>
            </a:r>
            <a:r>
              <a:rPr lang="en-US" baseline="30000" dirty="0"/>
              <a:t>[29</a:t>
            </a:r>
            <a:r>
              <a:rPr lang="en-US" baseline="30000" dirty="0" smtClean="0"/>
              <a:t>]</a:t>
            </a:r>
            <a:endParaRPr lang="en-US" baseline="30000" dirty="0"/>
          </a:p>
          <a:p>
            <a:pPr lvl="1">
              <a:lnSpc>
                <a:spcPct val="90000"/>
              </a:lnSpc>
            </a:pPr>
            <a:r>
              <a:rPr lang="en-US" dirty="0"/>
              <a:t>Level 1 caches: </a:t>
            </a:r>
            <a:r>
              <a:rPr lang="en-US" dirty="0" smtClean="0"/>
              <a:t>     </a:t>
            </a:r>
            <a:r>
              <a:rPr lang="en-US" sz="900" dirty="0" smtClean="0"/>
              <a:t> </a:t>
            </a:r>
            <a:r>
              <a:rPr lang="en-US" dirty="0"/>
              <a:t>32 KB instruction, 32 KB data</a:t>
            </a:r>
          </a:p>
          <a:p>
            <a:pPr lvl="1">
              <a:lnSpc>
                <a:spcPct val="90000"/>
              </a:lnSpc>
            </a:pPr>
            <a:r>
              <a:rPr lang="en-US" dirty="0"/>
              <a:t>Level 2 cache: </a:t>
            </a:r>
            <a:r>
              <a:rPr lang="en-US" dirty="0" smtClean="0"/>
              <a:t>     256 </a:t>
            </a:r>
            <a:r>
              <a:rPr lang="en-US" dirty="0"/>
              <a:t>KB </a:t>
            </a:r>
            <a:r>
              <a:rPr lang="en-US" b="1" i="1" u="sng" dirty="0"/>
              <a:t>unified</a:t>
            </a:r>
            <a:r>
              <a:rPr lang="en-US" dirty="0"/>
              <a:t> (</a:t>
            </a:r>
            <a:r>
              <a:rPr lang="en-US" dirty="0" err="1"/>
              <a:t>instruction+data</a:t>
            </a:r>
            <a:r>
              <a:rPr lang="en-US" dirty="0" smtClean="0"/>
              <a:t>)</a:t>
            </a:r>
          </a:p>
          <a:p>
            <a:pPr lvl="1">
              <a:lnSpc>
                <a:spcPct val="90000"/>
              </a:lnSpc>
            </a:pPr>
            <a:r>
              <a:rPr lang="en-US" dirty="0" smtClean="0"/>
              <a:t>Level 3 cache: 20,480 KB, shared among all cores</a:t>
            </a:r>
            <a:endParaRPr lang="en-US" dirty="0"/>
          </a:p>
          <a:p>
            <a:pPr>
              <a:lnSpc>
                <a:spcPct val="90000"/>
              </a:lnSpc>
            </a:pPr>
            <a:r>
              <a:rPr lang="en-US" b="1" u="sng" dirty="0"/>
              <a:t>IBM </a:t>
            </a:r>
            <a:r>
              <a:rPr lang="en-US" b="1" u="sng" dirty="0" smtClean="0"/>
              <a:t>POWER7</a:t>
            </a:r>
            <a:r>
              <a:rPr lang="en-US" dirty="0" smtClean="0"/>
              <a:t> </a:t>
            </a:r>
            <a:r>
              <a:rPr lang="en-US" baseline="30000" dirty="0" smtClean="0"/>
              <a:t>[28]</a:t>
            </a:r>
            <a:endParaRPr lang="en-US" baseline="30000" dirty="0"/>
          </a:p>
          <a:p>
            <a:pPr lvl="1">
              <a:lnSpc>
                <a:spcPct val="90000"/>
              </a:lnSpc>
            </a:pPr>
            <a:r>
              <a:rPr lang="en-US" dirty="0"/>
              <a:t>Level 1 </a:t>
            </a:r>
            <a:r>
              <a:rPr lang="en-US" dirty="0" smtClean="0"/>
              <a:t>cache:      32 </a:t>
            </a:r>
            <a:r>
              <a:rPr lang="en-US" dirty="0"/>
              <a:t>KB instruction, 32 KB </a:t>
            </a:r>
            <a:r>
              <a:rPr lang="en-US" dirty="0" smtClean="0"/>
              <a:t>data per core</a:t>
            </a:r>
            <a:endParaRPr lang="en-US" dirty="0"/>
          </a:p>
          <a:p>
            <a:pPr lvl="1">
              <a:lnSpc>
                <a:spcPct val="90000"/>
              </a:lnSpc>
            </a:pPr>
            <a:r>
              <a:rPr lang="en-US" dirty="0"/>
              <a:t>Level 2 cache: </a:t>
            </a:r>
            <a:r>
              <a:rPr lang="en-US" dirty="0" smtClean="0"/>
              <a:t>   256 KB </a:t>
            </a:r>
            <a:r>
              <a:rPr lang="en-US" dirty="0"/>
              <a:t>unified </a:t>
            </a:r>
            <a:r>
              <a:rPr lang="en-US" dirty="0" smtClean="0"/>
              <a:t>per core</a:t>
            </a:r>
            <a:endParaRPr lang="en-US" dirty="0"/>
          </a:p>
          <a:p>
            <a:pPr lvl="1">
              <a:lnSpc>
                <a:spcPct val="90000"/>
              </a:lnSpc>
            </a:pPr>
            <a:r>
              <a:rPr lang="en-US" dirty="0"/>
              <a:t>Level 3 cache: </a:t>
            </a:r>
            <a:r>
              <a:rPr lang="en-US" dirty="0" smtClean="0"/>
              <a:t> 4096 KB </a:t>
            </a:r>
            <a:r>
              <a:rPr lang="en-US" dirty="0"/>
              <a:t>unified </a:t>
            </a:r>
            <a:r>
              <a:rPr lang="en-US" dirty="0" smtClean="0"/>
              <a:t>per core</a:t>
            </a:r>
            <a:endParaRPr lang="en-US" sz="900" dirty="0"/>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9" name="Picture 2"/>
          <p:cNvPicPr>
            <a:picLocks noChangeAspect="1" noChangeArrowheads="1"/>
          </p:cNvPicPr>
          <p:nvPr/>
        </p:nvPicPr>
        <p:blipFill>
          <a:blip r:embed="rId3" cstate="print"/>
          <a:srcRect/>
          <a:stretch>
            <a:fillRect/>
          </a:stretch>
        </p:blipFill>
        <p:spPr bwMode="auto">
          <a:xfrm>
            <a:off x="7086600" y="22860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43659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29 2013</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3</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a:latin typeface="Courier New" pitchFamily="49" charset="0"/>
                <a:cs typeface="Courier New" pitchFamily="49" charset="0"/>
              </a:rPr>
              <a:t>164.58.250.47</a:t>
            </a: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6266613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6692E249-09FD-4EEB-BB2B-6EDADBC58A25}" type="slidenum">
              <a:rPr lang="en-US"/>
              <a:pPr/>
              <a:t>30</a:t>
            </a:fld>
            <a:endParaRPr lang="en-US"/>
          </a:p>
        </p:txBody>
      </p:sp>
      <p:sp>
        <p:nvSpPr>
          <p:cNvPr id="570370" name="Rectangle 2"/>
          <p:cNvSpPr>
            <a:spLocks noGrp="1" noChangeArrowheads="1"/>
          </p:cNvSpPr>
          <p:nvPr>
            <p:ph type="title"/>
          </p:nvPr>
        </p:nvSpPr>
        <p:spPr/>
        <p:txBody>
          <a:bodyPr/>
          <a:lstStyle/>
          <a:p>
            <a:r>
              <a:rPr lang="en-US"/>
              <a:t>Why Multiple Levels of Cache?</a:t>
            </a:r>
          </a:p>
        </p:txBody>
      </p:sp>
      <p:sp>
        <p:nvSpPr>
          <p:cNvPr id="570371" name="Rectangle 3"/>
          <p:cNvSpPr>
            <a:spLocks noGrp="1" noChangeArrowheads="1"/>
          </p:cNvSpPr>
          <p:nvPr>
            <p:ph type="body" idx="1"/>
          </p:nvPr>
        </p:nvSpPr>
        <p:spPr>
          <a:xfrm>
            <a:off x="609600" y="1295400"/>
            <a:ext cx="8077200" cy="4648200"/>
          </a:xfrm>
        </p:spPr>
        <p:txBody>
          <a:bodyPr/>
          <a:lstStyle/>
          <a:p>
            <a:pPr>
              <a:lnSpc>
                <a:spcPct val="90000"/>
              </a:lnSpc>
              <a:buFont typeface="Wingdings" pitchFamily="2" charset="2"/>
              <a:buNone/>
            </a:pPr>
            <a:r>
              <a:rPr lang="en-US" sz="2000" dirty="0"/>
              <a:t>The lower the level of cache:</a:t>
            </a:r>
          </a:p>
          <a:p>
            <a:pPr>
              <a:lnSpc>
                <a:spcPct val="70000"/>
              </a:lnSpc>
            </a:pPr>
            <a:r>
              <a:rPr lang="en-US" sz="2000" dirty="0"/>
              <a:t>the faster the cache can transfer data to the CPU;</a:t>
            </a:r>
          </a:p>
          <a:p>
            <a:pPr>
              <a:lnSpc>
                <a:spcPct val="70000"/>
              </a:lnSpc>
            </a:pPr>
            <a:r>
              <a:rPr lang="en-US" sz="2000" dirty="0"/>
              <a:t>the smaller that level of cache </a:t>
            </a:r>
            <a:r>
              <a:rPr lang="en-US" sz="2000" dirty="0" smtClean="0"/>
              <a:t>is </a:t>
            </a:r>
            <a:r>
              <a:rPr lang="en-US" sz="2000" b="1" dirty="0" smtClean="0"/>
              <a:t>(faster </a:t>
            </a:r>
            <a:r>
              <a:rPr lang="en-US" sz="2000" b="1" dirty="0"/>
              <a:t>=&gt; more expensive =&gt; </a:t>
            </a:r>
            <a:r>
              <a:rPr lang="en-US" sz="2000" b="1" dirty="0" smtClean="0"/>
              <a:t>smaller)</a:t>
            </a:r>
            <a:r>
              <a:rPr lang="en-US" sz="2000" dirty="0" smtClean="0"/>
              <a:t>.</a:t>
            </a:r>
            <a:endParaRPr lang="en-US" sz="2000" dirty="0"/>
          </a:p>
          <a:p>
            <a:pPr>
              <a:lnSpc>
                <a:spcPct val="80000"/>
              </a:lnSpc>
              <a:buFont typeface="Wingdings" pitchFamily="2" charset="2"/>
              <a:buNone/>
            </a:pPr>
            <a:r>
              <a:rPr lang="en-US" sz="2000" b="1" u="sng" dirty="0"/>
              <a:t>Example</a:t>
            </a:r>
            <a:r>
              <a:rPr lang="en-US" sz="2000" b="1" dirty="0"/>
              <a:t>: IBM </a:t>
            </a:r>
            <a:r>
              <a:rPr lang="en-US" sz="2000" b="1" dirty="0" smtClean="0"/>
              <a:t>POWER7 </a:t>
            </a:r>
            <a:r>
              <a:rPr lang="en-US" sz="2000" b="1" dirty="0"/>
              <a:t>latency to the CPU</a:t>
            </a:r>
            <a:r>
              <a:rPr lang="en-US" sz="2000" dirty="0"/>
              <a:t> </a:t>
            </a:r>
            <a:r>
              <a:rPr lang="en-US" sz="2000" baseline="30000" dirty="0" smtClean="0"/>
              <a:t>[28]</a:t>
            </a:r>
            <a:endParaRPr lang="en-US" sz="2000" dirty="0"/>
          </a:p>
          <a:p>
            <a:pPr>
              <a:lnSpc>
                <a:spcPct val="70000"/>
              </a:lnSpc>
            </a:pPr>
            <a:r>
              <a:rPr lang="en-US" sz="2000" dirty="0"/>
              <a:t>L1 cache:   </a:t>
            </a:r>
            <a:r>
              <a:rPr lang="en-US" sz="2000" dirty="0" smtClean="0"/>
              <a:t>    1    cycle  </a:t>
            </a:r>
            <a:r>
              <a:rPr lang="en-US" sz="800" dirty="0" smtClean="0"/>
              <a:t> </a:t>
            </a:r>
            <a:r>
              <a:rPr lang="en-US" sz="2000" dirty="0" smtClean="0"/>
              <a:t>=   </a:t>
            </a:r>
            <a:r>
              <a:rPr lang="en-US" sz="800" dirty="0" smtClean="0"/>
              <a:t> </a:t>
            </a:r>
            <a:r>
              <a:rPr lang="en-US" sz="2000" dirty="0" smtClean="0"/>
              <a:t>0.29 </a:t>
            </a:r>
            <a:r>
              <a:rPr lang="en-US" sz="800" dirty="0" smtClean="0"/>
              <a:t> </a:t>
            </a:r>
            <a:r>
              <a:rPr lang="en-US" sz="2000" dirty="0" smtClean="0"/>
              <a:t>ns </a:t>
            </a:r>
            <a:r>
              <a:rPr lang="en-US" sz="2000" dirty="0"/>
              <a:t>for </a:t>
            </a:r>
            <a:r>
              <a:rPr lang="en-US" sz="2000" dirty="0" smtClean="0"/>
              <a:t>3.5 GHz</a:t>
            </a:r>
            <a:endParaRPr lang="en-US" sz="2000" dirty="0"/>
          </a:p>
          <a:p>
            <a:pPr>
              <a:lnSpc>
                <a:spcPct val="80000"/>
              </a:lnSpc>
            </a:pPr>
            <a:r>
              <a:rPr lang="en-US" sz="2000" dirty="0"/>
              <a:t>L2 cache:   </a:t>
            </a:r>
            <a:r>
              <a:rPr lang="en-US" sz="2000" dirty="0" smtClean="0"/>
              <a:t>    8.5 cycles </a:t>
            </a:r>
            <a:r>
              <a:rPr lang="en-US" sz="2000" dirty="0"/>
              <a:t>= </a:t>
            </a:r>
            <a:r>
              <a:rPr lang="en-US" sz="2000" dirty="0" smtClean="0"/>
              <a:t>  2.43 </a:t>
            </a:r>
            <a:r>
              <a:rPr lang="en-US" sz="1000" dirty="0" smtClean="0"/>
              <a:t> </a:t>
            </a:r>
            <a:r>
              <a:rPr lang="en-US" sz="2000" dirty="0" smtClean="0"/>
              <a:t>ns </a:t>
            </a:r>
            <a:r>
              <a:rPr lang="en-US" sz="2000" dirty="0"/>
              <a:t>for </a:t>
            </a:r>
            <a:r>
              <a:rPr lang="en-US" sz="2000" dirty="0" smtClean="0"/>
              <a:t>3.5 GHz (average)</a:t>
            </a:r>
          </a:p>
          <a:p>
            <a:pPr>
              <a:lnSpc>
                <a:spcPct val="80000"/>
              </a:lnSpc>
            </a:pPr>
            <a:r>
              <a:rPr lang="en-US" sz="2000" dirty="0" smtClean="0"/>
              <a:t>L3 cache:    </a:t>
            </a:r>
            <a:r>
              <a:rPr lang="en-US" sz="1000" dirty="0" smtClean="0"/>
              <a:t> </a:t>
            </a:r>
            <a:r>
              <a:rPr lang="en-US" sz="2000" dirty="0" smtClean="0"/>
              <a:t>23.5 cycles =   </a:t>
            </a:r>
            <a:r>
              <a:rPr lang="en-US" sz="800" dirty="0" smtClean="0"/>
              <a:t> </a:t>
            </a:r>
            <a:r>
              <a:rPr lang="en-US" sz="2000" dirty="0" smtClean="0"/>
              <a:t>5.53 </a:t>
            </a:r>
            <a:r>
              <a:rPr lang="en-US" sz="800" dirty="0" smtClean="0"/>
              <a:t> </a:t>
            </a:r>
            <a:r>
              <a:rPr lang="en-US" sz="2000" dirty="0" smtClean="0"/>
              <a:t>ns for 3.5 GHz (local to core)</a:t>
            </a:r>
          </a:p>
          <a:p>
            <a:pPr>
              <a:lnSpc>
                <a:spcPct val="80000"/>
              </a:lnSpc>
            </a:pPr>
            <a:r>
              <a:rPr lang="en-US" sz="2000" dirty="0" smtClean="0"/>
              <a:t>RAM:        346    cycles = 98.86 </a:t>
            </a:r>
            <a:r>
              <a:rPr lang="en-US" sz="1000" dirty="0" smtClean="0"/>
              <a:t> </a:t>
            </a:r>
            <a:r>
              <a:rPr lang="en-US" sz="2000" dirty="0" smtClean="0"/>
              <a:t>ns for 3.5 GHz (1066 MHz RAM)</a:t>
            </a:r>
            <a:endParaRPr lang="en-US" sz="2000" dirty="0"/>
          </a:p>
          <a:p>
            <a:pPr>
              <a:lnSpc>
                <a:spcPct val="80000"/>
              </a:lnSpc>
              <a:buFont typeface="Wingdings" pitchFamily="2" charset="2"/>
              <a:buNone/>
            </a:pPr>
            <a:r>
              <a:rPr lang="en-US" sz="2000" b="1" u="sng" dirty="0"/>
              <a:t>Example</a:t>
            </a:r>
            <a:r>
              <a:rPr lang="en-US" sz="2000" b="1" dirty="0"/>
              <a:t>: Intel Itanium2 latency to the CPU </a:t>
            </a:r>
            <a:r>
              <a:rPr lang="en-US" sz="2000" baseline="30000" dirty="0"/>
              <a:t>[19]</a:t>
            </a:r>
          </a:p>
          <a:p>
            <a:pPr>
              <a:lnSpc>
                <a:spcPct val="80000"/>
              </a:lnSpc>
            </a:pPr>
            <a:r>
              <a:rPr lang="en-US" sz="2000" dirty="0"/>
              <a:t>L1 cache:   1 cycle   =   1.0 ns for 1.0 </a:t>
            </a:r>
            <a:r>
              <a:rPr lang="en-US" sz="2000" dirty="0" smtClean="0"/>
              <a:t>GHz</a:t>
            </a:r>
          </a:p>
          <a:p>
            <a:pPr>
              <a:lnSpc>
                <a:spcPct val="80000"/>
              </a:lnSpc>
            </a:pPr>
            <a:r>
              <a:rPr lang="en-US" sz="2000" dirty="0" smtClean="0"/>
              <a:t>L2 cache:   5 cycles =   5.0 ns for 1.0 GHz</a:t>
            </a:r>
          </a:p>
          <a:p>
            <a:pPr>
              <a:lnSpc>
                <a:spcPct val="80000"/>
              </a:lnSpc>
            </a:pPr>
            <a:r>
              <a:rPr lang="en-US" sz="2000" dirty="0" smtClean="0"/>
              <a:t>L3 </a:t>
            </a:r>
            <a:r>
              <a:rPr lang="en-US" sz="2000" dirty="0"/>
              <a:t>cache: 12-15 cycles = 12 – 15 ns for 1.0 </a:t>
            </a:r>
            <a:r>
              <a:rPr lang="en-US" sz="2000" dirty="0" smtClean="0"/>
              <a:t>GHz</a:t>
            </a:r>
          </a:p>
          <a:p>
            <a:pPr>
              <a:lnSpc>
                <a:spcPct val="80000"/>
              </a:lnSpc>
              <a:buNone/>
            </a:pPr>
            <a:r>
              <a:rPr lang="en-US" sz="2000" b="1" u="sng" dirty="0" smtClean="0"/>
              <a:t>Example</a:t>
            </a:r>
            <a:r>
              <a:rPr lang="en-US" sz="2000" b="1" dirty="0" smtClean="0"/>
              <a:t>: Intel Sandy Bridge</a:t>
            </a:r>
            <a:r>
              <a:rPr lang="en-US" sz="2000" baseline="30000" dirty="0"/>
              <a:t>[29]</a:t>
            </a:r>
            <a:endParaRPr lang="en-US" sz="2000" b="1" u="sng" baseline="30000" dirty="0"/>
          </a:p>
          <a:p>
            <a:pPr>
              <a:lnSpc>
                <a:spcPct val="70000"/>
              </a:lnSpc>
            </a:pPr>
            <a:r>
              <a:rPr lang="en-US" sz="2000" dirty="0" smtClean="0"/>
              <a:t>L1 </a:t>
            </a:r>
            <a:r>
              <a:rPr lang="en-US" sz="2000" dirty="0"/>
              <a:t>cache:   </a:t>
            </a:r>
            <a:r>
              <a:rPr lang="en-US" sz="2000" dirty="0" smtClean="0"/>
              <a:t>4 </a:t>
            </a:r>
            <a:r>
              <a:rPr lang="en-US" sz="2000" dirty="0"/>
              <a:t>cycles =  </a:t>
            </a:r>
            <a:r>
              <a:rPr lang="en-US" sz="2000" dirty="0" smtClean="0"/>
              <a:t> 2 ns          </a:t>
            </a:r>
            <a:r>
              <a:rPr lang="en-US" sz="2000" dirty="0"/>
              <a:t>@</a:t>
            </a:r>
            <a:r>
              <a:rPr lang="en-US" sz="2000" dirty="0" smtClean="0"/>
              <a:t> 2.0 GHz </a:t>
            </a:r>
            <a:r>
              <a:rPr lang="en-US" sz="2000" dirty="0"/>
              <a:t>= </a:t>
            </a:r>
            <a:r>
              <a:rPr lang="en-US" sz="2000" dirty="0" smtClean="0"/>
              <a:t>  </a:t>
            </a:r>
            <a:r>
              <a:rPr lang="en-US" sz="2000" dirty="0"/>
              <a:t>3</a:t>
            </a:r>
            <a:r>
              <a:rPr lang="en-US" sz="2000" dirty="0" smtClean="0"/>
              <a:t>2 </a:t>
            </a:r>
            <a:r>
              <a:rPr lang="en-US" sz="2000" dirty="0"/>
              <a:t>calculations</a:t>
            </a:r>
          </a:p>
          <a:p>
            <a:pPr>
              <a:lnSpc>
                <a:spcPct val="80000"/>
              </a:lnSpc>
            </a:pPr>
            <a:r>
              <a:rPr lang="en-US" sz="2000" dirty="0"/>
              <a:t>L2 cache: </a:t>
            </a:r>
            <a:r>
              <a:rPr lang="en-US" sz="2000" dirty="0" smtClean="0"/>
              <a:t>12 </a:t>
            </a:r>
            <a:r>
              <a:rPr lang="en-US" sz="2000" dirty="0"/>
              <a:t>cycles =  </a:t>
            </a:r>
            <a:r>
              <a:rPr lang="en-US" sz="2000" dirty="0" smtClean="0"/>
              <a:t> 6 </a:t>
            </a:r>
            <a:r>
              <a:rPr lang="en-US" sz="2000" dirty="0"/>
              <a:t>ns </a:t>
            </a:r>
            <a:r>
              <a:rPr lang="en-US" sz="2000" dirty="0" smtClean="0"/>
              <a:t>         @ 2.0 GHz =   </a:t>
            </a:r>
            <a:r>
              <a:rPr lang="en-US" sz="2000" dirty="0"/>
              <a:t>9</a:t>
            </a:r>
            <a:r>
              <a:rPr lang="en-US" sz="2000" dirty="0" smtClean="0"/>
              <a:t>6 </a:t>
            </a:r>
            <a:r>
              <a:rPr lang="en-US" sz="2000" dirty="0"/>
              <a:t>calculations</a:t>
            </a:r>
          </a:p>
          <a:p>
            <a:pPr>
              <a:lnSpc>
                <a:spcPct val="80000"/>
              </a:lnSpc>
            </a:pPr>
            <a:r>
              <a:rPr lang="en-US" sz="2000" dirty="0"/>
              <a:t>RAM: </a:t>
            </a:r>
            <a:r>
              <a:rPr lang="en-US" sz="2000" dirty="0" smtClean="0"/>
              <a:t>26-31 </a:t>
            </a:r>
            <a:r>
              <a:rPr lang="en-US" sz="2000" dirty="0"/>
              <a:t>cycles = </a:t>
            </a:r>
            <a:r>
              <a:rPr lang="en-US" sz="2000" dirty="0" smtClean="0"/>
              <a:t>13 – 15.5 ns @ 2.0 GHz </a:t>
            </a:r>
            <a:r>
              <a:rPr lang="en-US" sz="2000" dirty="0"/>
              <a:t>= </a:t>
            </a:r>
            <a:r>
              <a:rPr lang="en-US" sz="2000" dirty="0" smtClean="0"/>
              <a:t>200-248 </a:t>
            </a:r>
            <a:r>
              <a:rPr lang="en-US" sz="2000" dirty="0"/>
              <a:t>calculations </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320280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1E6989D3-0C91-49AD-B344-619D2E7D61EE}" type="slidenum">
              <a:rPr lang="en-US"/>
              <a:pPr/>
              <a:t>31</a:t>
            </a:fld>
            <a:endParaRPr lang="en-US"/>
          </a:p>
        </p:txBody>
      </p:sp>
      <p:sp>
        <p:nvSpPr>
          <p:cNvPr id="571394" name="Rectangle 2"/>
          <p:cNvSpPr>
            <a:spLocks noGrp="1" noChangeArrowheads="1"/>
          </p:cNvSpPr>
          <p:nvPr>
            <p:ph type="title"/>
          </p:nvPr>
        </p:nvSpPr>
        <p:spPr/>
        <p:txBody>
          <a:bodyPr/>
          <a:lstStyle/>
          <a:p>
            <a:r>
              <a:rPr lang="en-US" sz="3600"/>
              <a:t>Cache &amp; RAM Latencies</a:t>
            </a:r>
          </a:p>
        </p:txBody>
      </p:sp>
      <p:graphicFrame>
        <p:nvGraphicFramePr>
          <p:cNvPr id="571395" name="Object 3"/>
          <p:cNvGraphicFramePr>
            <a:graphicFrameLocks noGrp="1" noChangeAspect="1"/>
          </p:cNvGraphicFramePr>
          <p:nvPr>
            <p:ph idx="1"/>
          </p:nvPr>
        </p:nvGraphicFramePr>
        <p:xfrm>
          <a:off x="1219200" y="1066800"/>
          <a:ext cx="7696200" cy="5257800"/>
        </p:xfrm>
        <a:graphic>
          <a:graphicData uri="http://schemas.openxmlformats.org/presentationml/2006/ole">
            <mc:AlternateContent xmlns:mc="http://schemas.openxmlformats.org/markup-compatibility/2006">
              <mc:Choice xmlns:v="urn:schemas-microsoft-com:vml" Requires="v">
                <p:oleObj spid="_x0000_s94216" name="Worksheet" r:id="rId3" imgW="8686800" imgH="5934279" progId="Excel.Sheet.8">
                  <p:embed/>
                </p:oleObj>
              </mc:Choice>
              <mc:Fallback>
                <p:oleObj name="Worksheet" r:id="rId3" imgW="8686800" imgH="5934279"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066800"/>
                        <a:ext cx="76962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1396" name="Text Box 4"/>
          <p:cNvSpPr txBox="1">
            <a:spLocks noChangeArrowheads="1"/>
          </p:cNvSpPr>
          <p:nvPr/>
        </p:nvSpPr>
        <p:spPr bwMode="auto">
          <a:xfrm>
            <a:off x="69850" y="4724400"/>
            <a:ext cx="1143000" cy="457200"/>
          </a:xfrm>
          <a:prstGeom prst="rect">
            <a:avLst/>
          </a:prstGeom>
          <a:noFill/>
          <a:ln w="9525">
            <a:noFill/>
            <a:miter lim="800000"/>
            <a:headEnd/>
            <a:tailEnd/>
          </a:ln>
          <a:effectLst/>
        </p:spPr>
        <p:txBody>
          <a:bodyPr>
            <a:spAutoFit/>
          </a:bodyPr>
          <a:lstStyle/>
          <a:p>
            <a:pPr>
              <a:spcBef>
                <a:spcPct val="50000"/>
              </a:spcBef>
            </a:pPr>
            <a:r>
              <a:rPr lang="en-US" sz="2400" b="1"/>
              <a:t>Better</a:t>
            </a:r>
          </a:p>
        </p:txBody>
      </p:sp>
      <p:sp>
        <p:nvSpPr>
          <p:cNvPr id="571397" name="AutoShape 5"/>
          <p:cNvSpPr>
            <a:spLocks noChangeArrowheads="1"/>
          </p:cNvSpPr>
          <p:nvPr/>
        </p:nvSpPr>
        <p:spPr bwMode="auto">
          <a:xfrm>
            <a:off x="381000" y="2133600"/>
            <a:ext cx="609600" cy="2667000"/>
          </a:xfrm>
          <a:prstGeom prst="downArrow">
            <a:avLst>
              <a:gd name="adj1" fmla="val 50000"/>
              <a:gd name="adj2" fmla="val 109375"/>
            </a:avLst>
          </a:prstGeom>
          <a:solidFill>
            <a:schemeClr val="accent1"/>
          </a:solidFill>
          <a:ln w="9525">
            <a:solidFill>
              <a:schemeClr val="tx1"/>
            </a:solidFill>
            <a:miter lim="800000"/>
            <a:headEnd/>
            <a:tailEnd/>
          </a:ln>
          <a:effectLst/>
        </p:spPr>
        <p:txBody>
          <a:bodyPr wrap="none" anchor="ctr"/>
          <a:lstStyle/>
          <a:p>
            <a:endParaRPr lang="en-US"/>
          </a:p>
        </p:txBody>
      </p:sp>
      <p:sp>
        <p:nvSpPr>
          <p:cNvPr id="571398" name="Text Box 6"/>
          <p:cNvSpPr txBox="1">
            <a:spLocks noChangeArrowheads="1"/>
          </p:cNvSpPr>
          <p:nvPr/>
        </p:nvSpPr>
        <p:spPr bwMode="auto">
          <a:xfrm>
            <a:off x="7924800" y="5181600"/>
            <a:ext cx="457200" cy="244475"/>
          </a:xfrm>
          <a:prstGeom prst="rect">
            <a:avLst/>
          </a:prstGeom>
          <a:noFill/>
          <a:ln w="9525">
            <a:noFill/>
            <a:miter lim="800000"/>
            <a:headEnd/>
            <a:tailEnd/>
          </a:ln>
          <a:effectLst/>
        </p:spPr>
        <p:txBody>
          <a:bodyPr>
            <a:spAutoFit/>
          </a:bodyPr>
          <a:lstStyle/>
          <a:p>
            <a:pPr>
              <a:spcBef>
                <a:spcPct val="50000"/>
              </a:spcBef>
            </a:pPr>
            <a:r>
              <a:rPr lang="en-US" sz="1000"/>
              <a:t>[26]</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37266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p:txBody>
          <a:bodyPr/>
          <a:lstStyle/>
          <a:p>
            <a:r>
              <a:rPr lang="en-US" sz="6000"/>
              <a:t>Main Memory</a:t>
            </a:r>
          </a:p>
        </p:txBody>
      </p:sp>
      <p:sp>
        <p:nvSpPr>
          <p:cNvPr id="572419" name="Text Box 3"/>
          <p:cNvSpPr txBox="1">
            <a:spLocks noChangeArrowheads="1"/>
          </p:cNvSpPr>
          <p:nvPr/>
        </p:nvSpPr>
        <p:spPr bwMode="auto">
          <a:xfrm>
            <a:off x="5562600" y="4113213"/>
            <a:ext cx="438150" cy="274637"/>
          </a:xfrm>
          <a:prstGeom prst="rect">
            <a:avLst/>
          </a:prstGeom>
          <a:noFill/>
          <a:ln w="9525">
            <a:noFill/>
            <a:miter lim="800000"/>
            <a:headEnd/>
            <a:tailEnd/>
          </a:ln>
          <a:effectLst/>
        </p:spPr>
        <p:txBody>
          <a:bodyPr wrap="none">
            <a:spAutoFit/>
          </a:bodyPr>
          <a:lstStyle/>
          <a:p>
            <a:pPr algn="l"/>
            <a:r>
              <a:rPr lang="en-US" baseline="30000"/>
              <a:t>[13]</a:t>
            </a:r>
          </a:p>
        </p:txBody>
      </p:sp>
      <p:pic>
        <p:nvPicPr>
          <p:cNvPr id="572420" name="Picture 4" descr="ram"/>
          <p:cNvPicPr>
            <a:picLocks noChangeAspect="1" noChangeArrowheads="1"/>
          </p:cNvPicPr>
          <p:nvPr/>
        </p:nvPicPr>
        <p:blipFill>
          <a:blip r:embed="rId3" cstate="print"/>
          <a:srcRect/>
          <a:stretch>
            <a:fillRect/>
          </a:stretch>
        </p:blipFill>
        <p:spPr bwMode="auto">
          <a:xfrm>
            <a:off x="3581400" y="3657600"/>
            <a:ext cx="1981200" cy="1116013"/>
          </a:xfrm>
          <a:prstGeom prst="rect">
            <a:avLst/>
          </a:prstGeom>
          <a:noFill/>
        </p:spPr>
      </p:pic>
    </p:spTree>
    <p:custDataLst>
      <p:tags r:id="rId1"/>
    </p:custDataLst>
    <p:extLst>
      <p:ext uri="{BB962C8B-B14F-4D97-AF65-F5344CB8AC3E}">
        <p14:creationId xmlns:p14="http://schemas.microsoft.com/office/powerpoint/2010/main" val="3354892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873CBD8-5DA4-425F-9E09-1E96F0959FF6}" type="slidenum">
              <a:rPr lang="en-US"/>
              <a:pPr/>
              <a:t>33</a:t>
            </a:fld>
            <a:endParaRPr lang="en-US"/>
          </a:p>
        </p:txBody>
      </p:sp>
      <p:sp>
        <p:nvSpPr>
          <p:cNvPr id="573442" name="Rectangle 2"/>
          <p:cNvSpPr>
            <a:spLocks noGrp="1" noChangeArrowheads="1"/>
          </p:cNvSpPr>
          <p:nvPr>
            <p:ph type="title"/>
          </p:nvPr>
        </p:nvSpPr>
        <p:spPr/>
        <p:txBody>
          <a:bodyPr/>
          <a:lstStyle/>
          <a:p>
            <a:r>
              <a:rPr lang="en-US"/>
              <a:t>What is Main Memory?</a:t>
            </a:r>
          </a:p>
        </p:txBody>
      </p:sp>
      <p:sp>
        <p:nvSpPr>
          <p:cNvPr id="573443" name="Rectangle 3"/>
          <p:cNvSpPr>
            <a:spLocks noGrp="1" noChangeArrowheads="1"/>
          </p:cNvSpPr>
          <p:nvPr>
            <p:ph type="body" idx="1"/>
          </p:nvPr>
        </p:nvSpPr>
        <p:spPr>
          <a:xfrm>
            <a:off x="533400" y="1371600"/>
            <a:ext cx="8077200" cy="5029200"/>
          </a:xfrm>
        </p:spPr>
        <p:txBody>
          <a:bodyPr/>
          <a:lstStyle/>
          <a:p>
            <a:r>
              <a:rPr lang="en-US"/>
              <a:t>Where data reside for a program that is  </a:t>
            </a:r>
            <a:r>
              <a:rPr lang="en-US" b="1" u="sng">
                <a:solidFill>
                  <a:schemeClr val="folHlink"/>
                </a:solidFill>
              </a:rPr>
              <a:t>currently running</a:t>
            </a:r>
          </a:p>
          <a:p>
            <a:r>
              <a:rPr lang="en-US"/>
              <a:t>Sometimes called </a:t>
            </a:r>
            <a:r>
              <a:rPr lang="en-US" b="1" i="1" u="sng"/>
              <a:t>RAM</a:t>
            </a:r>
            <a:r>
              <a:rPr lang="en-US"/>
              <a:t> (Random Access Memory): you can load from or store into any main memory location at any time</a:t>
            </a:r>
          </a:p>
          <a:p>
            <a:r>
              <a:rPr lang="en-US"/>
              <a:t>Sometimes called </a:t>
            </a:r>
            <a:r>
              <a:rPr lang="en-US" b="1" i="1" u="sng"/>
              <a:t>core</a:t>
            </a:r>
            <a:r>
              <a:rPr lang="en-US"/>
              <a:t> (from magnetic “cores” that some memories used, many years ago)</a:t>
            </a:r>
          </a:p>
          <a:p>
            <a:r>
              <a:rPr lang="en-US"/>
              <a:t>Much slower =&gt; much cheaper =&gt; much bigger</a:t>
            </a:r>
          </a:p>
          <a:p>
            <a:endParaRPr lang="en-US"/>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304798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a:xfrm>
            <a:off x="2257098" y="6172200"/>
            <a:ext cx="3995737" cy="457200"/>
          </a:xfrm>
        </p:spPr>
        <p:txBody>
          <a:bodyPr/>
          <a:lstStyle/>
          <a:p>
            <a:r>
              <a:rPr lang="en-US" dirty="0" smtClean="0"/>
              <a:t>Supercomputing in Plain English: Storage Hierarchy</a:t>
            </a:r>
            <a:endParaRPr lang="en-US" dirty="0"/>
          </a:p>
          <a:p>
            <a:r>
              <a:rPr lang="en-US" dirty="0" smtClean="0"/>
              <a:t>Tue Jan 29 2013</a:t>
            </a:r>
            <a:endParaRPr lang="en-US" dirty="0"/>
          </a:p>
        </p:txBody>
      </p:sp>
      <p:sp>
        <p:nvSpPr>
          <p:cNvPr id="32" name="Slide Number Placeholder 3"/>
          <p:cNvSpPr>
            <a:spLocks noGrp="1"/>
          </p:cNvSpPr>
          <p:nvPr>
            <p:ph type="sldNum" sz="quarter" idx="4294967295"/>
          </p:nvPr>
        </p:nvSpPr>
        <p:spPr>
          <a:xfrm>
            <a:off x="7162800" y="6191250"/>
            <a:ext cx="1295400" cy="457200"/>
          </a:xfrm>
          <a:prstGeom prst="rect">
            <a:avLst/>
          </a:prstGeom>
        </p:spPr>
        <p:txBody>
          <a:bodyPr/>
          <a:lstStyle/>
          <a:p>
            <a:fld id="{65B05967-4F28-41E2-A8C9-00C5ECF11A68}" type="slidenum">
              <a:rPr lang="en-US"/>
              <a:pPr/>
              <a:t>34</a:t>
            </a:fld>
            <a:endParaRPr lang="en-US"/>
          </a:p>
        </p:txBody>
      </p:sp>
      <p:sp>
        <p:nvSpPr>
          <p:cNvPr id="574466" name="Rectangle 2"/>
          <p:cNvSpPr>
            <a:spLocks noGrp="1" noChangeArrowheads="1"/>
          </p:cNvSpPr>
          <p:nvPr>
            <p:ph type="title"/>
          </p:nvPr>
        </p:nvSpPr>
        <p:spPr/>
        <p:txBody>
          <a:bodyPr/>
          <a:lstStyle/>
          <a:p>
            <a:r>
              <a:rPr lang="en-US"/>
              <a:t>What Main Memory Looks Like</a:t>
            </a:r>
          </a:p>
        </p:txBody>
      </p:sp>
      <p:sp>
        <p:nvSpPr>
          <p:cNvPr id="574467" name="Rectangle 3"/>
          <p:cNvSpPr>
            <a:spLocks noChangeArrowheads="1"/>
          </p:cNvSpPr>
          <p:nvPr/>
        </p:nvSpPr>
        <p:spPr bwMode="auto">
          <a:xfrm>
            <a:off x="533400" y="1905000"/>
            <a:ext cx="7772400" cy="228600"/>
          </a:xfrm>
          <a:prstGeom prst="rect">
            <a:avLst/>
          </a:prstGeom>
          <a:noFill/>
          <a:ln w="9525">
            <a:solidFill>
              <a:schemeClr val="tx1"/>
            </a:solidFill>
            <a:miter lim="800000"/>
            <a:headEnd/>
            <a:tailEnd/>
          </a:ln>
          <a:effectLst/>
        </p:spPr>
        <p:txBody>
          <a:bodyPr wrap="none" anchor="ctr"/>
          <a:lstStyle/>
          <a:p>
            <a:endParaRPr lang="en-US"/>
          </a:p>
        </p:txBody>
      </p:sp>
      <p:sp>
        <p:nvSpPr>
          <p:cNvPr id="574468" name="Line 4"/>
          <p:cNvSpPr>
            <a:spLocks noChangeShapeType="1"/>
          </p:cNvSpPr>
          <p:nvPr/>
        </p:nvSpPr>
        <p:spPr bwMode="auto">
          <a:xfrm>
            <a:off x="762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69" name="Line 5"/>
          <p:cNvSpPr>
            <a:spLocks noChangeShapeType="1"/>
          </p:cNvSpPr>
          <p:nvPr/>
        </p:nvSpPr>
        <p:spPr bwMode="auto">
          <a:xfrm>
            <a:off x="9906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0" name="Line 6"/>
          <p:cNvSpPr>
            <a:spLocks noChangeShapeType="1"/>
          </p:cNvSpPr>
          <p:nvPr/>
        </p:nvSpPr>
        <p:spPr bwMode="auto">
          <a:xfrm>
            <a:off x="1219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1" name="Line 7"/>
          <p:cNvSpPr>
            <a:spLocks noChangeShapeType="1"/>
          </p:cNvSpPr>
          <p:nvPr/>
        </p:nvSpPr>
        <p:spPr bwMode="auto">
          <a:xfrm>
            <a:off x="14478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2" name="Line 8"/>
          <p:cNvSpPr>
            <a:spLocks noChangeShapeType="1"/>
          </p:cNvSpPr>
          <p:nvPr/>
        </p:nvSpPr>
        <p:spPr bwMode="auto">
          <a:xfrm>
            <a:off x="16764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3" name="Line 9"/>
          <p:cNvSpPr>
            <a:spLocks noChangeShapeType="1"/>
          </p:cNvSpPr>
          <p:nvPr/>
        </p:nvSpPr>
        <p:spPr bwMode="auto">
          <a:xfrm>
            <a:off x="1905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4" name="Line 10"/>
          <p:cNvSpPr>
            <a:spLocks noChangeShapeType="1"/>
          </p:cNvSpPr>
          <p:nvPr/>
        </p:nvSpPr>
        <p:spPr bwMode="auto">
          <a:xfrm>
            <a:off x="21336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5" name="Line 11"/>
          <p:cNvSpPr>
            <a:spLocks noChangeShapeType="1"/>
          </p:cNvSpPr>
          <p:nvPr/>
        </p:nvSpPr>
        <p:spPr bwMode="auto">
          <a:xfrm>
            <a:off x="2362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6" name="Line 12"/>
          <p:cNvSpPr>
            <a:spLocks noChangeShapeType="1"/>
          </p:cNvSpPr>
          <p:nvPr/>
        </p:nvSpPr>
        <p:spPr bwMode="auto">
          <a:xfrm>
            <a:off x="25908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7" name="Line 13"/>
          <p:cNvSpPr>
            <a:spLocks noChangeShapeType="1"/>
          </p:cNvSpPr>
          <p:nvPr/>
        </p:nvSpPr>
        <p:spPr bwMode="auto">
          <a:xfrm>
            <a:off x="28194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8" name="Line 14"/>
          <p:cNvSpPr>
            <a:spLocks noChangeShapeType="1"/>
          </p:cNvSpPr>
          <p:nvPr/>
        </p:nvSpPr>
        <p:spPr bwMode="auto">
          <a:xfrm>
            <a:off x="3048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9" name="Line 15"/>
          <p:cNvSpPr>
            <a:spLocks noChangeShapeType="1"/>
          </p:cNvSpPr>
          <p:nvPr/>
        </p:nvSpPr>
        <p:spPr bwMode="auto">
          <a:xfrm>
            <a:off x="8077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80" name="Text Box 16"/>
          <p:cNvSpPr txBox="1">
            <a:spLocks noChangeArrowheads="1"/>
          </p:cNvSpPr>
          <p:nvPr/>
        </p:nvSpPr>
        <p:spPr bwMode="auto">
          <a:xfrm>
            <a:off x="4983163" y="1538288"/>
            <a:ext cx="692150" cy="701675"/>
          </a:xfrm>
          <a:prstGeom prst="rect">
            <a:avLst/>
          </a:prstGeom>
          <a:noFill/>
          <a:ln w="9525">
            <a:noFill/>
            <a:miter lim="800000"/>
            <a:headEnd/>
            <a:tailEnd/>
          </a:ln>
          <a:effectLst/>
        </p:spPr>
        <p:txBody>
          <a:bodyPr wrap="none">
            <a:spAutoFit/>
          </a:bodyPr>
          <a:lstStyle/>
          <a:p>
            <a:r>
              <a:rPr lang="en-US" sz="4000"/>
              <a:t>…</a:t>
            </a:r>
          </a:p>
        </p:txBody>
      </p:sp>
      <p:sp>
        <p:nvSpPr>
          <p:cNvPr id="574481" name="Text Box 17"/>
          <p:cNvSpPr txBox="1">
            <a:spLocks noChangeArrowheads="1"/>
          </p:cNvSpPr>
          <p:nvPr/>
        </p:nvSpPr>
        <p:spPr bwMode="auto">
          <a:xfrm>
            <a:off x="536575" y="2138363"/>
            <a:ext cx="273050" cy="304800"/>
          </a:xfrm>
          <a:prstGeom prst="rect">
            <a:avLst/>
          </a:prstGeom>
          <a:noFill/>
          <a:ln w="9525">
            <a:noFill/>
            <a:miter lim="800000"/>
            <a:headEnd/>
            <a:tailEnd/>
          </a:ln>
          <a:effectLst/>
        </p:spPr>
        <p:txBody>
          <a:bodyPr wrap="none">
            <a:spAutoFit/>
          </a:bodyPr>
          <a:lstStyle/>
          <a:p>
            <a:r>
              <a:rPr lang="en-US" sz="1400"/>
              <a:t>0</a:t>
            </a:r>
          </a:p>
        </p:txBody>
      </p:sp>
      <p:sp>
        <p:nvSpPr>
          <p:cNvPr id="574482" name="Text Box 18"/>
          <p:cNvSpPr txBox="1">
            <a:spLocks noChangeArrowheads="1"/>
          </p:cNvSpPr>
          <p:nvPr/>
        </p:nvSpPr>
        <p:spPr bwMode="auto">
          <a:xfrm>
            <a:off x="777875" y="2144713"/>
            <a:ext cx="273050" cy="304800"/>
          </a:xfrm>
          <a:prstGeom prst="rect">
            <a:avLst/>
          </a:prstGeom>
          <a:noFill/>
          <a:ln w="9525">
            <a:noFill/>
            <a:miter lim="800000"/>
            <a:headEnd/>
            <a:tailEnd/>
          </a:ln>
          <a:effectLst/>
        </p:spPr>
        <p:txBody>
          <a:bodyPr wrap="none">
            <a:spAutoFit/>
          </a:bodyPr>
          <a:lstStyle/>
          <a:p>
            <a:r>
              <a:rPr lang="en-US" sz="1400"/>
              <a:t>1</a:t>
            </a:r>
          </a:p>
        </p:txBody>
      </p:sp>
      <p:sp>
        <p:nvSpPr>
          <p:cNvPr id="574483" name="Text Box 19"/>
          <p:cNvSpPr txBox="1">
            <a:spLocks noChangeArrowheads="1"/>
          </p:cNvSpPr>
          <p:nvPr/>
        </p:nvSpPr>
        <p:spPr bwMode="auto">
          <a:xfrm>
            <a:off x="1006475" y="2144713"/>
            <a:ext cx="273050" cy="304800"/>
          </a:xfrm>
          <a:prstGeom prst="rect">
            <a:avLst/>
          </a:prstGeom>
          <a:noFill/>
          <a:ln w="9525">
            <a:noFill/>
            <a:miter lim="800000"/>
            <a:headEnd/>
            <a:tailEnd/>
          </a:ln>
          <a:effectLst/>
        </p:spPr>
        <p:txBody>
          <a:bodyPr wrap="none">
            <a:spAutoFit/>
          </a:bodyPr>
          <a:lstStyle/>
          <a:p>
            <a:r>
              <a:rPr lang="en-US" sz="1400"/>
              <a:t>2</a:t>
            </a:r>
          </a:p>
        </p:txBody>
      </p:sp>
      <p:sp>
        <p:nvSpPr>
          <p:cNvPr id="574484" name="Text Box 20"/>
          <p:cNvSpPr txBox="1">
            <a:spLocks noChangeArrowheads="1"/>
          </p:cNvSpPr>
          <p:nvPr/>
        </p:nvSpPr>
        <p:spPr bwMode="auto">
          <a:xfrm>
            <a:off x="1222375" y="2138363"/>
            <a:ext cx="273050" cy="304800"/>
          </a:xfrm>
          <a:prstGeom prst="rect">
            <a:avLst/>
          </a:prstGeom>
          <a:noFill/>
          <a:ln w="9525">
            <a:noFill/>
            <a:miter lim="800000"/>
            <a:headEnd/>
            <a:tailEnd/>
          </a:ln>
          <a:effectLst/>
        </p:spPr>
        <p:txBody>
          <a:bodyPr wrap="none">
            <a:spAutoFit/>
          </a:bodyPr>
          <a:lstStyle/>
          <a:p>
            <a:r>
              <a:rPr lang="en-US" sz="1400"/>
              <a:t>3</a:t>
            </a:r>
          </a:p>
        </p:txBody>
      </p:sp>
      <p:sp>
        <p:nvSpPr>
          <p:cNvPr id="574485" name="Text Box 21"/>
          <p:cNvSpPr txBox="1">
            <a:spLocks noChangeArrowheads="1"/>
          </p:cNvSpPr>
          <p:nvPr/>
        </p:nvSpPr>
        <p:spPr bwMode="auto">
          <a:xfrm>
            <a:off x="1450975" y="2138363"/>
            <a:ext cx="273050" cy="304800"/>
          </a:xfrm>
          <a:prstGeom prst="rect">
            <a:avLst/>
          </a:prstGeom>
          <a:noFill/>
          <a:ln w="9525">
            <a:noFill/>
            <a:miter lim="800000"/>
            <a:headEnd/>
            <a:tailEnd/>
          </a:ln>
          <a:effectLst/>
        </p:spPr>
        <p:txBody>
          <a:bodyPr wrap="none">
            <a:spAutoFit/>
          </a:bodyPr>
          <a:lstStyle/>
          <a:p>
            <a:r>
              <a:rPr lang="en-US" sz="1400"/>
              <a:t>4</a:t>
            </a:r>
          </a:p>
        </p:txBody>
      </p:sp>
      <p:sp>
        <p:nvSpPr>
          <p:cNvPr id="574486" name="Text Box 22"/>
          <p:cNvSpPr txBox="1">
            <a:spLocks noChangeArrowheads="1"/>
          </p:cNvSpPr>
          <p:nvPr/>
        </p:nvSpPr>
        <p:spPr bwMode="auto">
          <a:xfrm>
            <a:off x="1692275" y="2144713"/>
            <a:ext cx="273050" cy="304800"/>
          </a:xfrm>
          <a:prstGeom prst="rect">
            <a:avLst/>
          </a:prstGeom>
          <a:noFill/>
          <a:ln w="9525">
            <a:noFill/>
            <a:miter lim="800000"/>
            <a:headEnd/>
            <a:tailEnd/>
          </a:ln>
          <a:effectLst/>
        </p:spPr>
        <p:txBody>
          <a:bodyPr wrap="none">
            <a:spAutoFit/>
          </a:bodyPr>
          <a:lstStyle/>
          <a:p>
            <a:r>
              <a:rPr lang="en-US" sz="1400"/>
              <a:t>5</a:t>
            </a:r>
          </a:p>
        </p:txBody>
      </p:sp>
      <p:sp>
        <p:nvSpPr>
          <p:cNvPr id="574487" name="Text Box 23"/>
          <p:cNvSpPr txBox="1">
            <a:spLocks noChangeArrowheads="1"/>
          </p:cNvSpPr>
          <p:nvPr/>
        </p:nvSpPr>
        <p:spPr bwMode="auto">
          <a:xfrm>
            <a:off x="1920875" y="2144713"/>
            <a:ext cx="273050" cy="304800"/>
          </a:xfrm>
          <a:prstGeom prst="rect">
            <a:avLst/>
          </a:prstGeom>
          <a:noFill/>
          <a:ln w="9525">
            <a:noFill/>
            <a:miter lim="800000"/>
            <a:headEnd/>
            <a:tailEnd/>
          </a:ln>
          <a:effectLst/>
        </p:spPr>
        <p:txBody>
          <a:bodyPr wrap="none">
            <a:spAutoFit/>
          </a:bodyPr>
          <a:lstStyle/>
          <a:p>
            <a:r>
              <a:rPr lang="en-US" sz="1400"/>
              <a:t>6</a:t>
            </a:r>
          </a:p>
        </p:txBody>
      </p:sp>
      <p:sp>
        <p:nvSpPr>
          <p:cNvPr id="574488" name="Text Box 24"/>
          <p:cNvSpPr txBox="1">
            <a:spLocks noChangeArrowheads="1"/>
          </p:cNvSpPr>
          <p:nvPr/>
        </p:nvSpPr>
        <p:spPr bwMode="auto">
          <a:xfrm>
            <a:off x="2149475" y="2144713"/>
            <a:ext cx="273050" cy="304800"/>
          </a:xfrm>
          <a:prstGeom prst="rect">
            <a:avLst/>
          </a:prstGeom>
          <a:noFill/>
          <a:ln w="9525">
            <a:noFill/>
            <a:miter lim="800000"/>
            <a:headEnd/>
            <a:tailEnd/>
          </a:ln>
          <a:effectLst/>
        </p:spPr>
        <p:txBody>
          <a:bodyPr wrap="none">
            <a:spAutoFit/>
          </a:bodyPr>
          <a:lstStyle/>
          <a:p>
            <a:r>
              <a:rPr lang="en-US" sz="1400"/>
              <a:t>7</a:t>
            </a:r>
          </a:p>
        </p:txBody>
      </p:sp>
      <p:sp>
        <p:nvSpPr>
          <p:cNvPr id="574489" name="Text Box 25"/>
          <p:cNvSpPr txBox="1">
            <a:spLocks noChangeArrowheads="1"/>
          </p:cNvSpPr>
          <p:nvPr/>
        </p:nvSpPr>
        <p:spPr bwMode="auto">
          <a:xfrm>
            <a:off x="2365375" y="2138363"/>
            <a:ext cx="273050" cy="304800"/>
          </a:xfrm>
          <a:prstGeom prst="rect">
            <a:avLst/>
          </a:prstGeom>
          <a:noFill/>
          <a:ln w="9525">
            <a:noFill/>
            <a:miter lim="800000"/>
            <a:headEnd/>
            <a:tailEnd/>
          </a:ln>
          <a:effectLst/>
        </p:spPr>
        <p:txBody>
          <a:bodyPr wrap="none">
            <a:spAutoFit/>
          </a:bodyPr>
          <a:lstStyle/>
          <a:p>
            <a:r>
              <a:rPr lang="en-US" sz="1400"/>
              <a:t>8</a:t>
            </a:r>
          </a:p>
        </p:txBody>
      </p:sp>
      <p:sp>
        <p:nvSpPr>
          <p:cNvPr id="574490" name="Text Box 26"/>
          <p:cNvSpPr txBox="1">
            <a:spLocks noChangeArrowheads="1"/>
          </p:cNvSpPr>
          <p:nvPr/>
        </p:nvSpPr>
        <p:spPr bwMode="auto">
          <a:xfrm>
            <a:off x="2606675" y="2144713"/>
            <a:ext cx="273050" cy="304800"/>
          </a:xfrm>
          <a:prstGeom prst="rect">
            <a:avLst/>
          </a:prstGeom>
          <a:noFill/>
          <a:ln w="9525">
            <a:noFill/>
            <a:miter lim="800000"/>
            <a:headEnd/>
            <a:tailEnd/>
          </a:ln>
          <a:effectLst/>
        </p:spPr>
        <p:txBody>
          <a:bodyPr wrap="none">
            <a:spAutoFit/>
          </a:bodyPr>
          <a:lstStyle/>
          <a:p>
            <a:r>
              <a:rPr lang="en-US" sz="1400"/>
              <a:t>9</a:t>
            </a:r>
          </a:p>
        </p:txBody>
      </p:sp>
      <p:sp>
        <p:nvSpPr>
          <p:cNvPr id="574491" name="Text Box 27"/>
          <p:cNvSpPr txBox="1">
            <a:spLocks noChangeArrowheads="1"/>
          </p:cNvSpPr>
          <p:nvPr/>
        </p:nvSpPr>
        <p:spPr bwMode="auto">
          <a:xfrm>
            <a:off x="2792413" y="2144713"/>
            <a:ext cx="361950" cy="304800"/>
          </a:xfrm>
          <a:prstGeom prst="rect">
            <a:avLst/>
          </a:prstGeom>
          <a:noFill/>
          <a:ln w="9525">
            <a:noFill/>
            <a:miter lim="800000"/>
            <a:headEnd/>
            <a:tailEnd/>
          </a:ln>
          <a:effectLst/>
        </p:spPr>
        <p:txBody>
          <a:bodyPr wrap="none">
            <a:spAutoFit/>
          </a:bodyPr>
          <a:lstStyle/>
          <a:p>
            <a:r>
              <a:rPr lang="en-US" sz="1400"/>
              <a:t>10</a:t>
            </a:r>
          </a:p>
        </p:txBody>
      </p:sp>
      <p:sp>
        <p:nvSpPr>
          <p:cNvPr id="574492" name="Text Box 28"/>
          <p:cNvSpPr txBox="1">
            <a:spLocks noChangeArrowheads="1"/>
          </p:cNvSpPr>
          <p:nvPr/>
        </p:nvSpPr>
        <p:spPr bwMode="auto">
          <a:xfrm>
            <a:off x="6902450" y="2900363"/>
            <a:ext cx="1073150" cy="304800"/>
          </a:xfrm>
          <a:prstGeom prst="rect">
            <a:avLst/>
          </a:prstGeom>
          <a:noFill/>
          <a:ln w="9525">
            <a:noFill/>
            <a:miter lim="800000"/>
            <a:headEnd/>
            <a:tailEnd/>
          </a:ln>
          <a:effectLst/>
        </p:spPr>
        <p:txBody>
          <a:bodyPr wrap="none">
            <a:spAutoFit/>
          </a:bodyPr>
          <a:lstStyle/>
          <a:p>
            <a:r>
              <a:rPr lang="en-US" sz="1400"/>
              <a:t>536,870,911</a:t>
            </a:r>
          </a:p>
        </p:txBody>
      </p:sp>
      <p:cxnSp>
        <p:nvCxnSpPr>
          <p:cNvPr id="574493" name="AutoShape 29"/>
          <p:cNvCxnSpPr>
            <a:cxnSpLocks noChangeShapeType="1"/>
            <a:stCxn id="574492" idx="0"/>
            <a:endCxn id="574467" idx="3"/>
          </p:cNvCxnSpPr>
          <p:nvPr/>
        </p:nvCxnSpPr>
        <p:spPr bwMode="auto">
          <a:xfrm rot="16200000">
            <a:off x="7431881" y="2026444"/>
            <a:ext cx="881063" cy="866775"/>
          </a:xfrm>
          <a:prstGeom prst="curvedConnector4">
            <a:avLst>
              <a:gd name="adj1" fmla="val 43421"/>
              <a:gd name="adj2" fmla="val 126375"/>
            </a:avLst>
          </a:prstGeom>
          <a:noFill/>
          <a:ln w="9525">
            <a:solidFill>
              <a:schemeClr val="tx1"/>
            </a:solidFill>
            <a:miter lim="800000"/>
            <a:headEnd/>
            <a:tailEnd type="triangle" w="med" len="med"/>
          </a:ln>
          <a:effectLst/>
        </p:spPr>
      </p:cxnSp>
      <p:sp>
        <p:nvSpPr>
          <p:cNvPr id="574494" name="Text Box 30"/>
          <p:cNvSpPr txBox="1">
            <a:spLocks noChangeArrowheads="1"/>
          </p:cNvSpPr>
          <p:nvPr/>
        </p:nvSpPr>
        <p:spPr bwMode="auto">
          <a:xfrm>
            <a:off x="1295400" y="3429000"/>
            <a:ext cx="6477000" cy="1066800"/>
          </a:xfrm>
          <a:prstGeom prst="rect">
            <a:avLst/>
          </a:prstGeom>
          <a:noFill/>
          <a:ln w="9525">
            <a:noFill/>
            <a:miter lim="800000"/>
            <a:headEnd/>
            <a:tailEnd/>
          </a:ln>
          <a:effectLst/>
        </p:spPr>
        <p:txBody>
          <a:bodyPr>
            <a:spAutoFit/>
          </a:bodyPr>
          <a:lstStyle/>
          <a:p>
            <a:r>
              <a:rPr lang="en-US" sz="3200"/>
              <a:t>You can think of main memory as a big long 1D array of bytes.</a:t>
            </a:r>
          </a:p>
        </p:txBody>
      </p:sp>
    </p:spTree>
    <p:custDataLst>
      <p:tags r:id="rId1"/>
    </p:custDataLst>
    <p:extLst>
      <p:ext uri="{BB962C8B-B14F-4D97-AF65-F5344CB8AC3E}">
        <p14:creationId xmlns:p14="http://schemas.microsoft.com/office/powerpoint/2010/main" val="562629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685800" y="1371600"/>
            <a:ext cx="8001000" cy="2895600"/>
          </a:xfrm>
        </p:spPr>
        <p:txBody>
          <a:bodyPr/>
          <a:lstStyle/>
          <a:p>
            <a:r>
              <a:rPr lang="en-US" sz="6000"/>
              <a:t>The Relationship Between</a:t>
            </a:r>
            <a:br>
              <a:rPr lang="en-US" sz="6000"/>
            </a:br>
            <a:r>
              <a:rPr lang="en-US" sz="6000"/>
              <a:t>Main Memory &amp; Cache</a:t>
            </a:r>
          </a:p>
        </p:txBody>
      </p:sp>
    </p:spTree>
    <p:custDataLst>
      <p:tags r:id="rId1"/>
    </p:custDataLst>
    <p:extLst>
      <p:ext uri="{BB962C8B-B14F-4D97-AF65-F5344CB8AC3E}">
        <p14:creationId xmlns:p14="http://schemas.microsoft.com/office/powerpoint/2010/main" val="2187715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Supercomputing in Plain </a:t>
            </a:r>
            <a:r>
              <a:rPr lang="en-US" dirty="0" smtClean="0"/>
              <a:t>English: Storage Hierarchy</a:t>
            </a:r>
            <a:endParaRPr lang="en-US" dirty="0"/>
          </a:p>
          <a:p>
            <a:r>
              <a:rPr lang="en-US" dirty="0" smtClean="0"/>
              <a:t>Tue </a:t>
            </a:r>
            <a:r>
              <a:rPr lang="en-US" dirty="0" smtClean="0"/>
              <a:t>Jan 29 2013</a:t>
            </a:r>
            <a:endParaRPr lang="en-US" dirty="0"/>
          </a:p>
        </p:txBody>
      </p:sp>
      <p:sp>
        <p:nvSpPr>
          <p:cNvPr id="52227" name="Slide Number Placeholder 3"/>
          <p:cNvSpPr>
            <a:spLocks noGrp="1"/>
          </p:cNvSpPr>
          <p:nvPr>
            <p:ph type="sldNum" sz="quarter" idx="4294967295"/>
          </p:nvPr>
        </p:nvSpPr>
        <p:spPr>
          <a:xfrm>
            <a:off x="7162800" y="6191250"/>
            <a:ext cx="1295400" cy="457200"/>
          </a:xfrm>
          <a:noFill/>
        </p:spPr>
        <p:txBody>
          <a:bodyPr/>
          <a:lstStyle/>
          <a:p>
            <a:fld id="{D7AA3632-22E7-4B86-8750-7FE83C560DAD}" type="slidenum">
              <a:rPr lang="en-US"/>
              <a:pPr/>
              <a:t>36</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628972" cy="461665"/>
          </a:xfrm>
          <a:prstGeom prst="rect">
            <a:avLst/>
          </a:prstGeom>
          <a:noFill/>
          <a:ln w="9525">
            <a:noFill/>
            <a:miter lim="800000"/>
            <a:headEnd/>
            <a:tailEnd/>
          </a:ln>
        </p:spPr>
        <p:txBody>
          <a:bodyPr wrap="none">
            <a:spAutoFit/>
          </a:bodyPr>
          <a:lstStyle/>
          <a:p>
            <a:pPr algn="l"/>
            <a:r>
              <a:rPr lang="en-US" sz="2400" dirty="0" smtClean="0"/>
              <a:t>384 GB/sec</a:t>
            </a:r>
            <a:endParaRPr lang="en-US" sz="2400" baseline="30000" dirty="0"/>
          </a:p>
        </p:txBody>
      </p:sp>
      <p:sp>
        <p:nvSpPr>
          <p:cNvPr id="52234" name="Rectangle 50"/>
          <p:cNvSpPr>
            <a:spLocks noChangeArrowheads="1"/>
          </p:cNvSpPr>
          <p:nvPr/>
        </p:nvSpPr>
        <p:spPr bwMode="auto">
          <a:xfrm>
            <a:off x="5845475" y="3124200"/>
            <a:ext cx="2398413" cy="461665"/>
          </a:xfrm>
          <a:prstGeom prst="rect">
            <a:avLst/>
          </a:prstGeom>
          <a:noFill/>
          <a:ln w="9525">
            <a:noFill/>
            <a:miter lim="800000"/>
            <a:headEnd/>
            <a:tailEnd/>
          </a:ln>
        </p:spPr>
        <p:txBody>
          <a:bodyPr wrap="none">
            <a:spAutoFit/>
          </a:bodyPr>
          <a:lstStyle/>
          <a:p>
            <a:pPr algn="r"/>
            <a:r>
              <a:rPr lang="en-US" sz="2400" dirty="0" smtClean="0"/>
              <a:t>17 GB/sec (</a:t>
            </a:r>
            <a:r>
              <a:rPr lang="en-US" sz="2400" dirty="0"/>
              <a:t>4</a:t>
            </a:r>
            <a:r>
              <a:rPr lang="en-US" sz="2400" dirty="0" smtClean="0"/>
              <a:t>.4%)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6490521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Supercomputing in Plain </a:t>
            </a:r>
            <a:r>
              <a:rPr lang="en-US" dirty="0" smtClean="0"/>
              <a:t>English: Storage Hierarchy</a:t>
            </a:r>
            <a:endParaRPr lang="en-US" dirty="0"/>
          </a:p>
          <a:p>
            <a:r>
              <a:rPr lang="en-US" dirty="0" smtClean="0"/>
              <a:t>Tue </a:t>
            </a:r>
            <a:r>
              <a:rPr lang="en-US" dirty="0" smtClean="0"/>
              <a:t>Jan 29 2013</a:t>
            </a:r>
            <a:endParaRPr lang="en-US" dirty="0"/>
          </a:p>
        </p:txBody>
      </p:sp>
      <p:sp>
        <p:nvSpPr>
          <p:cNvPr id="53251" name="Slide Number Placeholder 3"/>
          <p:cNvSpPr>
            <a:spLocks noGrp="1"/>
          </p:cNvSpPr>
          <p:nvPr>
            <p:ph type="sldNum" sz="quarter" idx="4294967295"/>
          </p:nvPr>
        </p:nvSpPr>
        <p:spPr>
          <a:xfrm>
            <a:off x="7162800" y="6191250"/>
            <a:ext cx="1295400" cy="457200"/>
          </a:xfrm>
          <a:noFill/>
        </p:spPr>
        <p:txBody>
          <a:bodyPr/>
          <a:lstStyle/>
          <a:p>
            <a:fld id="{51CEF936-6AB2-47CA-BA47-1505430AD112}" type="slidenum">
              <a:rPr lang="en-US"/>
              <a:pPr/>
              <a:t>37</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6153251" y="3124200"/>
            <a:ext cx="2090637" cy="461665"/>
          </a:xfrm>
          <a:prstGeom prst="rect">
            <a:avLst/>
          </a:prstGeom>
          <a:noFill/>
          <a:ln w="9525">
            <a:noFill/>
            <a:miter lim="800000"/>
            <a:headEnd/>
            <a:tailEnd/>
          </a:ln>
        </p:spPr>
        <p:txBody>
          <a:bodyPr wrap="none">
            <a:spAutoFit/>
          </a:bodyPr>
          <a:lstStyle/>
          <a:p>
            <a:pPr algn="r"/>
            <a:r>
              <a:rPr lang="en-US" sz="2400" dirty="0" smtClean="0"/>
              <a:t>17 GB/sec</a:t>
            </a:r>
            <a:r>
              <a:rPr lang="en-US" sz="2400" dirty="0" smtClean="0">
                <a:solidFill>
                  <a:schemeClr val="bg1"/>
                </a:solidFill>
              </a:rPr>
              <a:t>(1</a:t>
            </a:r>
            <a:r>
              <a:rPr lang="en-US" sz="2400" dirty="0">
                <a:solidFill>
                  <a:schemeClr val="bg1"/>
                </a:solidFill>
              </a:rPr>
              <a:t>%)</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236510" cy="461665"/>
          </a:xfrm>
          <a:prstGeom prst="rect">
            <a:avLst/>
          </a:prstGeom>
          <a:noFill/>
          <a:ln w="9525">
            <a:noFill/>
            <a:miter lim="800000"/>
            <a:headEnd/>
            <a:tailEnd/>
          </a:ln>
        </p:spPr>
        <p:txBody>
          <a:bodyPr wrap="none">
            <a:spAutoFit/>
          </a:bodyPr>
          <a:lstStyle/>
          <a:p>
            <a:pPr algn="l"/>
            <a:r>
              <a:rPr lang="en-US" sz="2400" dirty="0" smtClean="0"/>
              <a:t>30 </a:t>
            </a:r>
            <a:r>
              <a:rPr lang="en-US" sz="2400" dirty="0"/>
              <a:t>GB/sec </a:t>
            </a:r>
            <a:r>
              <a:rPr lang="en-US" sz="2400" dirty="0" smtClean="0"/>
              <a:t>(8%)</a:t>
            </a:r>
            <a:endParaRPr lang="en-US" sz="2400" baseline="30000" dirty="0"/>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2282509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6675929-06B1-44C9-8F1C-B6A56EE49258}" type="slidenum">
              <a:rPr lang="en-US"/>
              <a:pPr/>
              <a:t>38</a:t>
            </a:fld>
            <a:endParaRPr lang="en-US"/>
          </a:p>
        </p:txBody>
      </p:sp>
      <p:sp>
        <p:nvSpPr>
          <p:cNvPr id="578562" name="Rectangle 2"/>
          <p:cNvSpPr>
            <a:spLocks noGrp="1" noChangeArrowheads="1"/>
          </p:cNvSpPr>
          <p:nvPr>
            <p:ph type="title"/>
          </p:nvPr>
        </p:nvSpPr>
        <p:spPr/>
        <p:txBody>
          <a:bodyPr/>
          <a:lstStyle/>
          <a:p>
            <a:r>
              <a:rPr lang="en-US" sz="3600"/>
              <a:t>Cache &amp; RAM Bandwidths</a:t>
            </a:r>
          </a:p>
        </p:txBody>
      </p:sp>
      <p:graphicFrame>
        <p:nvGraphicFramePr>
          <p:cNvPr id="578563" name="Object 3"/>
          <p:cNvGraphicFramePr>
            <a:graphicFrameLocks noGrp="1" noChangeAspect="1"/>
          </p:cNvGraphicFramePr>
          <p:nvPr>
            <p:ph idx="1"/>
          </p:nvPr>
        </p:nvGraphicFramePr>
        <p:xfrm>
          <a:off x="1143000" y="1081088"/>
          <a:ext cx="6781800" cy="5172075"/>
        </p:xfrm>
        <a:graphic>
          <a:graphicData uri="http://schemas.openxmlformats.org/presentationml/2006/ole">
            <mc:AlternateContent xmlns:mc="http://schemas.openxmlformats.org/markup-compatibility/2006">
              <mc:Choice xmlns:v="urn:schemas-microsoft-com:vml" Requires="v">
                <p:oleObj spid="_x0000_s95240" name="Worksheet" r:id="rId3" imgW="9753448" imgH="7438821" progId="Excel.Sheet.8">
                  <p:embed/>
                </p:oleObj>
              </mc:Choice>
              <mc:Fallback>
                <p:oleObj name="Worksheet" r:id="rId3" imgW="9753448" imgH="743882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81088"/>
                        <a:ext cx="6781800" cy="517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8565" name="AutoShape 5"/>
          <p:cNvSpPr>
            <a:spLocks noChangeArrowheads="1"/>
          </p:cNvSpPr>
          <p:nvPr/>
        </p:nvSpPr>
        <p:spPr bwMode="auto">
          <a:xfrm>
            <a:off x="381000" y="2133600"/>
            <a:ext cx="685800" cy="2590800"/>
          </a:xfrm>
          <a:prstGeom prst="upArrow">
            <a:avLst>
              <a:gd name="adj1" fmla="val 50000"/>
              <a:gd name="adj2" fmla="val 94444"/>
            </a:avLst>
          </a:prstGeom>
          <a:solidFill>
            <a:schemeClr val="accent1"/>
          </a:solidFill>
          <a:ln w="9525">
            <a:solidFill>
              <a:schemeClr val="tx1"/>
            </a:solidFill>
            <a:miter lim="800000"/>
            <a:headEnd/>
            <a:tailEnd/>
          </a:ln>
          <a:effectLst/>
        </p:spPr>
        <p:txBody>
          <a:bodyPr wrap="none" anchor="ctr"/>
          <a:lstStyle/>
          <a:p>
            <a:endParaRPr lang="en-US"/>
          </a:p>
        </p:txBody>
      </p:sp>
      <p:sp>
        <p:nvSpPr>
          <p:cNvPr id="578566" name="Text Box 6"/>
          <p:cNvSpPr txBox="1">
            <a:spLocks noChangeArrowheads="1"/>
          </p:cNvSpPr>
          <p:nvPr/>
        </p:nvSpPr>
        <p:spPr bwMode="auto">
          <a:xfrm>
            <a:off x="152400" y="1524000"/>
            <a:ext cx="1143000" cy="457200"/>
          </a:xfrm>
          <a:prstGeom prst="rect">
            <a:avLst/>
          </a:prstGeom>
          <a:noFill/>
          <a:ln w="9525">
            <a:noFill/>
            <a:miter lim="800000"/>
            <a:headEnd/>
            <a:tailEnd/>
          </a:ln>
          <a:effectLst/>
        </p:spPr>
        <p:txBody>
          <a:bodyPr>
            <a:spAutoFit/>
          </a:bodyPr>
          <a:lstStyle/>
          <a:p>
            <a:pPr>
              <a:spcBef>
                <a:spcPct val="50000"/>
              </a:spcBef>
            </a:pPr>
            <a:r>
              <a:rPr lang="en-US" sz="2400" b="1"/>
              <a:t>Better</a:t>
            </a:r>
          </a:p>
        </p:txBody>
      </p:sp>
      <p:sp>
        <p:nvSpPr>
          <p:cNvPr id="578567" name="Text Box 7"/>
          <p:cNvSpPr txBox="1">
            <a:spLocks noChangeArrowheads="1"/>
          </p:cNvSpPr>
          <p:nvPr/>
        </p:nvSpPr>
        <p:spPr bwMode="auto">
          <a:xfrm>
            <a:off x="7924800" y="5181600"/>
            <a:ext cx="457200" cy="244475"/>
          </a:xfrm>
          <a:prstGeom prst="rect">
            <a:avLst/>
          </a:prstGeom>
          <a:noFill/>
          <a:ln w="9525">
            <a:noFill/>
            <a:miter lim="800000"/>
            <a:headEnd/>
            <a:tailEnd/>
          </a:ln>
          <a:effectLst/>
        </p:spPr>
        <p:txBody>
          <a:bodyPr>
            <a:spAutoFit/>
          </a:bodyPr>
          <a:lstStyle/>
          <a:p>
            <a:pPr>
              <a:spcBef>
                <a:spcPct val="50000"/>
              </a:spcBef>
            </a:pPr>
            <a:r>
              <a:rPr lang="en-US" sz="1000"/>
              <a:t>[26]</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2977003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87738FF8-BD93-4D3B-8818-D90FDA5BA7DE}" type="slidenum">
              <a:rPr lang="en-US"/>
              <a:pPr/>
              <a:t>39</a:t>
            </a:fld>
            <a:endParaRPr lang="en-US"/>
          </a:p>
        </p:txBody>
      </p:sp>
      <p:sp>
        <p:nvSpPr>
          <p:cNvPr id="579586" name="Rectangle 2"/>
          <p:cNvSpPr>
            <a:spLocks noGrp="1" noChangeArrowheads="1"/>
          </p:cNvSpPr>
          <p:nvPr>
            <p:ph type="title"/>
          </p:nvPr>
        </p:nvSpPr>
        <p:spPr/>
        <p:txBody>
          <a:bodyPr/>
          <a:lstStyle/>
          <a:p>
            <a:r>
              <a:rPr lang="en-US"/>
              <a:t>Cache Use Jargon</a:t>
            </a:r>
          </a:p>
        </p:txBody>
      </p:sp>
      <p:sp>
        <p:nvSpPr>
          <p:cNvPr id="579587" name="Rectangle 3"/>
          <p:cNvSpPr>
            <a:spLocks noGrp="1" noChangeArrowheads="1"/>
          </p:cNvSpPr>
          <p:nvPr>
            <p:ph type="body" idx="1"/>
          </p:nvPr>
        </p:nvSpPr>
        <p:spPr>
          <a:xfrm>
            <a:off x="684213" y="1371600"/>
            <a:ext cx="7702550" cy="4648200"/>
          </a:xfrm>
        </p:spPr>
        <p:txBody>
          <a:bodyPr/>
          <a:lstStyle/>
          <a:p>
            <a:pPr>
              <a:lnSpc>
                <a:spcPct val="90000"/>
              </a:lnSpc>
            </a:pPr>
            <a:r>
              <a:rPr lang="en-US" b="1" i="1" u="sng"/>
              <a:t>Cache Hit</a:t>
            </a:r>
            <a:r>
              <a:rPr lang="en-US"/>
              <a:t>:  the data that the CPU needs right now are </a:t>
            </a:r>
            <a:r>
              <a:rPr lang="en-US" b="1" u="sng">
                <a:solidFill>
                  <a:schemeClr val="folHlink"/>
                </a:solidFill>
              </a:rPr>
              <a:t>already in cache</a:t>
            </a:r>
            <a:r>
              <a:rPr lang="en-US"/>
              <a:t>.</a:t>
            </a:r>
          </a:p>
          <a:p>
            <a:pPr>
              <a:lnSpc>
                <a:spcPct val="90000"/>
              </a:lnSpc>
            </a:pPr>
            <a:r>
              <a:rPr lang="en-US" b="1" i="1" u="sng"/>
              <a:t>Cache Miss</a:t>
            </a:r>
            <a:r>
              <a:rPr lang="en-US"/>
              <a:t>: the data that the CPU needs right now are </a:t>
            </a:r>
            <a:r>
              <a:rPr lang="en-US" b="1" u="sng">
                <a:solidFill>
                  <a:schemeClr val="hlink"/>
                </a:solidFill>
              </a:rPr>
              <a:t>not currently in cache</a:t>
            </a:r>
            <a:r>
              <a:rPr lang="en-US"/>
              <a:t>.</a:t>
            </a:r>
          </a:p>
          <a:p>
            <a:pPr>
              <a:lnSpc>
                <a:spcPct val="90000"/>
              </a:lnSpc>
              <a:buFont typeface="Wingdings" pitchFamily="2" charset="2"/>
              <a:buNone/>
            </a:pPr>
            <a:r>
              <a:rPr lang="en-US"/>
              <a:t>If all of your data are small enough to fit in cache, then when you run your program, you’ll get almost all cache hits (except at the very beginning), which means that your performance could be excellent!</a:t>
            </a:r>
          </a:p>
          <a:p>
            <a:pPr>
              <a:lnSpc>
                <a:spcPct val="90000"/>
              </a:lnSpc>
              <a:buFont typeface="Wingdings" pitchFamily="2" charset="2"/>
              <a:buNone/>
            </a:pPr>
            <a:r>
              <a:rPr lang="en-US"/>
              <a:t>Sadly, this rarely happens in real life: most problems of scientific or engineering interest are bigger than just a few MB.</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525260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29 2013</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4</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a:t>
            </a:r>
            <a:r>
              <a:rPr lang="en-US" dirty="0" err="1" smtClean="0"/>
              <a:t>Skyler</a:t>
            </a:r>
            <a:r>
              <a:rPr lang="en-US" dirty="0" smtClean="0"/>
              <a:t> Donahue and Steven </a:t>
            </a:r>
            <a:r>
              <a:rPr lang="en-US" dirty="0" err="1" smtClean="0"/>
              <a:t>Haldeman</a:t>
            </a:r>
            <a:r>
              <a:rPr lang="en-US" dirty="0" smtClean="0"/>
              <a:t> of </a:t>
            </a:r>
            <a:r>
              <a:rPr lang="en-US" dirty="0" err="1" smtClean="0"/>
              <a:t>OneNet</a:t>
            </a:r>
            <a:r>
              <a:rPr lang="en-US" dirty="0" smtClean="0"/>
              <a:t> for providing this.</a:t>
            </a:r>
            <a:endParaRPr lang="en-US" dirty="0"/>
          </a:p>
        </p:txBody>
      </p:sp>
    </p:spTree>
    <p:extLst>
      <p:ext uri="{BB962C8B-B14F-4D97-AF65-F5344CB8AC3E}">
        <p14:creationId xmlns:p14="http://schemas.microsoft.com/office/powerpoint/2010/main" val="5308178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C48ADF62-80A3-4B50-B07A-7DC87D5971DC}" type="slidenum">
              <a:rPr lang="en-US"/>
              <a:pPr/>
              <a:t>40</a:t>
            </a:fld>
            <a:endParaRPr lang="en-US"/>
          </a:p>
        </p:txBody>
      </p:sp>
      <p:pic>
        <p:nvPicPr>
          <p:cNvPr id="580610" name="Picture 2" descr="ibm_p5_590"/>
          <p:cNvPicPr>
            <a:picLocks noChangeAspect="1" noChangeArrowheads="1"/>
          </p:cNvPicPr>
          <p:nvPr/>
        </p:nvPicPr>
        <p:blipFill>
          <a:blip r:embed="rId3" cstate="print"/>
          <a:srcRect/>
          <a:stretch>
            <a:fillRect/>
          </a:stretch>
        </p:blipFill>
        <p:spPr bwMode="auto">
          <a:xfrm>
            <a:off x="6324600" y="4419600"/>
            <a:ext cx="735013" cy="1371600"/>
          </a:xfrm>
          <a:prstGeom prst="rect">
            <a:avLst/>
          </a:prstGeom>
          <a:noFill/>
        </p:spPr>
      </p:pic>
      <p:sp>
        <p:nvSpPr>
          <p:cNvPr id="580611" name="Rectangle 3"/>
          <p:cNvSpPr>
            <a:spLocks noGrp="1" noChangeArrowheads="1"/>
          </p:cNvSpPr>
          <p:nvPr>
            <p:ph type="title"/>
          </p:nvPr>
        </p:nvSpPr>
        <p:spPr/>
        <p:txBody>
          <a:bodyPr/>
          <a:lstStyle/>
          <a:p>
            <a:r>
              <a:rPr lang="en-US" dirty="0"/>
              <a:t>Cache Lines</a:t>
            </a:r>
          </a:p>
        </p:txBody>
      </p:sp>
      <p:sp>
        <p:nvSpPr>
          <p:cNvPr id="580612" name="Rectangle 4"/>
          <p:cNvSpPr>
            <a:spLocks noGrp="1" noChangeArrowheads="1"/>
          </p:cNvSpPr>
          <p:nvPr>
            <p:ph type="body" idx="1"/>
          </p:nvPr>
        </p:nvSpPr>
        <p:spPr>
          <a:xfrm>
            <a:off x="685800" y="1371600"/>
            <a:ext cx="7772400" cy="5257800"/>
          </a:xfrm>
        </p:spPr>
        <p:txBody>
          <a:bodyPr/>
          <a:lstStyle/>
          <a:p>
            <a:pPr>
              <a:lnSpc>
                <a:spcPct val="90000"/>
              </a:lnSpc>
            </a:pPr>
            <a:r>
              <a:rPr lang="en-US" dirty="0"/>
              <a:t>A </a:t>
            </a:r>
            <a:r>
              <a:rPr lang="en-US" b="1" i="1" u="sng" dirty="0"/>
              <a:t>cache line</a:t>
            </a:r>
            <a:r>
              <a:rPr lang="en-US" dirty="0"/>
              <a:t> is a small, contiguous region in cache, corresponding to a contiguous region in RAM of the same size, that is loaded all at once.</a:t>
            </a:r>
          </a:p>
          <a:p>
            <a:pPr>
              <a:lnSpc>
                <a:spcPct val="70000"/>
              </a:lnSpc>
            </a:pPr>
            <a:r>
              <a:rPr lang="en-US" dirty="0"/>
              <a:t>Typical size:  32 to 1024 bytes</a:t>
            </a:r>
          </a:p>
          <a:p>
            <a:pPr>
              <a:lnSpc>
                <a:spcPct val="80000"/>
              </a:lnSpc>
            </a:pPr>
            <a:r>
              <a:rPr lang="en-US" dirty="0"/>
              <a:t>Examples</a:t>
            </a:r>
          </a:p>
          <a:p>
            <a:pPr lvl="1">
              <a:lnSpc>
                <a:spcPct val="90000"/>
              </a:lnSpc>
            </a:pPr>
            <a:r>
              <a:rPr lang="en-US" b="1" u="sng" dirty="0" smtClean="0"/>
              <a:t>Intel Sandy Bridge</a:t>
            </a:r>
            <a:r>
              <a:rPr lang="en-US" dirty="0" smtClean="0"/>
              <a:t> </a:t>
            </a:r>
            <a:r>
              <a:rPr lang="en-US" baseline="30000" dirty="0"/>
              <a:t>[</a:t>
            </a:r>
            <a:r>
              <a:rPr lang="en-US" baseline="30000" dirty="0" smtClean="0"/>
              <a:t>29]</a:t>
            </a:r>
            <a:endParaRPr lang="en-US" dirty="0"/>
          </a:p>
          <a:p>
            <a:pPr lvl="2"/>
            <a:r>
              <a:rPr lang="en-US" dirty="0"/>
              <a:t>L1 data cache:           </a:t>
            </a:r>
            <a:r>
              <a:rPr lang="en-US" sz="900" dirty="0"/>
              <a:t> </a:t>
            </a:r>
            <a:r>
              <a:rPr lang="en-US" sz="900" dirty="0" smtClean="0"/>
              <a:t>   </a:t>
            </a:r>
            <a:r>
              <a:rPr lang="en-US" dirty="0" smtClean="0"/>
              <a:t>64 </a:t>
            </a:r>
            <a:r>
              <a:rPr lang="en-US" dirty="0"/>
              <a:t>bytes per line</a:t>
            </a:r>
          </a:p>
          <a:p>
            <a:pPr lvl="2">
              <a:lnSpc>
                <a:spcPct val="90000"/>
              </a:lnSpc>
            </a:pPr>
            <a:r>
              <a:rPr lang="en-US" dirty="0"/>
              <a:t>L2 cache:                 </a:t>
            </a:r>
            <a:r>
              <a:rPr lang="en-US" dirty="0" smtClean="0"/>
              <a:t>    64 </a:t>
            </a:r>
            <a:r>
              <a:rPr lang="en-US" dirty="0"/>
              <a:t>bytes per line</a:t>
            </a:r>
          </a:p>
          <a:p>
            <a:pPr lvl="1">
              <a:lnSpc>
                <a:spcPct val="90000"/>
              </a:lnSpc>
            </a:pPr>
            <a:r>
              <a:rPr lang="en-US" b="1" u="sng" dirty="0" smtClean="0"/>
              <a:t>POWER7</a:t>
            </a:r>
            <a:r>
              <a:rPr lang="en-US" dirty="0" smtClean="0"/>
              <a:t> </a:t>
            </a:r>
            <a:r>
              <a:rPr lang="en-US" baseline="30000" dirty="0" smtClean="0"/>
              <a:t>[28]</a:t>
            </a:r>
            <a:endParaRPr lang="en-US" dirty="0"/>
          </a:p>
          <a:p>
            <a:pPr lvl="2">
              <a:lnSpc>
                <a:spcPct val="80000"/>
              </a:lnSpc>
            </a:pPr>
            <a:r>
              <a:rPr lang="en-US" dirty="0"/>
              <a:t>L1 instruction cache</a:t>
            </a:r>
            <a:r>
              <a:rPr lang="en-US" dirty="0" smtClean="0"/>
              <a:t>: </a:t>
            </a:r>
            <a:r>
              <a:rPr lang="en-US" sz="1000" dirty="0" smtClean="0"/>
              <a:t> </a:t>
            </a:r>
            <a:r>
              <a:rPr lang="en-US" dirty="0"/>
              <a:t>128 bytes per line</a:t>
            </a:r>
          </a:p>
          <a:p>
            <a:pPr lvl="2">
              <a:lnSpc>
                <a:spcPct val="80000"/>
              </a:lnSpc>
            </a:pPr>
            <a:r>
              <a:rPr lang="en-US" dirty="0"/>
              <a:t>L1 data cache:         </a:t>
            </a:r>
            <a:r>
              <a:rPr lang="en-US" dirty="0" smtClean="0"/>
              <a:t>   </a:t>
            </a:r>
            <a:r>
              <a:rPr lang="en-US" dirty="0"/>
              <a:t>128 bytes per line</a:t>
            </a:r>
          </a:p>
          <a:p>
            <a:pPr lvl="2">
              <a:lnSpc>
                <a:spcPct val="80000"/>
              </a:lnSpc>
            </a:pPr>
            <a:r>
              <a:rPr lang="en-US" dirty="0"/>
              <a:t>L2 cache:                  </a:t>
            </a:r>
            <a:r>
              <a:rPr lang="en-US" dirty="0" smtClean="0"/>
              <a:t>  </a:t>
            </a:r>
            <a:r>
              <a:rPr lang="en-US" dirty="0"/>
              <a:t>128 bytes per line</a:t>
            </a:r>
          </a:p>
          <a:p>
            <a:pPr lvl="2">
              <a:lnSpc>
                <a:spcPct val="80000"/>
              </a:lnSpc>
            </a:pPr>
            <a:r>
              <a:rPr lang="en-US" dirty="0"/>
              <a:t>L3 cache:                   </a:t>
            </a:r>
            <a:r>
              <a:rPr lang="en-US" dirty="0" smtClean="0"/>
              <a:t> 128bytes </a:t>
            </a:r>
            <a:r>
              <a:rPr lang="en-US" dirty="0"/>
              <a:t>per line </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0" name="Picture 2"/>
          <p:cNvPicPr>
            <a:picLocks noChangeAspect="1" noChangeArrowheads="1"/>
          </p:cNvPicPr>
          <p:nvPr/>
        </p:nvPicPr>
        <p:blipFill>
          <a:blip r:embed="rId4" cstate="print"/>
          <a:srcRect/>
          <a:stretch>
            <a:fillRect/>
          </a:stretch>
        </p:blipFill>
        <p:spPr bwMode="auto">
          <a:xfrm>
            <a:off x="6019800" y="34290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12269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2E241E46-CE36-41C3-9D97-FA39FF9B4AAA}" type="slidenum">
              <a:rPr lang="en-US"/>
              <a:pPr/>
              <a:t>41</a:t>
            </a:fld>
            <a:endParaRPr lang="en-US"/>
          </a:p>
        </p:txBody>
      </p:sp>
      <p:sp>
        <p:nvSpPr>
          <p:cNvPr id="581634" name="Rectangle 2"/>
          <p:cNvSpPr>
            <a:spLocks noGrp="1" noChangeArrowheads="1"/>
          </p:cNvSpPr>
          <p:nvPr>
            <p:ph type="title"/>
          </p:nvPr>
        </p:nvSpPr>
        <p:spPr/>
        <p:txBody>
          <a:bodyPr/>
          <a:lstStyle/>
          <a:p>
            <a:r>
              <a:rPr lang="en-US"/>
              <a:t>How Cache Works</a:t>
            </a:r>
          </a:p>
        </p:txBody>
      </p:sp>
      <p:sp>
        <p:nvSpPr>
          <p:cNvPr id="581635" name="Rectangle 3"/>
          <p:cNvSpPr>
            <a:spLocks noGrp="1" noChangeArrowheads="1"/>
          </p:cNvSpPr>
          <p:nvPr>
            <p:ph type="body" idx="1"/>
          </p:nvPr>
        </p:nvSpPr>
        <p:spPr>
          <a:xfrm>
            <a:off x="533400" y="1371600"/>
            <a:ext cx="8001000" cy="4648200"/>
          </a:xfrm>
        </p:spPr>
        <p:txBody>
          <a:bodyPr/>
          <a:lstStyle/>
          <a:p>
            <a:pPr marL="533400" indent="-533400">
              <a:lnSpc>
                <a:spcPct val="90000"/>
              </a:lnSpc>
              <a:buFont typeface="Wingdings" pitchFamily="2" charset="2"/>
              <a:buNone/>
            </a:pPr>
            <a:r>
              <a:rPr lang="en-US" dirty="0"/>
              <a:t>When you request data from a particular address in Main Memory, here’s what happens:</a:t>
            </a:r>
          </a:p>
          <a:p>
            <a:pPr marL="533400" indent="-533400">
              <a:lnSpc>
                <a:spcPct val="90000"/>
              </a:lnSpc>
              <a:buClr>
                <a:schemeClr val="tx1"/>
              </a:buClr>
              <a:buSzTx/>
              <a:buFont typeface="Wingdings" pitchFamily="2" charset="2"/>
              <a:buAutoNum type="arabicPeriod"/>
            </a:pPr>
            <a:r>
              <a:rPr lang="en-US" dirty="0"/>
              <a:t>The hardware checks whether the data for that address is already in cache. If so, it uses it.</a:t>
            </a:r>
          </a:p>
          <a:p>
            <a:pPr marL="533400" indent="-533400">
              <a:lnSpc>
                <a:spcPct val="90000"/>
              </a:lnSpc>
              <a:buClr>
                <a:schemeClr val="tx1"/>
              </a:buClr>
              <a:buSzTx/>
              <a:buFont typeface="Wingdings" pitchFamily="2" charset="2"/>
              <a:buAutoNum type="arabicPeriod"/>
            </a:pPr>
            <a:r>
              <a:rPr lang="en-US" dirty="0"/>
              <a:t>Otherwise, it loads from Main Memory the entire cache line that contains the address.</a:t>
            </a:r>
          </a:p>
          <a:p>
            <a:pPr marL="533400" indent="-533400">
              <a:lnSpc>
                <a:spcPct val="90000"/>
              </a:lnSpc>
              <a:buFont typeface="Wingdings" pitchFamily="2" charset="2"/>
              <a:buNone/>
            </a:pPr>
            <a:r>
              <a:rPr lang="en-US" dirty="0"/>
              <a:t>For example, on a </a:t>
            </a:r>
            <a:r>
              <a:rPr lang="en-US" dirty="0" smtClean="0"/>
              <a:t>2.0 </a:t>
            </a:r>
            <a:r>
              <a:rPr lang="en-US" dirty="0"/>
              <a:t>GHz </a:t>
            </a:r>
            <a:r>
              <a:rPr lang="en-US" dirty="0" smtClean="0"/>
              <a:t>Sandy Bridge, </a:t>
            </a:r>
            <a:r>
              <a:rPr lang="en-US" dirty="0"/>
              <a:t>a cache miss makes the program </a:t>
            </a:r>
            <a:r>
              <a:rPr lang="en-US" b="1" i="1" u="sng" dirty="0"/>
              <a:t>stall</a:t>
            </a:r>
            <a:r>
              <a:rPr lang="en-US" dirty="0"/>
              <a:t> (wait) at least </a:t>
            </a:r>
            <a:r>
              <a:rPr lang="en-US" dirty="0" smtClean="0"/>
              <a:t>26 </a:t>
            </a:r>
            <a:r>
              <a:rPr lang="en-US" dirty="0"/>
              <a:t>cycles </a:t>
            </a:r>
            <a:r>
              <a:rPr lang="en-US" dirty="0" smtClean="0"/>
              <a:t>(13 </a:t>
            </a:r>
            <a:r>
              <a:rPr lang="en-US" dirty="0"/>
              <a:t>nanoseconds) for the next cache line to load – time that could have been spent performing up </a:t>
            </a:r>
            <a:r>
              <a:rPr lang="en-US" dirty="0" smtClean="0"/>
              <a:t>to 208 </a:t>
            </a:r>
            <a:r>
              <a:rPr lang="en-US" dirty="0"/>
              <a:t>calculations! </a:t>
            </a:r>
            <a:r>
              <a:rPr lang="en-US" baseline="30000" dirty="0"/>
              <a:t>[</a:t>
            </a:r>
            <a:r>
              <a:rPr lang="en-US" baseline="30000" dirty="0" smtClean="0"/>
              <a:t>29]</a:t>
            </a:r>
            <a:endParaRPr lang="en-US" baseline="30000" dirty="0"/>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7391400" y="51816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19968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44AC468-B8C7-47DC-AA33-1829080E632F}" type="slidenum">
              <a:rPr lang="en-US"/>
              <a:pPr/>
              <a:t>42</a:t>
            </a:fld>
            <a:endParaRPr lang="en-US"/>
          </a:p>
        </p:txBody>
      </p:sp>
      <p:sp>
        <p:nvSpPr>
          <p:cNvPr id="582658" name="Rectangle 2"/>
          <p:cNvSpPr>
            <a:spLocks noGrp="1" noChangeArrowheads="1"/>
          </p:cNvSpPr>
          <p:nvPr>
            <p:ph type="title"/>
          </p:nvPr>
        </p:nvSpPr>
        <p:spPr/>
        <p:txBody>
          <a:bodyPr/>
          <a:lstStyle/>
          <a:p>
            <a:r>
              <a:rPr lang="en-US"/>
              <a:t>If It’s in Cache, It’s Also in RAM</a:t>
            </a:r>
          </a:p>
        </p:txBody>
      </p:sp>
      <p:sp>
        <p:nvSpPr>
          <p:cNvPr id="582659" name="Rectangle 3"/>
          <p:cNvSpPr>
            <a:spLocks noGrp="1" noChangeArrowheads="1"/>
          </p:cNvSpPr>
          <p:nvPr>
            <p:ph type="body" idx="1"/>
          </p:nvPr>
        </p:nvSpPr>
        <p:spPr/>
        <p:txBody>
          <a:bodyPr/>
          <a:lstStyle/>
          <a:p>
            <a:pPr>
              <a:buFont typeface="Wingdings" pitchFamily="2" charset="2"/>
              <a:buNone/>
            </a:pPr>
            <a:r>
              <a:rPr lang="en-US"/>
              <a:t>If a particular memory address is currently in cache, then it’s </a:t>
            </a:r>
            <a:r>
              <a:rPr lang="en-US" b="1" u="sng"/>
              <a:t>also</a:t>
            </a:r>
            <a:r>
              <a:rPr lang="en-US"/>
              <a:t> in Main Memory (RAM).</a:t>
            </a:r>
          </a:p>
          <a:p>
            <a:pPr>
              <a:buFont typeface="Wingdings" pitchFamily="2" charset="2"/>
              <a:buNone/>
            </a:pPr>
            <a:r>
              <a:rPr lang="en-US"/>
              <a:t>That is, </a:t>
            </a:r>
            <a:r>
              <a:rPr lang="en-US" b="1" u="sng"/>
              <a:t>all</a:t>
            </a:r>
            <a:r>
              <a:rPr lang="en-US"/>
              <a:t> of a program’s data are in Main Memory, but </a:t>
            </a:r>
            <a:r>
              <a:rPr lang="en-US" b="1" u="sng"/>
              <a:t>some</a:t>
            </a:r>
            <a:r>
              <a:rPr lang="en-US"/>
              <a:t> are </a:t>
            </a:r>
            <a:r>
              <a:rPr lang="en-US" b="1" u="sng"/>
              <a:t>also</a:t>
            </a:r>
            <a:r>
              <a:rPr lang="en-US"/>
              <a:t> in cache.</a:t>
            </a:r>
          </a:p>
          <a:p>
            <a:pPr>
              <a:buFont typeface="Wingdings" pitchFamily="2" charset="2"/>
              <a:buNone/>
            </a:pPr>
            <a:r>
              <a:rPr lang="en-US"/>
              <a:t>We’ll revisit this point shortly.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271762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5FB2B86-EF86-4E61-AE94-CC080FFE285C}" type="slidenum">
              <a:rPr lang="en-US"/>
              <a:pPr/>
              <a:t>43</a:t>
            </a:fld>
            <a:endParaRPr lang="en-US"/>
          </a:p>
        </p:txBody>
      </p:sp>
      <p:sp>
        <p:nvSpPr>
          <p:cNvPr id="583682" name="Rectangle 2"/>
          <p:cNvSpPr>
            <a:spLocks noGrp="1" noChangeArrowheads="1"/>
          </p:cNvSpPr>
          <p:nvPr>
            <p:ph type="title"/>
          </p:nvPr>
        </p:nvSpPr>
        <p:spPr/>
        <p:txBody>
          <a:bodyPr/>
          <a:lstStyle/>
          <a:p>
            <a:r>
              <a:rPr lang="en-US"/>
              <a:t>Mapping Cache Lines to RAM</a:t>
            </a:r>
          </a:p>
        </p:txBody>
      </p:sp>
      <p:sp>
        <p:nvSpPr>
          <p:cNvPr id="583683" name="Rectangle 3"/>
          <p:cNvSpPr>
            <a:spLocks noGrp="1" noChangeArrowheads="1"/>
          </p:cNvSpPr>
          <p:nvPr>
            <p:ph type="body" idx="1"/>
          </p:nvPr>
        </p:nvSpPr>
        <p:spPr>
          <a:xfrm>
            <a:off x="990600" y="1371600"/>
            <a:ext cx="7315200" cy="4953000"/>
          </a:xfrm>
        </p:spPr>
        <p:txBody>
          <a:bodyPr/>
          <a:lstStyle/>
          <a:p>
            <a:pPr>
              <a:lnSpc>
                <a:spcPct val="90000"/>
              </a:lnSpc>
              <a:buFont typeface="Wingdings" pitchFamily="2" charset="2"/>
              <a:buNone/>
            </a:pPr>
            <a:r>
              <a:rPr lang="en-US"/>
              <a:t>Main memory typically maps into cache in one of three ways:</a:t>
            </a:r>
          </a:p>
          <a:p>
            <a:pPr>
              <a:lnSpc>
                <a:spcPct val="90000"/>
              </a:lnSpc>
            </a:pPr>
            <a:r>
              <a:rPr lang="en-US"/>
              <a:t>Direct mapped    (occasionally)</a:t>
            </a:r>
          </a:p>
          <a:p>
            <a:pPr>
              <a:lnSpc>
                <a:spcPct val="90000"/>
              </a:lnSpc>
            </a:pPr>
            <a:r>
              <a:rPr lang="en-US"/>
              <a:t>Fully associative (very rare these days)</a:t>
            </a:r>
          </a:p>
          <a:p>
            <a:pPr>
              <a:lnSpc>
                <a:spcPct val="90000"/>
              </a:lnSpc>
            </a:pPr>
            <a:r>
              <a:rPr lang="en-US"/>
              <a:t>Set associative    (common)</a:t>
            </a:r>
          </a:p>
          <a:p>
            <a:pPr algn="ctr">
              <a:lnSpc>
                <a:spcPct val="90000"/>
              </a:lnSpc>
              <a:spcBef>
                <a:spcPct val="0"/>
              </a:spcBef>
              <a:buClrTx/>
              <a:buSzTx/>
              <a:buFontTx/>
              <a:buNone/>
            </a:pPr>
            <a:r>
              <a:rPr lang="en-US" sz="8000" b="1"/>
              <a:t>DON’T</a:t>
            </a:r>
          </a:p>
          <a:p>
            <a:pPr algn="ctr">
              <a:lnSpc>
                <a:spcPct val="90000"/>
              </a:lnSpc>
              <a:spcBef>
                <a:spcPct val="0"/>
              </a:spcBef>
              <a:buClrTx/>
              <a:buSzTx/>
              <a:buFontTx/>
              <a:buNone/>
            </a:pPr>
            <a:r>
              <a:rPr lang="en-US" sz="8000" b="1"/>
              <a:t>PANIC!</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979426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3019D4D8-8B1E-4519-BFDD-A03BC8A3490F}" type="slidenum">
              <a:rPr lang="en-US"/>
              <a:pPr/>
              <a:t>44</a:t>
            </a:fld>
            <a:endParaRPr lang="en-US"/>
          </a:p>
        </p:txBody>
      </p:sp>
      <p:sp>
        <p:nvSpPr>
          <p:cNvPr id="584706" name="Rectangle 2"/>
          <p:cNvSpPr>
            <a:spLocks noGrp="1" noChangeArrowheads="1"/>
          </p:cNvSpPr>
          <p:nvPr>
            <p:ph type="title"/>
          </p:nvPr>
        </p:nvSpPr>
        <p:spPr/>
        <p:txBody>
          <a:bodyPr/>
          <a:lstStyle/>
          <a:p>
            <a:r>
              <a:rPr lang="en-US"/>
              <a:t>Direct Mapped Cache</a:t>
            </a:r>
          </a:p>
        </p:txBody>
      </p:sp>
      <p:sp>
        <p:nvSpPr>
          <p:cNvPr id="584707" name="Rectangle 3"/>
          <p:cNvSpPr>
            <a:spLocks noGrp="1" noChangeArrowheads="1"/>
          </p:cNvSpPr>
          <p:nvPr>
            <p:ph type="body" idx="1"/>
          </p:nvPr>
        </p:nvSpPr>
        <p:spPr>
          <a:xfrm>
            <a:off x="609600" y="1371600"/>
            <a:ext cx="7764463" cy="4648200"/>
          </a:xfrm>
        </p:spPr>
        <p:txBody>
          <a:bodyPr/>
          <a:lstStyle/>
          <a:p>
            <a:pPr>
              <a:buFont typeface="Wingdings" pitchFamily="2" charset="2"/>
              <a:buNone/>
            </a:pPr>
            <a:r>
              <a:rPr lang="en-US" b="1" i="1" u="sng" dirty="0"/>
              <a:t>Direct Mapped Cache</a:t>
            </a:r>
            <a:r>
              <a:rPr lang="en-US" dirty="0"/>
              <a:t> is a scheme in which each location in main memory corresponds to exactly one location in cache (but not the reverse, since cache is much smaller than main memory).</a:t>
            </a:r>
          </a:p>
          <a:p>
            <a:pPr>
              <a:buFont typeface="Wingdings" pitchFamily="2" charset="2"/>
              <a:buNone/>
            </a:pPr>
            <a:r>
              <a:rPr lang="en-US" dirty="0"/>
              <a:t>Typically, if a cache address is represented by </a:t>
            </a:r>
            <a:r>
              <a:rPr lang="en-US" b="1" dirty="0">
                <a:latin typeface="Courier New" pitchFamily="49" charset="0"/>
              </a:rPr>
              <a:t>c</a:t>
            </a:r>
            <a:r>
              <a:rPr lang="en-US" dirty="0"/>
              <a:t> bits, and a main memory address is represented by </a:t>
            </a:r>
            <a:r>
              <a:rPr lang="en-US" b="1" dirty="0">
                <a:latin typeface="Courier New" pitchFamily="49" charset="0"/>
              </a:rPr>
              <a:t>m</a:t>
            </a:r>
            <a:r>
              <a:rPr lang="en-US" dirty="0"/>
              <a:t> bits, then the cache location associated with main memory address </a:t>
            </a:r>
            <a:r>
              <a:rPr lang="en-US" b="1" dirty="0">
                <a:latin typeface="Courier New" pitchFamily="49" charset="0"/>
              </a:rPr>
              <a:t>A</a:t>
            </a:r>
            <a:r>
              <a:rPr lang="en-US" dirty="0"/>
              <a:t> is </a:t>
            </a:r>
            <a:r>
              <a:rPr lang="en-US" b="1" dirty="0">
                <a:latin typeface="Courier New" pitchFamily="49" charset="0"/>
              </a:rPr>
              <a:t>MOD(A,2</a:t>
            </a:r>
            <a:r>
              <a:rPr lang="en-US" b="1" baseline="30000" dirty="0">
                <a:latin typeface="Courier New" pitchFamily="49" charset="0"/>
              </a:rPr>
              <a:t>c</a:t>
            </a:r>
            <a:r>
              <a:rPr lang="en-US" b="1" dirty="0">
                <a:latin typeface="Courier New" pitchFamily="49" charset="0"/>
              </a:rPr>
              <a:t>); </a:t>
            </a:r>
            <a:r>
              <a:rPr lang="en-US" dirty="0"/>
              <a:t>that is,  the lowest </a:t>
            </a:r>
            <a:r>
              <a:rPr lang="en-US" b="1" dirty="0">
                <a:latin typeface="Courier New" pitchFamily="49" charset="0"/>
              </a:rPr>
              <a:t>c</a:t>
            </a:r>
            <a:r>
              <a:rPr lang="en-US" dirty="0"/>
              <a:t> bits of </a:t>
            </a:r>
            <a:r>
              <a:rPr lang="en-US" b="1" dirty="0">
                <a:latin typeface="Courier New" pitchFamily="49" charset="0"/>
              </a:rPr>
              <a:t>A</a:t>
            </a:r>
            <a:r>
              <a:rPr lang="en-US" dirty="0"/>
              <a:t>.</a:t>
            </a:r>
          </a:p>
          <a:p>
            <a:pPr>
              <a:buFont typeface="Wingdings" pitchFamily="2" charset="2"/>
              <a:buNone/>
            </a:pPr>
            <a:r>
              <a:rPr lang="en-US" u="sng" dirty="0"/>
              <a:t>Example</a:t>
            </a:r>
            <a:r>
              <a:rPr lang="en-US" dirty="0"/>
              <a:t>: POWER4 L1 instruction cache</a:t>
            </a:r>
          </a:p>
        </p:txBody>
      </p:sp>
      <p:pic>
        <p:nvPicPr>
          <p:cNvPr id="584708" name="Picture 4" descr="ibm_p5_590"/>
          <p:cNvPicPr>
            <a:picLocks noChangeAspect="1" noChangeArrowheads="1"/>
          </p:cNvPicPr>
          <p:nvPr/>
        </p:nvPicPr>
        <p:blipFill>
          <a:blip r:embed="rId3" cstate="print"/>
          <a:srcRect/>
          <a:stretch>
            <a:fillRect/>
          </a:stretch>
        </p:blipFill>
        <p:spPr bwMode="auto">
          <a:xfrm>
            <a:off x="5791200" y="4495800"/>
            <a:ext cx="735013" cy="1371600"/>
          </a:xfrm>
          <a:prstGeom prst="rect">
            <a:avLst/>
          </a:prstGeom>
          <a:noFill/>
        </p:spPr>
      </p:pic>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4089289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29 2013</a:t>
            </a:r>
            <a:endParaRPr lang="en-US" dirty="0"/>
          </a:p>
        </p:txBody>
      </p:sp>
      <p:sp>
        <p:nvSpPr>
          <p:cNvPr id="51" name="Slide Number Placeholder 3"/>
          <p:cNvSpPr>
            <a:spLocks noGrp="1"/>
          </p:cNvSpPr>
          <p:nvPr>
            <p:ph type="sldNum" sz="quarter" idx="4294967295"/>
          </p:nvPr>
        </p:nvSpPr>
        <p:spPr>
          <a:xfrm>
            <a:off x="7162800" y="6191250"/>
            <a:ext cx="1295400" cy="457200"/>
          </a:xfrm>
          <a:prstGeom prst="rect">
            <a:avLst/>
          </a:prstGeom>
        </p:spPr>
        <p:txBody>
          <a:bodyPr/>
          <a:lstStyle/>
          <a:p>
            <a:fld id="{2BFEB3B8-176C-499B-8940-F37F5592BB46}" type="slidenum">
              <a:rPr lang="en-US"/>
              <a:pPr/>
              <a:t>45</a:t>
            </a:fld>
            <a:endParaRPr lang="en-US"/>
          </a:p>
        </p:txBody>
      </p:sp>
      <p:sp>
        <p:nvSpPr>
          <p:cNvPr id="585730" name="Rectangle 2"/>
          <p:cNvSpPr>
            <a:spLocks noGrp="1" noChangeArrowheads="1"/>
          </p:cNvSpPr>
          <p:nvPr>
            <p:ph type="title"/>
          </p:nvPr>
        </p:nvSpPr>
        <p:spPr/>
        <p:txBody>
          <a:bodyPr/>
          <a:lstStyle/>
          <a:p>
            <a:r>
              <a:rPr lang="en-US"/>
              <a:t>Direct Mapped Cache Illustration</a:t>
            </a:r>
          </a:p>
        </p:txBody>
      </p:sp>
      <p:grpSp>
        <p:nvGrpSpPr>
          <p:cNvPr id="2" name="Group 3"/>
          <p:cNvGrpSpPr>
            <a:grpSpLocks/>
          </p:cNvGrpSpPr>
          <p:nvPr/>
        </p:nvGrpSpPr>
        <p:grpSpPr bwMode="auto">
          <a:xfrm>
            <a:off x="990600" y="3581400"/>
            <a:ext cx="7315200" cy="2438400"/>
            <a:chOff x="624" y="2304"/>
            <a:chExt cx="4608" cy="1536"/>
          </a:xfrm>
        </p:grpSpPr>
        <p:sp>
          <p:nvSpPr>
            <p:cNvPr id="585732"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85733"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85734"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85735"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85736"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85737"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85738"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85739"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85740"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1"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85742"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85743"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4"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85745"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85746"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85747"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85748"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9"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85750"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85751"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85752"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85753"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85754"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85755"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85756"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85757"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85758"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85759"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85760"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85761"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85762"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85763"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85765"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85766"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85767"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85768"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85769"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85770"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85771"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85772"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85773" name="Text Box 45"/>
          <p:cNvSpPr txBox="1">
            <a:spLocks noChangeArrowheads="1"/>
          </p:cNvSpPr>
          <p:nvPr/>
        </p:nvSpPr>
        <p:spPr bwMode="auto">
          <a:xfrm>
            <a:off x="3810000" y="1219200"/>
            <a:ext cx="1585913" cy="1006475"/>
          </a:xfrm>
          <a:prstGeom prst="rect">
            <a:avLst/>
          </a:prstGeom>
          <a:noFill/>
          <a:ln w="9525">
            <a:noFill/>
            <a:miter lim="800000"/>
            <a:headEnd/>
            <a:tailEnd/>
          </a:ln>
          <a:effectLst/>
        </p:spPr>
        <p:txBody>
          <a:bodyPr wrap="none">
            <a:spAutoFit/>
          </a:bodyPr>
          <a:lstStyle/>
          <a:p>
            <a:r>
              <a:rPr lang="en-US" sz="2000"/>
              <a:t>Must go into</a:t>
            </a:r>
          </a:p>
          <a:p>
            <a:r>
              <a:rPr lang="en-US" sz="2000"/>
              <a:t>cache address</a:t>
            </a:r>
          </a:p>
          <a:p>
            <a:r>
              <a:rPr lang="en-US" sz="2000"/>
              <a:t>11100101</a:t>
            </a:r>
            <a:endParaRPr lang="en-US"/>
          </a:p>
        </p:txBody>
      </p:sp>
      <p:sp>
        <p:nvSpPr>
          <p:cNvPr id="585774"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85775"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a:effectLst/>
        </p:spPr>
        <p:txBody>
          <a:bodyPr wrap="none"/>
          <a:lstStyle/>
          <a:p>
            <a:endParaRPr lang="en-US"/>
          </a:p>
        </p:txBody>
      </p:sp>
      <p:sp>
        <p:nvSpPr>
          <p:cNvPr id="585776"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a:effectLst/>
        </p:spPr>
        <p:txBody>
          <a:bodyPr wrap="none"/>
          <a:lstStyle/>
          <a:p>
            <a:endParaRPr lang="en-US"/>
          </a:p>
        </p:txBody>
      </p:sp>
      <p:sp>
        <p:nvSpPr>
          <p:cNvPr id="585777" name="Text Box 49"/>
          <p:cNvSpPr txBox="1">
            <a:spLocks noChangeArrowheads="1"/>
          </p:cNvSpPr>
          <p:nvPr/>
        </p:nvSpPr>
        <p:spPr bwMode="auto">
          <a:xfrm>
            <a:off x="5775325" y="2171700"/>
            <a:ext cx="2225675" cy="946150"/>
          </a:xfrm>
          <a:prstGeom prst="rect">
            <a:avLst/>
          </a:prstGeom>
          <a:noFill/>
          <a:ln w="9525">
            <a:noFill/>
            <a:miter lim="800000"/>
            <a:headEnd/>
            <a:tailEnd/>
          </a:ln>
          <a:effectLst/>
        </p:spPr>
        <p:txBody>
          <a:bodyPr>
            <a:spAutoFit/>
          </a:bodyPr>
          <a:lstStyle/>
          <a:p>
            <a:pPr algn="l"/>
            <a:r>
              <a:rPr lang="en-US"/>
              <a:t>Notice that 11100101 is the low 8 bits of 0100101011100101</a:t>
            </a:r>
            <a:r>
              <a:rPr lang="en-US" sz="2000"/>
              <a:t>.</a:t>
            </a:r>
            <a:endParaRPr lang="en-US"/>
          </a:p>
        </p:txBody>
      </p:sp>
    </p:spTree>
    <p:custDataLst>
      <p:tags r:id="rId1"/>
    </p:custDataLst>
    <p:extLst>
      <p:ext uri="{BB962C8B-B14F-4D97-AF65-F5344CB8AC3E}">
        <p14:creationId xmlns:p14="http://schemas.microsoft.com/office/powerpoint/2010/main" val="1091539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EF29195B-9314-4A88-9415-31FED31DD633}" type="slidenum">
              <a:rPr lang="en-US"/>
              <a:pPr/>
              <a:t>46</a:t>
            </a:fld>
            <a:endParaRPr lang="en-US"/>
          </a:p>
        </p:txBody>
      </p:sp>
      <p:sp>
        <p:nvSpPr>
          <p:cNvPr id="586754" name="Rectangle 2"/>
          <p:cNvSpPr>
            <a:spLocks noGrp="1" noChangeArrowheads="1"/>
          </p:cNvSpPr>
          <p:nvPr>
            <p:ph type="title"/>
          </p:nvPr>
        </p:nvSpPr>
        <p:spPr/>
        <p:txBody>
          <a:bodyPr/>
          <a:lstStyle/>
          <a:p>
            <a:r>
              <a:rPr lang="en-US"/>
              <a:t>Jargon: Cache Conflict</a:t>
            </a:r>
          </a:p>
        </p:txBody>
      </p:sp>
      <p:sp>
        <p:nvSpPr>
          <p:cNvPr id="586755" name="Rectangle 3"/>
          <p:cNvSpPr>
            <a:spLocks noGrp="1" noChangeArrowheads="1"/>
          </p:cNvSpPr>
          <p:nvPr>
            <p:ph type="body" idx="1"/>
          </p:nvPr>
        </p:nvSpPr>
        <p:spPr>
          <a:xfrm>
            <a:off x="609600" y="1371600"/>
            <a:ext cx="7924800" cy="5029200"/>
          </a:xfrm>
        </p:spPr>
        <p:txBody>
          <a:bodyPr/>
          <a:lstStyle/>
          <a:p>
            <a:pPr>
              <a:lnSpc>
                <a:spcPct val="90000"/>
              </a:lnSpc>
              <a:buFont typeface="Wingdings" pitchFamily="2" charset="2"/>
              <a:buNone/>
            </a:pPr>
            <a:r>
              <a:rPr lang="en-US" dirty="0"/>
              <a:t>Suppose that the cache address 11100101 currently contains RAM address 0100101011100101.</a:t>
            </a:r>
          </a:p>
          <a:p>
            <a:pPr>
              <a:lnSpc>
                <a:spcPct val="90000"/>
              </a:lnSpc>
              <a:buFont typeface="Wingdings" pitchFamily="2" charset="2"/>
              <a:buNone/>
            </a:pPr>
            <a:r>
              <a:rPr lang="en-US" dirty="0"/>
              <a:t>But, we now need to load RAM address 1100101011100101, which maps to the same cache address as 0100101011100101.</a:t>
            </a:r>
          </a:p>
          <a:p>
            <a:pPr>
              <a:lnSpc>
                <a:spcPct val="90000"/>
              </a:lnSpc>
              <a:buFont typeface="Wingdings" pitchFamily="2" charset="2"/>
              <a:buNone/>
            </a:pPr>
            <a:r>
              <a:rPr lang="en-US" dirty="0"/>
              <a:t>This is called a </a:t>
            </a:r>
            <a:r>
              <a:rPr lang="en-US" b="1" i="1" u="sng" dirty="0">
                <a:solidFill>
                  <a:schemeClr val="hlink"/>
                </a:solidFill>
              </a:rPr>
              <a:t>cache conflict</a:t>
            </a:r>
            <a:r>
              <a:rPr lang="en-US" dirty="0">
                <a:solidFill>
                  <a:schemeClr val="hlink"/>
                </a:solidFill>
              </a:rPr>
              <a:t> </a:t>
            </a:r>
            <a:r>
              <a:rPr lang="en-US" dirty="0"/>
              <a:t>: the CPU needs a RAM location that maps to a cache line already in use.</a:t>
            </a:r>
          </a:p>
          <a:p>
            <a:pPr>
              <a:lnSpc>
                <a:spcPct val="90000"/>
              </a:lnSpc>
              <a:buFont typeface="Wingdings" pitchFamily="2" charset="2"/>
              <a:buNone/>
            </a:pPr>
            <a:r>
              <a:rPr lang="en-US" dirty="0"/>
              <a:t>In the case of direct mapped cache, every cache conflict leads to the new cache line clobbering the old cache line.</a:t>
            </a:r>
          </a:p>
          <a:p>
            <a:pPr>
              <a:lnSpc>
                <a:spcPct val="90000"/>
              </a:lnSpc>
              <a:buFont typeface="Wingdings" pitchFamily="2" charset="2"/>
              <a:buNone/>
            </a:pPr>
            <a:r>
              <a:rPr lang="en-US" dirty="0"/>
              <a:t>This can lead to serious performance problems.</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40151576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398FD3FC-06FD-446A-ACEE-23F5B6853D3E}" type="slidenum">
              <a:rPr lang="en-US"/>
              <a:pPr/>
              <a:t>47</a:t>
            </a:fld>
            <a:endParaRPr lang="en-US"/>
          </a:p>
        </p:txBody>
      </p:sp>
      <p:sp>
        <p:nvSpPr>
          <p:cNvPr id="587778" name="Rectangle 2"/>
          <p:cNvSpPr>
            <a:spLocks noGrp="1" noChangeArrowheads="1"/>
          </p:cNvSpPr>
          <p:nvPr>
            <p:ph type="title"/>
          </p:nvPr>
        </p:nvSpPr>
        <p:spPr/>
        <p:txBody>
          <a:bodyPr/>
          <a:lstStyle/>
          <a:p>
            <a:r>
              <a:rPr lang="en-US"/>
              <a:t>Problem with Direct Mapped: F90</a:t>
            </a:r>
          </a:p>
        </p:txBody>
      </p:sp>
      <p:sp>
        <p:nvSpPr>
          <p:cNvPr id="587779" name="Rectangle 3"/>
          <p:cNvSpPr>
            <a:spLocks noGrp="1" noChangeArrowheads="1"/>
          </p:cNvSpPr>
          <p:nvPr>
            <p:ph type="body" idx="1"/>
          </p:nvPr>
        </p:nvSpPr>
        <p:spPr>
          <a:xfrm>
            <a:off x="831850" y="1371600"/>
            <a:ext cx="7258050" cy="1600200"/>
          </a:xfrm>
        </p:spPr>
        <p:txBody>
          <a:bodyPr/>
          <a:lstStyle/>
          <a:p>
            <a:pPr>
              <a:buFont typeface="Wingdings" pitchFamily="2" charset="2"/>
              <a:buNone/>
            </a:pPr>
            <a:r>
              <a:rPr lang="en-US"/>
              <a:t>If you have two arrays that start in the same place relative to cache, then they might clobber each other all the time: no cache hits!</a:t>
            </a:r>
          </a:p>
        </p:txBody>
      </p:sp>
      <p:sp>
        <p:nvSpPr>
          <p:cNvPr id="587780" name="Text Box 4"/>
          <p:cNvSpPr txBox="1">
            <a:spLocks noChangeArrowheads="1"/>
          </p:cNvSpPr>
          <p:nvPr/>
        </p:nvSpPr>
        <p:spPr bwMode="auto">
          <a:xfrm>
            <a:off x="914400" y="2819400"/>
            <a:ext cx="7725192" cy="1846659"/>
          </a:xfrm>
          <a:prstGeom prst="rect">
            <a:avLst/>
          </a:prstGeom>
          <a:noFill/>
          <a:ln w="9525">
            <a:noFill/>
            <a:miter lim="800000"/>
            <a:headEnd/>
            <a:tailEnd/>
          </a:ln>
          <a:effectLst/>
        </p:spPr>
        <p:txBody>
          <a:bodyPr wrap="none">
            <a:spAutoFit/>
          </a:bodyPr>
          <a:lstStyle/>
          <a:p>
            <a:pPr algn="l"/>
            <a:r>
              <a:rPr lang="en-US" sz="2000" b="1" dirty="0">
                <a:latin typeface="Courier New" pitchFamily="49" charset="0"/>
              </a:rPr>
              <a:t>REAL,DIMENSION(</a:t>
            </a:r>
            <a:r>
              <a:rPr lang="en-US" sz="2000" b="1" dirty="0" err="1">
                <a:latin typeface="Courier New" pitchFamily="49" charset="0"/>
              </a:rPr>
              <a:t>multiple_of_cache_size</a:t>
            </a:r>
            <a:r>
              <a:rPr lang="en-US" sz="2000" b="1" dirty="0">
                <a:latin typeface="Courier New" pitchFamily="49" charset="0"/>
              </a:rPr>
              <a:t>) :: a, b, c</a:t>
            </a:r>
          </a:p>
          <a:p>
            <a:pPr algn="l"/>
            <a:r>
              <a:rPr lang="en-US" sz="2000" b="1" dirty="0">
                <a:latin typeface="Courier New" pitchFamily="49" charset="0"/>
              </a:rPr>
              <a:t>INTEGER :: index</a:t>
            </a:r>
          </a:p>
          <a:p>
            <a:pPr algn="l"/>
            <a:endParaRPr lang="en-US" sz="2000" b="1" dirty="0">
              <a:latin typeface="Courier New" pitchFamily="49" charset="0"/>
            </a:endParaRPr>
          </a:p>
          <a:p>
            <a:pPr algn="l">
              <a:lnSpc>
                <a:spcPct val="70000"/>
              </a:lnSpc>
            </a:pPr>
            <a:r>
              <a:rPr lang="en-US" sz="2000" b="1" dirty="0">
                <a:latin typeface="Courier New" pitchFamily="49" charset="0"/>
              </a:rPr>
              <a:t>DO index = 1, </a:t>
            </a:r>
            <a:r>
              <a:rPr lang="en-US" sz="2000" b="1" dirty="0" err="1">
                <a:latin typeface="Courier New" pitchFamily="49" charset="0"/>
              </a:rPr>
              <a:t>multiple_of_cache_size</a:t>
            </a:r>
            <a:endParaRPr lang="en-US" sz="2000" b="1" dirty="0">
              <a:latin typeface="Courier New" pitchFamily="49" charset="0"/>
            </a:endParaRPr>
          </a:p>
          <a:p>
            <a:pPr algn="l"/>
            <a:r>
              <a:rPr lang="en-US" sz="2000" b="1" dirty="0">
                <a:latin typeface="Courier New" pitchFamily="49" charset="0"/>
              </a:rPr>
              <a:t>    a(index) = b(index) + c(index)</a:t>
            </a:r>
          </a:p>
          <a:p>
            <a:pPr algn="l"/>
            <a:r>
              <a:rPr lang="en-US" sz="2000" b="1" dirty="0">
                <a:latin typeface="Courier New" pitchFamily="49" charset="0"/>
              </a:rPr>
              <a:t>END DO</a:t>
            </a:r>
          </a:p>
        </p:txBody>
      </p:sp>
      <p:sp>
        <p:nvSpPr>
          <p:cNvPr id="587781" name="Text Box 5"/>
          <p:cNvSpPr txBox="1">
            <a:spLocks noChangeArrowheads="1"/>
          </p:cNvSpPr>
          <p:nvPr/>
        </p:nvSpPr>
        <p:spPr bwMode="auto">
          <a:xfrm>
            <a:off x="533400" y="4819471"/>
            <a:ext cx="8001000" cy="1200329"/>
          </a:xfrm>
          <a:prstGeom prst="rect">
            <a:avLst/>
          </a:prstGeom>
          <a:noFill/>
          <a:ln w="9525">
            <a:noFill/>
            <a:miter lim="800000"/>
            <a:headEnd/>
            <a:tailEnd/>
          </a:ln>
          <a:effectLst/>
        </p:spPr>
        <p:txBody>
          <a:bodyPr>
            <a:spAutoFit/>
          </a:bodyPr>
          <a:lstStyle/>
          <a:p>
            <a:pPr algn="l"/>
            <a:r>
              <a:rPr lang="en-US" sz="2400" dirty="0"/>
              <a:t>In this example, </a:t>
            </a:r>
            <a:r>
              <a:rPr lang="en-US" sz="2400" b="1" dirty="0">
                <a:latin typeface="Courier New" pitchFamily="49" charset="0"/>
              </a:rPr>
              <a:t>a(index)</a:t>
            </a:r>
            <a:r>
              <a:rPr lang="en-US" sz="2400" b="1" dirty="0"/>
              <a:t>,</a:t>
            </a:r>
            <a:r>
              <a:rPr lang="en-US" sz="2400" b="1" dirty="0">
                <a:latin typeface="Courier New" pitchFamily="49" charset="0"/>
              </a:rPr>
              <a:t> b(index)</a:t>
            </a:r>
            <a:r>
              <a:rPr lang="en-US" sz="2400" dirty="0"/>
              <a:t> and </a:t>
            </a:r>
            <a:r>
              <a:rPr lang="en-US" sz="2400" b="1" dirty="0">
                <a:latin typeface="Courier New" pitchFamily="49" charset="0"/>
              </a:rPr>
              <a:t>c(index)</a:t>
            </a:r>
            <a:r>
              <a:rPr lang="en-US" sz="2400" dirty="0"/>
              <a:t> all map to the same cache line, so loading </a:t>
            </a:r>
            <a:r>
              <a:rPr lang="en-US" sz="2400" b="1" dirty="0">
                <a:latin typeface="Courier New" pitchFamily="49" charset="0"/>
              </a:rPr>
              <a:t>c(index)</a:t>
            </a:r>
            <a:r>
              <a:rPr lang="en-US" sz="2400" dirty="0"/>
              <a:t> clobbers  </a:t>
            </a:r>
            <a:r>
              <a:rPr lang="en-US" sz="2400" b="1" dirty="0">
                <a:latin typeface="Courier New" pitchFamily="49" charset="0"/>
              </a:rPr>
              <a:t>b(index</a:t>
            </a:r>
            <a:r>
              <a:rPr lang="en-US" sz="2400" b="1" dirty="0"/>
              <a:t>) – </a:t>
            </a:r>
            <a:r>
              <a:rPr lang="en-US" sz="2400" b="1" u="sng" dirty="0">
                <a:solidFill>
                  <a:schemeClr val="hlink"/>
                </a:solidFill>
              </a:rPr>
              <a:t>no cache reuse!</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635418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B5046BA1-18F2-4E3E-AC0D-2C15418515FA}" type="slidenum">
              <a:rPr lang="en-US"/>
              <a:pPr/>
              <a:t>48</a:t>
            </a:fld>
            <a:endParaRPr lang="en-US"/>
          </a:p>
        </p:txBody>
      </p:sp>
      <p:sp>
        <p:nvSpPr>
          <p:cNvPr id="588802" name="Rectangle 2"/>
          <p:cNvSpPr>
            <a:spLocks noGrp="1" noChangeArrowheads="1"/>
          </p:cNvSpPr>
          <p:nvPr>
            <p:ph type="title"/>
          </p:nvPr>
        </p:nvSpPr>
        <p:spPr/>
        <p:txBody>
          <a:bodyPr/>
          <a:lstStyle/>
          <a:p>
            <a:r>
              <a:rPr lang="en-US"/>
              <a:t>Problem with Direct Mapped: C</a:t>
            </a:r>
          </a:p>
        </p:txBody>
      </p:sp>
      <p:sp>
        <p:nvSpPr>
          <p:cNvPr id="588803" name="Rectangle 3"/>
          <p:cNvSpPr>
            <a:spLocks noGrp="1" noChangeArrowheads="1"/>
          </p:cNvSpPr>
          <p:nvPr>
            <p:ph type="body" idx="1"/>
          </p:nvPr>
        </p:nvSpPr>
        <p:spPr>
          <a:xfrm>
            <a:off x="831850" y="1371600"/>
            <a:ext cx="7258050" cy="1600200"/>
          </a:xfrm>
        </p:spPr>
        <p:txBody>
          <a:bodyPr/>
          <a:lstStyle/>
          <a:p>
            <a:pPr>
              <a:buFont typeface="Wingdings" pitchFamily="2" charset="2"/>
              <a:buNone/>
            </a:pPr>
            <a:r>
              <a:rPr lang="en-US" dirty="0"/>
              <a:t>If you have two arrays that start in the same place relative to cache, then they might clobber each other all the time: no cache hits!</a:t>
            </a:r>
          </a:p>
        </p:txBody>
      </p:sp>
      <p:sp>
        <p:nvSpPr>
          <p:cNvPr id="588804" name="Text Box 4"/>
          <p:cNvSpPr txBox="1">
            <a:spLocks noChangeArrowheads="1"/>
          </p:cNvSpPr>
          <p:nvPr/>
        </p:nvSpPr>
        <p:spPr bwMode="auto">
          <a:xfrm>
            <a:off x="914400" y="2590800"/>
            <a:ext cx="7417415" cy="2185214"/>
          </a:xfrm>
          <a:prstGeom prst="rect">
            <a:avLst/>
          </a:prstGeom>
          <a:noFill/>
          <a:ln w="9525">
            <a:noFill/>
            <a:miter lim="800000"/>
            <a:headEnd/>
            <a:tailEnd/>
          </a:ln>
          <a:effectLst/>
        </p:spPr>
        <p:txBody>
          <a:bodyPr wrap="none">
            <a:spAutoFit/>
          </a:bodyPr>
          <a:lstStyle/>
          <a:p>
            <a:pPr algn="l">
              <a:lnSpc>
                <a:spcPct val="90000"/>
              </a:lnSpc>
            </a:pPr>
            <a:r>
              <a:rPr lang="en-US" sz="2000" b="1" dirty="0">
                <a:latin typeface="Courier New" pitchFamily="49" charset="0"/>
              </a:rPr>
              <a:t>float a[</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b[</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c[</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err="1">
                <a:latin typeface="Courier New" pitchFamily="49" charset="0"/>
              </a:rPr>
              <a:t>int</a:t>
            </a:r>
            <a:r>
              <a:rPr lang="en-US" sz="2000" b="1" dirty="0">
                <a:latin typeface="Courier New" pitchFamily="49" charset="0"/>
              </a:rPr>
              <a:t> index;</a:t>
            </a:r>
          </a:p>
          <a:p>
            <a:pPr algn="l">
              <a:lnSpc>
                <a:spcPct val="80000"/>
              </a:lnSpc>
            </a:pPr>
            <a:endParaRPr lang="en-US" sz="2000" b="1" dirty="0">
              <a:latin typeface="Courier New" pitchFamily="49" charset="0"/>
            </a:endParaRPr>
          </a:p>
          <a:p>
            <a:pPr algn="l">
              <a:lnSpc>
                <a:spcPct val="70000"/>
              </a:lnSpc>
            </a:pPr>
            <a:r>
              <a:rPr lang="en-US" sz="2000" b="1" dirty="0">
                <a:latin typeface="Courier New" pitchFamily="49" charset="0"/>
              </a:rPr>
              <a:t>for (index = 0; index &lt; </a:t>
            </a:r>
            <a:r>
              <a:rPr lang="en-US" sz="2000" b="1" dirty="0" err="1">
                <a:latin typeface="Courier New" pitchFamily="49" charset="0"/>
              </a:rPr>
              <a:t>multiple_of_cache_size</a:t>
            </a:r>
            <a:r>
              <a:rPr lang="en-US" sz="2000" b="1" dirty="0">
                <a:latin typeface="Courier New" pitchFamily="49" charset="0"/>
              </a:rPr>
              <a:t>;</a:t>
            </a:r>
          </a:p>
          <a:p>
            <a:pPr algn="l">
              <a:lnSpc>
                <a:spcPct val="70000"/>
              </a:lnSpc>
            </a:pPr>
            <a:r>
              <a:rPr lang="en-US" sz="2000" b="1" dirty="0">
                <a:latin typeface="Courier New" pitchFamily="49" charset="0"/>
              </a:rPr>
              <a:t>     index++)</a:t>
            </a:r>
          </a:p>
          <a:p>
            <a:pPr algn="l"/>
            <a:r>
              <a:rPr lang="en-US" sz="2000" b="1" dirty="0">
                <a:latin typeface="Courier New" pitchFamily="49" charset="0"/>
              </a:rPr>
              <a:t>    { a[index] = b[index] + c[index]; }</a:t>
            </a:r>
          </a:p>
        </p:txBody>
      </p:sp>
      <p:sp>
        <p:nvSpPr>
          <p:cNvPr id="588805" name="Text Box 5"/>
          <p:cNvSpPr txBox="1">
            <a:spLocks noChangeArrowheads="1"/>
          </p:cNvSpPr>
          <p:nvPr/>
        </p:nvSpPr>
        <p:spPr bwMode="auto">
          <a:xfrm>
            <a:off x="533400" y="4819471"/>
            <a:ext cx="8001000" cy="1200329"/>
          </a:xfrm>
          <a:prstGeom prst="rect">
            <a:avLst/>
          </a:prstGeom>
          <a:noFill/>
          <a:ln w="9525">
            <a:noFill/>
            <a:miter lim="800000"/>
            <a:headEnd/>
            <a:tailEnd/>
          </a:ln>
          <a:effectLst/>
        </p:spPr>
        <p:txBody>
          <a:bodyPr>
            <a:spAutoFit/>
          </a:bodyPr>
          <a:lstStyle/>
          <a:p>
            <a:pPr algn="l"/>
            <a:r>
              <a:rPr lang="en-US" sz="2400" dirty="0"/>
              <a:t>In this example, </a:t>
            </a:r>
            <a:r>
              <a:rPr lang="en-US" sz="2400" b="1" dirty="0">
                <a:latin typeface="Courier New" pitchFamily="49" charset="0"/>
              </a:rPr>
              <a:t>a[index]</a:t>
            </a:r>
            <a:r>
              <a:rPr lang="en-US" sz="2400" b="1" dirty="0"/>
              <a:t>,</a:t>
            </a:r>
            <a:r>
              <a:rPr lang="en-US" sz="2400" b="1" dirty="0">
                <a:latin typeface="Courier New" pitchFamily="49" charset="0"/>
              </a:rPr>
              <a:t> b[index]</a:t>
            </a:r>
            <a:r>
              <a:rPr lang="en-US" sz="2400" dirty="0"/>
              <a:t> and </a:t>
            </a:r>
            <a:r>
              <a:rPr lang="en-US" sz="2400" b="1" dirty="0">
                <a:latin typeface="Courier New" pitchFamily="49" charset="0"/>
              </a:rPr>
              <a:t>c[index]</a:t>
            </a:r>
            <a:r>
              <a:rPr lang="en-US" sz="2400" dirty="0"/>
              <a:t> all map to the same cache line, so loading </a:t>
            </a:r>
            <a:r>
              <a:rPr lang="en-US" sz="2400" b="1" dirty="0">
                <a:latin typeface="Courier New" pitchFamily="49" charset="0"/>
              </a:rPr>
              <a:t>c[index]</a:t>
            </a:r>
            <a:r>
              <a:rPr lang="en-US" sz="2400" dirty="0"/>
              <a:t> clobbers  </a:t>
            </a:r>
            <a:r>
              <a:rPr lang="en-US" sz="2400" b="1" dirty="0">
                <a:latin typeface="Courier New" pitchFamily="49" charset="0"/>
              </a:rPr>
              <a:t>b[index]</a:t>
            </a:r>
            <a:r>
              <a:rPr lang="en-US" sz="2400" b="1" dirty="0"/>
              <a:t> – </a:t>
            </a:r>
            <a:r>
              <a:rPr lang="en-US" sz="2400" b="1" u="sng" dirty="0">
                <a:solidFill>
                  <a:schemeClr val="hlink"/>
                </a:solidFill>
              </a:rPr>
              <a:t>no cache reuse!</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536101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860F2C3-2D21-42A7-9E9F-B6B6F3B1608D}" type="slidenum">
              <a:rPr lang="en-US"/>
              <a:pPr/>
              <a:t>49</a:t>
            </a:fld>
            <a:endParaRPr lang="en-US"/>
          </a:p>
        </p:txBody>
      </p:sp>
      <p:sp>
        <p:nvSpPr>
          <p:cNvPr id="589826" name="Rectangle 2"/>
          <p:cNvSpPr>
            <a:spLocks noGrp="1" noChangeArrowheads="1"/>
          </p:cNvSpPr>
          <p:nvPr>
            <p:ph type="title"/>
          </p:nvPr>
        </p:nvSpPr>
        <p:spPr/>
        <p:txBody>
          <a:bodyPr/>
          <a:lstStyle/>
          <a:p>
            <a:r>
              <a:rPr lang="en-US"/>
              <a:t>Fully Associative Cache</a:t>
            </a:r>
          </a:p>
        </p:txBody>
      </p:sp>
      <p:sp>
        <p:nvSpPr>
          <p:cNvPr id="589827" name="Rectangle 3"/>
          <p:cNvSpPr>
            <a:spLocks noGrp="1" noChangeArrowheads="1"/>
          </p:cNvSpPr>
          <p:nvPr>
            <p:ph type="body" idx="1"/>
          </p:nvPr>
        </p:nvSpPr>
        <p:spPr>
          <a:xfrm>
            <a:off x="609600" y="1219200"/>
            <a:ext cx="8001000" cy="4800600"/>
          </a:xfrm>
        </p:spPr>
        <p:txBody>
          <a:bodyPr/>
          <a:lstStyle/>
          <a:p>
            <a:pPr>
              <a:lnSpc>
                <a:spcPct val="90000"/>
              </a:lnSpc>
              <a:buFont typeface="Wingdings" pitchFamily="2" charset="2"/>
              <a:buNone/>
            </a:pPr>
            <a:r>
              <a:rPr lang="en-US" b="1" i="1" u="sng"/>
              <a:t>Fully Associative Cache</a:t>
            </a:r>
            <a:r>
              <a:rPr lang="en-US"/>
              <a:t> can put </a:t>
            </a:r>
            <a:r>
              <a:rPr lang="en-US" b="1" u="sng">
                <a:solidFill>
                  <a:schemeClr val="folHlink"/>
                </a:solidFill>
              </a:rPr>
              <a:t>any</a:t>
            </a:r>
            <a:r>
              <a:rPr lang="en-US"/>
              <a:t> line of main memory into </a:t>
            </a:r>
            <a:r>
              <a:rPr lang="en-US" b="1" u="sng">
                <a:solidFill>
                  <a:schemeClr val="folHlink"/>
                </a:solidFill>
              </a:rPr>
              <a:t>any</a:t>
            </a:r>
            <a:r>
              <a:rPr lang="en-US"/>
              <a:t> cache line.</a:t>
            </a:r>
          </a:p>
          <a:p>
            <a:pPr>
              <a:lnSpc>
                <a:spcPct val="90000"/>
              </a:lnSpc>
              <a:buFont typeface="Wingdings" pitchFamily="2" charset="2"/>
              <a:buNone/>
            </a:pPr>
            <a:r>
              <a:rPr lang="en-US"/>
              <a:t>Typically, the cache management system will put the newly loaded data into the </a:t>
            </a:r>
            <a:r>
              <a:rPr lang="en-US" b="1" i="1" u="sng"/>
              <a:t>Least Recently Used</a:t>
            </a:r>
            <a:r>
              <a:rPr lang="en-US"/>
              <a:t> cache line, though other strategies are possible (e.g., </a:t>
            </a:r>
            <a:r>
              <a:rPr lang="en-US" b="1" i="1" u="sng"/>
              <a:t>Random</a:t>
            </a:r>
            <a:r>
              <a:rPr lang="en-US"/>
              <a:t>, </a:t>
            </a:r>
            <a:r>
              <a:rPr lang="en-US" b="1" i="1" u="sng"/>
              <a:t>First In First Out</a:t>
            </a:r>
            <a:r>
              <a:rPr lang="en-US"/>
              <a:t>, </a:t>
            </a:r>
            <a:r>
              <a:rPr lang="en-US" b="1" i="1" u="sng"/>
              <a:t>Round Robin</a:t>
            </a:r>
            <a:r>
              <a:rPr lang="en-US"/>
              <a:t>, </a:t>
            </a:r>
            <a:r>
              <a:rPr lang="en-US" b="1" i="1" u="sng"/>
              <a:t>Least Recently Modified</a:t>
            </a:r>
            <a:r>
              <a:rPr lang="en-US"/>
              <a:t>).</a:t>
            </a:r>
          </a:p>
          <a:p>
            <a:pPr>
              <a:lnSpc>
                <a:spcPct val="80000"/>
              </a:lnSpc>
              <a:buFont typeface="Wingdings" pitchFamily="2" charset="2"/>
              <a:buNone/>
            </a:pPr>
            <a:r>
              <a:rPr lang="en-US"/>
              <a:t>So, this can solve, or at least reduce, the cache conflict problem.</a:t>
            </a:r>
          </a:p>
          <a:p>
            <a:pPr>
              <a:lnSpc>
                <a:spcPct val="80000"/>
              </a:lnSpc>
              <a:buFont typeface="Wingdings" pitchFamily="2" charset="2"/>
              <a:buNone/>
            </a:pPr>
            <a:r>
              <a:rPr lang="en-US"/>
              <a:t>But, fully associative cache tends to be </a:t>
            </a:r>
            <a:r>
              <a:rPr lang="en-US" b="1" u="sng">
                <a:solidFill>
                  <a:schemeClr val="hlink"/>
                </a:solidFill>
              </a:rPr>
              <a:t>expensive</a:t>
            </a:r>
            <a:r>
              <a:rPr lang="en-US"/>
              <a:t>, so it’s pretty rare: you need </a:t>
            </a:r>
            <a:r>
              <a:rPr lang="en-US" i="1"/>
              <a:t>N</a:t>
            </a:r>
            <a:r>
              <a:rPr lang="en-US" baseline="-25000"/>
              <a:t>cache</a:t>
            </a:r>
            <a:r>
              <a:rPr lang="en-US" sz="4000" b="1" baseline="16000"/>
              <a:t>. </a:t>
            </a:r>
            <a:r>
              <a:rPr lang="en-US" i="1"/>
              <a:t>N</a:t>
            </a:r>
            <a:r>
              <a:rPr lang="en-US" baseline="-25000"/>
              <a:t>RAM</a:t>
            </a:r>
            <a:r>
              <a:rPr lang="en-US"/>
              <a:t> connections!</a:t>
            </a:r>
            <a:endParaRPr lang="en-US" u="sng"/>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790255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29 2013</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5</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either of the following URLs:</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2"/>
              </a:rPr>
              <a:t>http://www.onenet.net/technical-resources/video/sipe-stream/</a:t>
            </a:r>
            <a:endParaRPr lang="en-US" sz="1800" dirty="0" smtClean="0">
              <a:latin typeface="Courier New" pitchFamily="49" charset="0"/>
              <a:cs typeface="Courier New" pitchFamily="49" charset="0"/>
            </a:endParaRPr>
          </a:p>
          <a:p>
            <a:pPr algn="ctr">
              <a:buFont typeface="Wingdings" pitchFamily="2" charset="2"/>
              <a:buNone/>
            </a:pPr>
            <a:r>
              <a:rPr lang="en-US" dirty="0" smtClean="0">
                <a:latin typeface="Times New Roman" pitchFamily="18" charset="0"/>
                <a:cs typeface="Times New Roman" pitchFamily="18" charset="0"/>
              </a:rPr>
              <a:t>OR</a:t>
            </a:r>
          </a:p>
          <a:p>
            <a:pPr algn="ctr">
              <a:buFont typeface="Wingdings" pitchFamily="2" charset="2"/>
              <a:buNone/>
            </a:pPr>
            <a:r>
              <a:rPr lang="en-US" sz="1800" dirty="0" smtClean="0">
                <a:latin typeface="Courier New" pitchFamily="49" charset="0"/>
                <a:cs typeface="Courier New" pitchFamily="49" charset="0"/>
                <a:hlinkClick r:id="rId3"/>
              </a:rPr>
              <a:t>https://vcenter.njvid.net/videos/livestreams/page1/</a:t>
            </a:r>
            <a:endParaRPr lang="en-US" sz="1800" dirty="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smtClean="0"/>
              <a:t>Many </a:t>
            </a:r>
            <a:r>
              <a:rPr lang="en-US" dirty="0"/>
              <a:t>thanks to </a:t>
            </a:r>
            <a:r>
              <a:rPr lang="en-US" dirty="0" err="1"/>
              <a:t>Skyler</a:t>
            </a:r>
            <a:r>
              <a:rPr lang="en-US" dirty="0"/>
              <a:t> Donahue and Steven </a:t>
            </a:r>
            <a:r>
              <a:rPr lang="en-US" dirty="0" err="1"/>
              <a:t>Haldeman</a:t>
            </a:r>
            <a:r>
              <a:rPr lang="en-US" dirty="0"/>
              <a:t> of </a:t>
            </a:r>
            <a:r>
              <a:rPr lang="en-US" dirty="0" err="1"/>
              <a:t>OneNet</a:t>
            </a:r>
            <a:r>
              <a:rPr lang="en-US" dirty="0"/>
              <a:t> </a:t>
            </a:r>
            <a:r>
              <a:rPr lang="en-US" dirty="0" smtClean="0"/>
              <a:t>and Bob </a:t>
            </a:r>
            <a:r>
              <a:rPr lang="en-US" dirty="0" err="1" smtClean="0"/>
              <a:t>Gerdes</a:t>
            </a:r>
            <a:r>
              <a:rPr lang="en-US" dirty="0" smtClean="0"/>
              <a:t> of Rutgers U for </a:t>
            </a:r>
            <a:r>
              <a:rPr lang="en-US" dirty="0"/>
              <a:t>providing this.</a:t>
            </a:r>
          </a:p>
          <a:p>
            <a:pPr>
              <a:buFont typeface="Wingdings" pitchFamily="2" charset="2"/>
              <a:buNone/>
            </a:pPr>
            <a:endParaRPr lang="en-US" dirty="0"/>
          </a:p>
        </p:txBody>
      </p:sp>
    </p:spTree>
    <p:extLst>
      <p:ext uri="{BB962C8B-B14F-4D97-AF65-F5344CB8AC3E}">
        <p14:creationId xmlns:p14="http://schemas.microsoft.com/office/powerpoint/2010/main" val="417770904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29 2013</a:t>
            </a:r>
            <a:endParaRPr lang="en-US" dirty="0"/>
          </a:p>
        </p:txBody>
      </p:sp>
      <p:sp>
        <p:nvSpPr>
          <p:cNvPr id="65" name="Slide Number Placeholder 3"/>
          <p:cNvSpPr>
            <a:spLocks noGrp="1"/>
          </p:cNvSpPr>
          <p:nvPr>
            <p:ph type="sldNum" sz="quarter" idx="4294967295"/>
          </p:nvPr>
        </p:nvSpPr>
        <p:spPr>
          <a:xfrm>
            <a:off x="7162800" y="6191250"/>
            <a:ext cx="1295400" cy="457200"/>
          </a:xfrm>
          <a:prstGeom prst="rect">
            <a:avLst/>
          </a:prstGeom>
        </p:spPr>
        <p:txBody>
          <a:bodyPr/>
          <a:lstStyle/>
          <a:p>
            <a:fld id="{7A6A57BB-E36F-4EEF-8DFB-2461018CC7E7}" type="slidenum">
              <a:rPr lang="en-US"/>
              <a:pPr/>
              <a:t>50</a:t>
            </a:fld>
            <a:endParaRPr lang="en-US"/>
          </a:p>
        </p:txBody>
      </p:sp>
      <p:sp>
        <p:nvSpPr>
          <p:cNvPr id="590850" name="Rectangle 2"/>
          <p:cNvSpPr>
            <a:spLocks noGrp="1" noChangeArrowheads="1"/>
          </p:cNvSpPr>
          <p:nvPr>
            <p:ph type="title"/>
          </p:nvPr>
        </p:nvSpPr>
        <p:spPr/>
        <p:txBody>
          <a:bodyPr/>
          <a:lstStyle/>
          <a:p>
            <a:r>
              <a:rPr lang="en-US"/>
              <a:t>Fully Associative Illustration</a:t>
            </a:r>
          </a:p>
        </p:txBody>
      </p:sp>
      <p:grpSp>
        <p:nvGrpSpPr>
          <p:cNvPr id="2" name="Group 3"/>
          <p:cNvGrpSpPr>
            <a:grpSpLocks/>
          </p:cNvGrpSpPr>
          <p:nvPr/>
        </p:nvGrpSpPr>
        <p:grpSpPr bwMode="auto">
          <a:xfrm>
            <a:off x="990600" y="3581400"/>
            <a:ext cx="7315200" cy="2438400"/>
            <a:chOff x="624" y="2304"/>
            <a:chExt cx="4608" cy="1536"/>
          </a:xfrm>
        </p:grpSpPr>
        <p:sp>
          <p:nvSpPr>
            <p:cNvPr id="590852"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90853"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90854"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90855"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90856"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90857"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90858"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90859"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90860"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1"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90862"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90863"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4"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90865"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90866"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90867"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90868"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9"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90870"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90871"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90872"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90873"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90874"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90875"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90876"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90877"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90878"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90879"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90880"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90881"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90882"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90883"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90885"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90886"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90887"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90888"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90889"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90890"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90891"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90892"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90893" name="Text Box 45"/>
          <p:cNvSpPr txBox="1">
            <a:spLocks noChangeArrowheads="1"/>
          </p:cNvSpPr>
          <p:nvPr/>
        </p:nvSpPr>
        <p:spPr bwMode="auto">
          <a:xfrm>
            <a:off x="3810000" y="1524000"/>
            <a:ext cx="1635125" cy="701675"/>
          </a:xfrm>
          <a:prstGeom prst="rect">
            <a:avLst/>
          </a:prstGeom>
          <a:noFill/>
          <a:ln w="9525">
            <a:noFill/>
            <a:miter lim="800000"/>
            <a:headEnd/>
            <a:tailEnd/>
          </a:ln>
          <a:effectLst/>
        </p:spPr>
        <p:txBody>
          <a:bodyPr wrap="none">
            <a:spAutoFit/>
          </a:bodyPr>
          <a:lstStyle/>
          <a:p>
            <a:r>
              <a:rPr lang="en-US" sz="2000" dirty="0"/>
              <a:t>Could go into</a:t>
            </a:r>
          </a:p>
          <a:p>
            <a:r>
              <a:rPr lang="en-US" sz="2000" dirty="0"/>
              <a:t>any cache line</a:t>
            </a:r>
            <a:endParaRPr lang="en-US" dirty="0"/>
          </a:p>
        </p:txBody>
      </p:sp>
      <p:sp>
        <p:nvSpPr>
          <p:cNvPr id="590894"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90896"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897"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898" name="Line 50"/>
          <p:cNvSpPr>
            <a:spLocks noChangeShapeType="1"/>
          </p:cNvSpPr>
          <p:nvPr/>
        </p:nvSpPr>
        <p:spPr bwMode="auto">
          <a:xfrm flipV="1">
            <a:off x="3886200" y="2971800"/>
            <a:ext cx="152400" cy="1371600"/>
          </a:xfrm>
          <a:prstGeom prst="line">
            <a:avLst/>
          </a:prstGeom>
          <a:noFill/>
          <a:ln w="9525">
            <a:solidFill>
              <a:schemeClr val="tx1"/>
            </a:solidFill>
            <a:miter lim="800000"/>
            <a:headEnd/>
            <a:tailEnd type="triangle" w="lg" len="lg"/>
          </a:ln>
          <a:effectLst/>
        </p:spPr>
        <p:txBody>
          <a:bodyPr wrap="none"/>
          <a:lstStyle/>
          <a:p>
            <a:endParaRPr lang="en-US"/>
          </a:p>
        </p:txBody>
      </p:sp>
      <p:sp>
        <p:nvSpPr>
          <p:cNvPr id="590899" name="Line 51"/>
          <p:cNvSpPr>
            <a:spLocks noChangeShapeType="1"/>
          </p:cNvSpPr>
          <p:nvPr/>
        </p:nvSpPr>
        <p:spPr bwMode="auto">
          <a:xfrm flipV="1">
            <a:off x="3886200" y="2667000"/>
            <a:ext cx="1524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0" name="Line 52"/>
          <p:cNvSpPr>
            <a:spLocks noChangeShapeType="1"/>
          </p:cNvSpPr>
          <p:nvPr/>
        </p:nvSpPr>
        <p:spPr bwMode="auto">
          <a:xfrm flipV="1">
            <a:off x="3886200" y="2362200"/>
            <a:ext cx="1524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1" name="Line 53"/>
          <p:cNvSpPr>
            <a:spLocks noChangeShapeType="1"/>
          </p:cNvSpPr>
          <p:nvPr/>
        </p:nvSpPr>
        <p:spPr bwMode="auto">
          <a:xfrm flipV="1">
            <a:off x="3886200" y="2971800"/>
            <a:ext cx="4572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2" name="Line 54"/>
          <p:cNvSpPr>
            <a:spLocks noChangeShapeType="1"/>
          </p:cNvSpPr>
          <p:nvPr/>
        </p:nvSpPr>
        <p:spPr bwMode="auto">
          <a:xfrm flipV="1">
            <a:off x="3886200" y="2667000"/>
            <a:ext cx="5334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3" name="Line 55"/>
          <p:cNvSpPr>
            <a:spLocks noChangeShapeType="1"/>
          </p:cNvSpPr>
          <p:nvPr/>
        </p:nvSpPr>
        <p:spPr bwMode="auto">
          <a:xfrm flipV="1">
            <a:off x="3886200" y="2362200"/>
            <a:ext cx="7620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4" name="Line 56"/>
          <p:cNvSpPr>
            <a:spLocks noChangeShapeType="1"/>
          </p:cNvSpPr>
          <p:nvPr/>
        </p:nvSpPr>
        <p:spPr bwMode="auto">
          <a:xfrm flipV="1">
            <a:off x="3886200" y="2667000"/>
            <a:ext cx="7620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5" name="Line 57"/>
          <p:cNvSpPr>
            <a:spLocks noChangeShapeType="1"/>
          </p:cNvSpPr>
          <p:nvPr/>
        </p:nvSpPr>
        <p:spPr bwMode="auto">
          <a:xfrm flipV="1">
            <a:off x="3962400" y="2819400"/>
            <a:ext cx="7620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6" name="Line 58"/>
          <p:cNvSpPr>
            <a:spLocks noChangeShapeType="1"/>
          </p:cNvSpPr>
          <p:nvPr/>
        </p:nvSpPr>
        <p:spPr bwMode="auto">
          <a:xfrm flipV="1">
            <a:off x="3886200" y="2514600"/>
            <a:ext cx="914400" cy="1828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7" name="Line 59"/>
          <p:cNvSpPr>
            <a:spLocks noChangeShapeType="1"/>
          </p:cNvSpPr>
          <p:nvPr/>
        </p:nvSpPr>
        <p:spPr bwMode="auto">
          <a:xfrm flipV="1">
            <a:off x="3886200" y="2362200"/>
            <a:ext cx="10668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8" name="Line 60"/>
          <p:cNvSpPr>
            <a:spLocks noChangeShapeType="1"/>
          </p:cNvSpPr>
          <p:nvPr/>
        </p:nvSpPr>
        <p:spPr bwMode="auto">
          <a:xfrm flipV="1">
            <a:off x="3886200" y="2971800"/>
            <a:ext cx="10668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9" name="Line 61"/>
          <p:cNvSpPr>
            <a:spLocks noChangeShapeType="1"/>
          </p:cNvSpPr>
          <p:nvPr/>
        </p:nvSpPr>
        <p:spPr bwMode="auto">
          <a:xfrm flipV="1">
            <a:off x="3886200" y="2362200"/>
            <a:ext cx="13716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10" name="Line 62"/>
          <p:cNvSpPr>
            <a:spLocks noChangeShapeType="1"/>
          </p:cNvSpPr>
          <p:nvPr/>
        </p:nvSpPr>
        <p:spPr bwMode="auto">
          <a:xfrm flipV="1">
            <a:off x="3886200" y="2667000"/>
            <a:ext cx="1371600" cy="1752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11" name="Line 63"/>
          <p:cNvSpPr>
            <a:spLocks noChangeShapeType="1"/>
          </p:cNvSpPr>
          <p:nvPr/>
        </p:nvSpPr>
        <p:spPr bwMode="auto">
          <a:xfrm flipV="1">
            <a:off x="3886200" y="2971800"/>
            <a:ext cx="1371600" cy="1371600"/>
          </a:xfrm>
          <a:prstGeom prst="line">
            <a:avLst/>
          </a:prstGeom>
          <a:noFill/>
          <a:ln w="9525">
            <a:solidFill>
              <a:schemeClr val="tx1"/>
            </a:solidFill>
            <a:miter lim="800000"/>
            <a:headEnd/>
            <a:tailEnd type="triangle" w="med" len="med"/>
          </a:ln>
          <a:effectLst/>
        </p:spPr>
        <p:txBody>
          <a:bodyPr wrap="none"/>
          <a:lstStyle/>
          <a:p>
            <a:endParaRPr lang="en-US"/>
          </a:p>
        </p:txBody>
      </p:sp>
    </p:spTree>
    <p:custDataLst>
      <p:tags r:id="rId1"/>
    </p:custDataLst>
    <p:extLst>
      <p:ext uri="{BB962C8B-B14F-4D97-AF65-F5344CB8AC3E}">
        <p14:creationId xmlns:p14="http://schemas.microsoft.com/office/powerpoint/2010/main" val="4217029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A4EE5C8-0EC0-4EFC-BEBF-D27DC03167EF}" type="slidenum">
              <a:rPr lang="en-US"/>
              <a:pPr/>
              <a:t>51</a:t>
            </a:fld>
            <a:endParaRPr lang="en-US"/>
          </a:p>
        </p:txBody>
      </p:sp>
      <p:sp>
        <p:nvSpPr>
          <p:cNvPr id="591874" name="Rectangle 2"/>
          <p:cNvSpPr>
            <a:spLocks noGrp="1" noChangeArrowheads="1"/>
          </p:cNvSpPr>
          <p:nvPr>
            <p:ph type="title"/>
          </p:nvPr>
        </p:nvSpPr>
        <p:spPr/>
        <p:txBody>
          <a:bodyPr/>
          <a:lstStyle/>
          <a:p>
            <a:r>
              <a:rPr lang="en-US"/>
              <a:t>Set Associative Cache</a:t>
            </a:r>
          </a:p>
        </p:txBody>
      </p:sp>
      <p:sp>
        <p:nvSpPr>
          <p:cNvPr id="591875" name="Rectangle 3"/>
          <p:cNvSpPr>
            <a:spLocks noGrp="1" noChangeArrowheads="1"/>
          </p:cNvSpPr>
          <p:nvPr>
            <p:ph type="body" idx="1"/>
          </p:nvPr>
        </p:nvSpPr>
        <p:spPr>
          <a:xfrm>
            <a:off x="757238" y="1371600"/>
            <a:ext cx="7480300" cy="4648200"/>
          </a:xfrm>
        </p:spPr>
        <p:txBody>
          <a:bodyPr/>
          <a:lstStyle/>
          <a:p>
            <a:pPr>
              <a:lnSpc>
                <a:spcPct val="90000"/>
              </a:lnSpc>
              <a:buFont typeface="Wingdings" pitchFamily="2" charset="2"/>
              <a:buNone/>
            </a:pPr>
            <a:r>
              <a:rPr lang="en-US" b="1" i="1" u="sng" dirty="0"/>
              <a:t>Set Associative Cache</a:t>
            </a:r>
            <a:r>
              <a:rPr lang="en-US" dirty="0"/>
              <a:t> is a compromise between direct mapped and fully associative.  A line in main memory can map to any of a </a:t>
            </a:r>
            <a:r>
              <a:rPr lang="en-US" b="1" u="sng" dirty="0">
                <a:solidFill>
                  <a:schemeClr val="folHlink"/>
                </a:solidFill>
              </a:rPr>
              <a:t>fixed number</a:t>
            </a:r>
            <a:r>
              <a:rPr lang="en-US" dirty="0"/>
              <a:t> of cache lines.</a:t>
            </a:r>
          </a:p>
          <a:p>
            <a:pPr>
              <a:lnSpc>
                <a:spcPct val="90000"/>
              </a:lnSpc>
              <a:buFont typeface="Wingdings" pitchFamily="2" charset="2"/>
              <a:buNone/>
            </a:pPr>
            <a:r>
              <a:rPr lang="en-US" dirty="0"/>
              <a:t>For example, </a:t>
            </a:r>
            <a:r>
              <a:rPr lang="en-US" b="1" i="1" u="sng" dirty="0"/>
              <a:t>2-way Set Associative Cache</a:t>
            </a:r>
            <a:r>
              <a:rPr lang="en-US" dirty="0"/>
              <a:t> can map each main memory line to either of 2 cache lines (e.g., to the Least Recently Used), 3-way maps to any of 3 cache lines, 4-way to 4 lines, and so on.</a:t>
            </a:r>
          </a:p>
          <a:p>
            <a:pPr>
              <a:lnSpc>
                <a:spcPct val="90000"/>
              </a:lnSpc>
              <a:buFont typeface="Wingdings" pitchFamily="2" charset="2"/>
              <a:buNone/>
            </a:pPr>
            <a:r>
              <a:rPr lang="en-US" dirty="0"/>
              <a:t>Set Associative cache is </a:t>
            </a:r>
            <a:r>
              <a:rPr lang="en-US" b="1" u="sng" dirty="0">
                <a:solidFill>
                  <a:schemeClr val="folHlink"/>
                </a:solidFill>
              </a:rPr>
              <a:t>cheaper</a:t>
            </a:r>
            <a:r>
              <a:rPr lang="en-US" dirty="0"/>
              <a:t> than fully associative – you need </a:t>
            </a:r>
            <a:r>
              <a:rPr lang="en-US" i="1" dirty="0"/>
              <a:t>K </a:t>
            </a:r>
            <a:r>
              <a:rPr lang="en-US" sz="4000" b="1" baseline="16000" dirty="0"/>
              <a:t>. </a:t>
            </a:r>
            <a:r>
              <a:rPr lang="en-US" i="1" dirty="0"/>
              <a:t>N</a:t>
            </a:r>
            <a:r>
              <a:rPr lang="en-US" baseline="-25000" dirty="0"/>
              <a:t>RAM</a:t>
            </a:r>
            <a:r>
              <a:rPr lang="en-US" dirty="0"/>
              <a:t> connections – but </a:t>
            </a:r>
            <a:r>
              <a:rPr lang="en-US" b="1" u="sng" dirty="0">
                <a:solidFill>
                  <a:schemeClr val="folHlink"/>
                </a:solidFill>
              </a:rPr>
              <a:t>more robust</a:t>
            </a:r>
            <a:r>
              <a:rPr lang="en-US" dirty="0"/>
              <a:t> than direct mapped.</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8722618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29 2013</a:t>
            </a:r>
            <a:endParaRPr lang="en-US" dirty="0"/>
          </a:p>
        </p:txBody>
      </p:sp>
      <p:sp>
        <p:nvSpPr>
          <p:cNvPr id="53" name="Slide Number Placeholder 3"/>
          <p:cNvSpPr>
            <a:spLocks noGrp="1"/>
          </p:cNvSpPr>
          <p:nvPr>
            <p:ph type="sldNum" sz="quarter" idx="4294967295"/>
          </p:nvPr>
        </p:nvSpPr>
        <p:spPr>
          <a:xfrm>
            <a:off x="7162800" y="6191250"/>
            <a:ext cx="1295400" cy="457200"/>
          </a:xfrm>
          <a:prstGeom prst="rect">
            <a:avLst/>
          </a:prstGeom>
        </p:spPr>
        <p:txBody>
          <a:bodyPr/>
          <a:lstStyle/>
          <a:p>
            <a:fld id="{C9CD6377-76C8-4C52-AB12-3AC620F2BF18}" type="slidenum">
              <a:rPr lang="en-US"/>
              <a:pPr/>
              <a:t>52</a:t>
            </a:fld>
            <a:endParaRPr lang="en-US"/>
          </a:p>
        </p:txBody>
      </p:sp>
      <p:sp>
        <p:nvSpPr>
          <p:cNvPr id="592898" name="Rectangle 2"/>
          <p:cNvSpPr>
            <a:spLocks noGrp="1" noChangeArrowheads="1"/>
          </p:cNvSpPr>
          <p:nvPr>
            <p:ph type="title"/>
          </p:nvPr>
        </p:nvSpPr>
        <p:spPr/>
        <p:txBody>
          <a:bodyPr/>
          <a:lstStyle/>
          <a:p>
            <a:r>
              <a:rPr lang="en-US" dirty="0"/>
              <a:t>2-Way Set Associative Illustration</a:t>
            </a:r>
          </a:p>
        </p:txBody>
      </p:sp>
      <p:grpSp>
        <p:nvGrpSpPr>
          <p:cNvPr id="2" name="Group 3"/>
          <p:cNvGrpSpPr>
            <a:grpSpLocks/>
          </p:cNvGrpSpPr>
          <p:nvPr/>
        </p:nvGrpSpPr>
        <p:grpSpPr bwMode="auto">
          <a:xfrm>
            <a:off x="990600" y="3581400"/>
            <a:ext cx="7315200" cy="2438400"/>
            <a:chOff x="624" y="2304"/>
            <a:chExt cx="4608" cy="1536"/>
          </a:xfrm>
        </p:grpSpPr>
        <p:sp>
          <p:nvSpPr>
            <p:cNvPr id="592900"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92901"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92902"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92903"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92904"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92905"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92906"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92907"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92908"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92909"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92910"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92911"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92912"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92913"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92914"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92915"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92916"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92917"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92918"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92919"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92920"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92921"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92922"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92923"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92924"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92925"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92926"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92927"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92928"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92929"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92930"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92931"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92933"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92934"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92935"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92936"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92937"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92938"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92939"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92940"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92941" name="Text Box 45"/>
          <p:cNvSpPr txBox="1">
            <a:spLocks noChangeArrowheads="1"/>
          </p:cNvSpPr>
          <p:nvPr/>
        </p:nvSpPr>
        <p:spPr bwMode="auto">
          <a:xfrm>
            <a:off x="3810000" y="1219200"/>
            <a:ext cx="1643063" cy="1006475"/>
          </a:xfrm>
          <a:prstGeom prst="rect">
            <a:avLst/>
          </a:prstGeom>
          <a:noFill/>
          <a:ln w="9525">
            <a:noFill/>
            <a:miter lim="800000"/>
            <a:headEnd/>
            <a:tailEnd/>
          </a:ln>
          <a:effectLst/>
        </p:spPr>
        <p:txBody>
          <a:bodyPr>
            <a:spAutoFit/>
          </a:bodyPr>
          <a:lstStyle/>
          <a:p>
            <a:r>
              <a:rPr lang="en-US" sz="2000"/>
              <a:t>Could go into cache address</a:t>
            </a:r>
          </a:p>
          <a:p>
            <a:r>
              <a:rPr lang="en-US" sz="2000"/>
              <a:t>11100101</a:t>
            </a:r>
            <a:endParaRPr lang="en-US"/>
          </a:p>
        </p:txBody>
      </p:sp>
      <p:sp>
        <p:nvSpPr>
          <p:cNvPr id="592942"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92944"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5"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6" name="Text Box 50"/>
          <p:cNvSpPr txBox="1">
            <a:spLocks noChangeArrowheads="1"/>
          </p:cNvSpPr>
          <p:nvPr/>
        </p:nvSpPr>
        <p:spPr bwMode="auto">
          <a:xfrm>
            <a:off x="5486400" y="2133600"/>
            <a:ext cx="1585913" cy="1006475"/>
          </a:xfrm>
          <a:prstGeom prst="rect">
            <a:avLst/>
          </a:prstGeom>
          <a:noFill/>
          <a:ln w="9525">
            <a:noFill/>
            <a:miter lim="800000"/>
            <a:headEnd/>
            <a:tailEnd/>
          </a:ln>
          <a:effectLst/>
        </p:spPr>
        <p:txBody>
          <a:bodyPr wrap="none">
            <a:spAutoFit/>
          </a:bodyPr>
          <a:lstStyle/>
          <a:p>
            <a:r>
              <a:rPr lang="en-US" sz="2000"/>
              <a:t>Could go into</a:t>
            </a:r>
          </a:p>
          <a:p>
            <a:r>
              <a:rPr lang="en-US" sz="2000"/>
              <a:t>cache address</a:t>
            </a:r>
          </a:p>
          <a:p>
            <a:r>
              <a:rPr lang="en-US" sz="2000"/>
              <a:t>01100101</a:t>
            </a:r>
            <a:endParaRPr lang="en-US" b="1"/>
          </a:p>
        </p:txBody>
      </p:sp>
      <p:sp>
        <p:nvSpPr>
          <p:cNvPr id="592947" name="Text Box 51"/>
          <p:cNvSpPr txBox="1">
            <a:spLocks noChangeArrowheads="1"/>
          </p:cNvSpPr>
          <p:nvPr/>
        </p:nvSpPr>
        <p:spPr bwMode="auto">
          <a:xfrm>
            <a:off x="5699125" y="1489075"/>
            <a:ext cx="641350" cy="457200"/>
          </a:xfrm>
          <a:prstGeom prst="rect">
            <a:avLst/>
          </a:prstGeom>
          <a:noFill/>
          <a:ln w="9525">
            <a:noFill/>
            <a:miter lim="800000"/>
            <a:headEnd/>
            <a:tailEnd/>
          </a:ln>
          <a:effectLst/>
        </p:spPr>
        <p:txBody>
          <a:bodyPr wrap="none">
            <a:spAutoFit/>
          </a:bodyPr>
          <a:lstStyle/>
          <a:p>
            <a:r>
              <a:rPr lang="en-US" sz="2400" b="1">
                <a:solidFill>
                  <a:schemeClr val="hlink"/>
                </a:solidFill>
              </a:rPr>
              <a:t>OR</a:t>
            </a:r>
          </a:p>
        </p:txBody>
      </p:sp>
    </p:spTree>
    <p:custDataLst>
      <p:tags r:id="rId1"/>
    </p:custDataLst>
    <p:extLst>
      <p:ext uri="{BB962C8B-B14F-4D97-AF65-F5344CB8AC3E}">
        <p14:creationId xmlns:p14="http://schemas.microsoft.com/office/powerpoint/2010/main" val="1602292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2C45346-F15A-4F49-9FE1-30D9F961FA7F}" type="slidenum">
              <a:rPr lang="en-US"/>
              <a:pPr/>
              <a:t>53</a:t>
            </a:fld>
            <a:endParaRPr lang="en-US"/>
          </a:p>
        </p:txBody>
      </p:sp>
      <p:sp>
        <p:nvSpPr>
          <p:cNvPr id="593922" name="Rectangle 2"/>
          <p:cNvSpPr>
            <a:spLocks noGrp="1" noChangeArrowheads="1"/>
          </p:cNvSpPr>
          <p:nvPr>
            <p:ph type="title"/>
          </p:nvPr>
        </p:nvSpPr>
        <p:spPr/>
        <p:txBody>
          <a:bodyPr/>
          <a:lstStyle/>
          <a:p>
            <a:r>
              <a:rPr lang="en-US"/>
              <a:t>Cache Associativity Examples</a:t>
            </a:r>
          </a:p>
        </p:txBody>
      </p:sp>
      <p:sp>
        <p:nvSpPr>
          <p:cNvPr id="593923" name="Rectangle 3"/>
          <p:cNvSpPr>
            <a:spLocks noGrp="1" noChangeArrowheads="1"/>
          </p:cNvSpPr>
          <p:nvPr>
            <p:ph type="body" idx="1"/>
          </p:nvPr>
        </p:nvSpPr>
        <p:spPr/>
        <p:txBody>
          <a:bodyPr/>
          <a:lstStyle/>
          <a:p>
            <a:pPr>
              <a:spcBef>
                <a:spcPts val="0"/>
              </a:spcBef>
            </a:pPr>
            <a:r>
              <a:rPr lang="en-US" b="1" u="sng" dirty="0" smtClean="0"/>
              <a:t>Sandy Bridge</a:t>
            </a:r>
            <a:r>
              <a:rPr lang="en-US" dirty="0" smtClean="0"/>
              <a:t> </a:t>
            </a:r>
            <a:r>
              <a:rPr lang="en-US" baseline="30000" dirty="0"/>
              <a:t>[</a:t>
            </a:r>
            <a:r>
              <a:rPr lang="en-US" baseline="30000" dirty="0" smtClean="0"/>
              <a:t>29]</a:t>
            </a:r>
            <a:endParaRPr lang="en-US" dirty="0"/>
          </a:p>
          <a:p>
            <a:pPr lvl="1">
              <a:spcBef>
                <a:spcPts val="0"/>
              </a:spcBef>
            </a:pPr>
            <a:r>
              <a:rPr lang="en-US" dirty="0"/>
              <a:t>L1 data cache:           8-way set associative</a:t>
            </a:r>
          </a:p>
          <a:p>
            <a:pPr lvl="1">
              <a:spcBef>
                <a:spcPts val="0"/>
              </a:spcBef>
            </a:pPr>
            <a:r>
              <a:rPr lang="en-US" dirty="0"/>
              <a:t>L2 cache:                   8-way set </a:t>
            </a:r>
            <a:r>
              <a:rPr lang="en-US" dirty="0" smtClean="0"/>
              <a:t>associative</a:t>
            </a:r>
          </a:p>
          <a:p>
            <a:pPr lvl="1">
              <a:spcBef>
                <a:spcPts val="0"/>
              </a:spcBef>
            </a:pPr>
            <a:r>
              <a:rPr lang="en-US" dirty="0" smtClean="0"/>
              <a:t>L3 cache:                   varies with cache size</a:t>
            </a:r>
            <a:endParaRPr lang="en-US" dirty="0"/>
          </a:p>
          <a:p>
            <a:pPr>
              <a:spcBef>
                <a:spcPts val="0"/>
              </a:spcBef>
            </a:pPr>
            <a:r>
              <a:rPr lang="en-US" b="1" u="sng" dirty="0"/>
              <a:t>POWER4</a:t>
            </a:r>
            <a:r>
              <a:rPr lang="en-US" dirty="0"/>
              <a:t> </a:t>
            </a:r>
            <a:r>
              <a:rPr lang="en-US" baseline="30000" dirty="0"/>
              <a:t>[12]</a:t>
            </a:r>
            <a:endParaRPr lang="en-US" dirty="0"/>
          </a:p>
          <a:p>
            <a:pPr lvl="1">
              <a:spcBef>
                <a:spcPts val="0"/>
              </a:spcBef>
            </a:pPr>
            <a:r>
              <a:rPr lang="en-US" dirty="0"/>
              <a:t>L1 instruction cache:  direct mapped</a:t>
            </a:r>
          </a:p>
          <a:p>
            <a:pPr lvl="1">
              <a:spcBef>
                <a:spcPts val="0"/>
              </a:spcBef>
            </a:pPr>
            <a:r>
              <a:rPr lang="en-US" dirty="0"/>
              <a:t>L1 data cache:            2-way set associative</a:t>
            </a:r>
          </a:p>
          <a:p>
            <a:pPr lvl="1">
              <a:spcBef>
                <a:spcPts val="0"/>
              </a:spcBef>
            </a:pPr>
            <a:r>
              <a:rPr lang="en-US" dirty="0"/>
              <a:t>L2 cache:                    8-way set associative</a:t>
            </a:r>
          </a:p>
          <a:p>
            <a:pPr lvl="1">
              <a:spcBef>
                <a:spcPts val="0"/>
              </a:spcBef>
            </a:pPr>
            <a:r>
              <a:rPr lang="en-US" dirty="0"/>
              <a:t>L3 cache:                    8-way set </a:t>
            </a:r>
            <a:r>
              <a:rPr lang="en-US" dirty="0" smtClean="0"/>
              <a:t>associative</a:t>
            </a:r>
          </a:p>
          <a:p>
            <a:pPr>
              <a:spcBef>
                <a:spcPts val="0"/>
              </a:spcBef>
            </a:pPr>
            <a:r>
              <a:rPr lang="en-US" b="1" u="sng" dirty="0" smtClean="0"/>
              <a:t>POWER7</a:t>
            </a:r>
            <a:r>
              <a:rPr lang="en-US" dirty="0" smtClean="0"/>
              <a:t> </a:t>
            </a:r>
            <a:r>
              <a:rPr lang="en-US" baseline="30000" dirty="0" smtClean="0"/>
              <a:t>[28]</a:t>
            </a:r>
          </a:p>
          <a:p>
            <a:pPr lvl="1">
              <a:spcBef>
                <a:spcPts val="0"/>
              </a:spcBef>
            </a:pPr>
            <a:r>
              <a:rPr lang="en-US" dirty="0" smtClean="0"/>
              <a:t>L1 instruction cache:  </a:t>
            </a:r>
            <a:r>
              <a:rPr lang="en-US" sz="800" dirty="0" smtClean="0"/>
              <a:t> </a:t>
            </a:r>
            <a:r>
              <a:rPr lang="en-US" dirty="0" smtClean="0"/>
              <a:t>4-way set associative</a:t>
            </a:r>
          </a:p>
          <a:p>
            <a:pPr lvl="1">
              <a:spcBef>
                <a:spcPts val="0"/>
              </a:spcBef>
            </a:pPr>
            <a:r>
              <a:rPr lang="en-US" dirty="0" smtClean="0"/>
              <a:t>L1 data cache:             </a:t>
            </a:r>
            <a:r>
              <a:rPr lang="en-US" sz="400" dirty="0" smtClean="0"/>
              <a:t> </a:t>
            </a:r>
            <a:r>
              <a:rPr lang="en-US" dirty="0" smtClean="0"/>
              <a:t>8-way set associative</a:t>
            </a:r>
          </a:p>
          <a:p>
            <a:pPr lvl="1">
              <a:spcBef>
                <a:spcPts val="0"/>
              </a:spcBef>
            </a:pPr>
            <a:r>
              <a:rPr lang="en-US" dirty="0" smtClean="0"/>
              <a:t>L2 cache:                     8-way set associative</a:t>
            </a:r>
          </a:p>
          <a:p>
            <a:pPr lvl="1">
              <a:spcBef>
                <a:spcPts val="0"/>
              </a:spcBef>
            </a:pPr>
            <a:r>
              <a:rPr lang="en-US" dirty="0" smtClean="0"/>
              <a:t>L3 cache:                     8-way set associative</a:t>
            </a:r>
            <a:endParaRPr lang="en-US" dirty="0"/>
          </a:p>
          <a:p>
            <a:endParaRPr lang="en-US" dirty="0"/>
          </a:p>
        </p:txBody>
      </p:sp>
      <p:pic>
        <p:nvPicPr>
          <p:cNvPr id="593924" name="Picture 4" descr="boomer"/>
          <p:cNvPicPr>
            <a:picLocks noChangeAspect="1" noChangeArrowheads="1"/>
          </p:cNvPicPr>
          <p:nvPr/>
        </p:nvPicPr>
        <p:blipFill>
          <a:blip r:embed="rId3" cstate="print"/>
          <a:srcRect/>
          <a:stretch>
            <a:fillRect/>
          </a:stretch>
        </p:blipFill>
        <p:spPr bwMode="auto">
          <a:xfrm>
            <a:off x="7315200" y="1524000"/>
            <a:ext cx="1001713" cy="1333500"/>
          </a:xfrm>
          <a:prstGeom prst="rect">
            <a:avLst/>
          </a:prstGeom>
          <a:noFill/>
        </p:spPr>
      </p:pic>
      <p:pic>
        <p:nvPicPr>
          <p:cNvPr id="593926" name="Picture 6" descr="ibm_p5_590"/>
          <p:cNvPicPr>
            <a:picLocks noChangeAspect="1" noChangeArrowheads="1"/>
          </p:cNvPicPr>
          <p:nvPr/>
        </p:nvPicPr>
        <p:blipFill>
          <a:blip r:embed="rId4" cstate="print"/>
          <a:srcRect/>
          <a:stretch>
            <a:fillRect/>
          </a:stretch>
        </p:blipFill>
        <p:spPr bwMode="auto">
          <a:xfrm>
            <a:off x="6477000" y="2971800"/>
            <a:ext cx="735013" cy="1371600"/>
          </a:xfrm>
          <a:prstGeom prst="rect">
            <a:avLst/>
          </a:prstGeom>
          <a:noFill/>
        </p:spPr>
      </p:pic>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0" name="Picture 2"/>
          <p:cNvPicPr>
            <a:picLocks noChangeAspect="1" noChangeArrowheads="1"/>
          </p:cNvPicPr>
          <p:nvPr/>
        </p:nvPicPr>
        <p:blipFill>
          <a:blip r:embed="rId5" cstate="print"/>
          <a:srcRect/>
          <a:stretch>
            <a:fillRect/>
          </a:stretch>
        </p:blipFill>
        <p:spPr bwMode="auto">
          <a:xfrm>
            <a:off x="6400800" y="18288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592408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BAAE77B-CFCB-4809-864D-7E8526106837}" type="slidenum">
              <a:rPr lang="en-US"/>
              <a:pPr/>
              <a:t>54</a:t>
            </a:fld>
            <a:endParaRPr lang="en-US"/>
          </a:p>
        </p:txBody>
      </p:sp>
      <p:sp>
        <p:nvSpPr>
          <p:cNvPr id="594946" name="Rectangle 2"/>
          <p:cNvSpPr>
            <a:spLocks noGrp="1" noChangeArrowheads="1"/>
          </p:cNvSpPr>
          <p:nvPr>
            <p:ph type="title"/>
          </p:nvPr>
        </p:nvSpPr>
        <p:spPr/>
        <p:txBody>
          <a:bodyPr/>
          <a:lstStyle/>
          <a:p>
            <a:r>
              <a:rPr lang="en-US"/>
              <a:t>If It’s in Cache, It’s Also in RAM</a:t>
            </a:r>
          </a:p>
        </p:txBody>
      </p:sp>
      <p:sp>
        <p:nvSpPr>
          <p:cNvPr id="594947" name="Rectangle 3"/>
          <p:cNvSpPr>
            <a:spLocks noGrp="1" noChangeArrowheads="1"/>
          </p:cNvSpPr>
          <p:nvPr>
            <p:ph type="body" idx="1"/>
          </p:nvPr>
        </p:nvSpPr>
        <p:spPr/>
        <p:txBody>
          <a:bodyPr/>
          <a:lstStyle/>
          <a:p>
            <a:pPr>
              <a:buFont typeface="Wingdings" pitchFamily="2" charset="2"/>
              <a:buNone/>
            </a:pPr>
            <a:r>
              <a:rPr lang="en-US"/>
              <a:t>As we saw earlier:</a:t>
            </a:r>
          </a:p>
          <a:p>
            <a:pPr>
              <a:buFont typeface="Wingdings" pitchFamily="2" charset="2"/>
              <a:buNone/>
            </a:pPr>
            <a:r>
              <a:rPr lang="en-US"/>
              <a:t>	If a particular memory address is currently in cache, then it’s </a:t>
            </a:r>
            <a:r>
              <a:rPr lang="en-US" b="1" u="sng"/>
              <a:t>also</a:t>
            </a:r>
            <a:r>
              <a:rPr lang="en-US"/>
              <a:t> in Main Memory (RAM).</a:t>
            </a:r>
          </a:p>
          <a:p>
            <a:pPr>
              <a:buFont typeface="Wingdings" pitchFamily="2" charset="2"/>
              <a:buNone/>
            </a:pPr>
            <a:r>
              <a:rPr lang="en-US"/>
              <a:t>	That is, </a:t>
            </a:r>
            <a:r>
              <a:rPr lang="en-US" b="1" u="sng"/>
              <a:t>all</a:t>
            </a:r>
            <a:r>
              <a:rPr lang="en-US"/>
              <a:t> of a program’s data are in Main Memory, but </a:t>
            </a:r>
            <a:r>
              <a:rPr lang="en-US" b="1" u="sng"/>
              <a:t>some</a:t>
            </a:r>
            <a:r>
              <a:rPr lang="en-US"/>
              <a:t> are </a:t>
            </a:r>
            <a:r>
              <a:rPr lang="en-US" b="1" u="sng"/>
              <a:t>also</a:t>
            </a:r>
            <a:r>
              <a:rPr lang="en-US"/>
              <a:t> in cache.</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666012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8077E6DC-8C5B-4E5F-A020-310E98136B70}" type="slidenum">
              <a:rPr lang="en-US"/>
              <a:pPr/>
              <a:t>55</a:t>
            </a:fld>
            <a:endParaRPr lang="en-US"/>
          </a:p>
        </p:txBody>
      </p:sp>
      <p:sp>
        <p:nvSpPr>
          <p:cNvPr id="595970" name="Rectangle 2"/>
          <p:cNvSpPr>
            <a:spLocks noGrp="1" noChangeArrowheads="1"/>
          </p:cNvSpPr>
          <p:nvPr>
            <p:ph type="title"/>
          </p:nvPr>
        </p:nvSpPr>
        <p:spPr/>
        <p:txBody>
          <a:bodyPr/>
          <a:lstStyle/>
          <a:p>
            <a:r>
              <a:rPr lang="en-US"/>
              <a:t>Changing a Value That’s in Cache</a:t>
            </a:r>
          </a:p>
        </p:txBody>
      </p:sp>
      <p:sp>
        <p:nvSpPr>
          <p:cNvPr id="595971" name="Rectangle 3"/>
          <p:cNvSpPr>
            <a:spLocks noGrp="1" noChangeArrowheads="1"/>
          </p:cNvSpPr>
          <p:nvPr>
            <p:ph type="body" idx="1"/>
          </p:nvPr>
        </p:nvSpPr>
        <p:spPr/>
        <p:txBody>
          <a:bodyPr/>
          <a:lstStyle/>
          <a:p>
            <a:pPr>
              <a:buFont typeface="Wingdings" pitchFamily="2" charset="2"/>
              <a:buNone/>
            </a:pPr>
            <a:r>
              <a:rPr lang="en-US"/>
              <a:t>Suppose that you have in cache a particular line of main memory (RAM).</a:t>
            </a:r>
          </a:p>
          <a:p>
            <a:pPr>
              <a:buFont typeface="Wingdings" pitchFamily="2" charset="2"/>
              <a:buNone/>
            </a:pPr>
            <a:r>
              <a:rPr lang="en-US"/>
              <a:t>If you don’t change the contents of any of that line’s bytes while it’s in cache, then when it gets clobbered by another main memory line coming into cache, there’s no loss of information.</a:t>
            </a:r>
          </a:p>
          <a:p>
            <a:pPr>
              <a:buFont typeface="Wingdings" pitchFamily="2" charset="2"/>
              <a:buNone/>
            </a:pPr>
            <a:r>
              <a:rPr lang="en-US"/>
              <a:t>But, if you change the contents of any byte while it’s in cache, then you need to store it back out to main memory before clobbering it.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6143119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19ECA7A-38E5-466D-9573-1A6640BA025E}" type="slidenum">
              <a:rPr lang="en-US"/>
              <a:pPr/>
              <a:t>56</a:t>
            </a:fld>
            <a:endParaRPr lang="en-US"/>
          </a:p>
        </p:txBody>
      </p:sp>
      <p:sp>
        <p:nvSpPr>
          <p:cNvPr id="596994" name="Rectangle 2"/>
          <p:cNvSpPr>
            <a:spLocks noGrp="1" noChangeArrowheads="1"/>
          </p:cNvSpPr>
          <p:nvPr>
            <p:ph type="title"/>
          </p:nvPr>
        </p:nvSpPr>
        <p:spPr/>
        <p:txBody>
          <a:bodyPr/>
          <a:lstStyle/>
          <a:p>
            <a:r>
              <a:rPr lang="en-US"/>
              <a:t>Cache Store Strategies</a:t>
            </a:r>
          </a:p>
        </p:txBody>
      </p:sp>
      <p:sp>
        <p:nvSpPr>
          <p:cNvPr id="596995" name="Rectangle 3"/>
          <p:cNvSpPr>
            <a:spLocks noGrp="1" noChangeArrowheads="1"/>
          </p:cNvSpPr>
          <p:nvPr>
            <p:ph type="body" idx="1"/>
          </p:nvPr>
        </p:nvSpPr>
        <p:spPr>
          <a:xfrm>
            <a:off x="609600" y="1371600"/>
            <a:ext cx="7924800" cy="5105400"/>
          </a:xfrm>
        </p:spPr>
        <p:txBody>
          <a:bodyPr/>
          <a:lstStyle/>
          <a:p>
            <a:pPr>
              <a:buFont typeface="Wingdings" pitchFamily="2" charset="2"/>
              <a:buNone/>
            </a:pPr>
            <a:r>
              <a:rPr lang="en-US" dirty="0"/>
              <a:t>Typically, there are two possible cache store strategies:</a:t>
            </a:r>
          </a:p>
          <a:p>
            <a:r>
              <a:rPr lang="en-US" b="1" i="1" u="sng" dirty="0">
                <a:solidFill>
                  <a:schemeClr val="folHlink"/>
                </a:solidFill>
              </a:rPr>
              <a:t>Write-through</a:t>
            </a:r>
            <a:r>
              <a:rPr lang="en-US" dirty="0"/>
              <a:t>: every single time that a value in cache is changed, that value is also stored back into main memory (RAM).</a:t>
            </a:r>
          </a:p>
          <a:p>
            <a:r>
              <a:rPr lang="en-US" b="1" i="1" u="sng" dirty="0">
                <a:solidFill>
                  <a:schemeClr val="folHlink"/>
                </a:solidFill>
              </a:rPr>
              <a:t>Write-back</a:t>
            </a:r>
            <a:r>
              <a:rPr lang="en-US" dirty="0"/>
              <a:t>: every single time that a value in cache is changed, the cache line containing that cache location gets marked as </a:t>
            </a:r>
            <a:r>
              <a:rPr lang="en-US" b="1" i="1" u="sng" dirty="0">
                <a:solidFill>
                  <a:schemeClr val="hlink"/>
                </a:solidFill>
              </a:rPr>
              <a:t>dirty</a:t>
            </a:r>
            <a:r>
              <a:rPr lang="en-US" dirty="0"/>
              <a:t>. When a cache line gets clobbered, then if it has been marked as dirty, then it is stored back into main memory (RAM). </a:t>
            </a:r>
            <a:r>
              <a:rPr lang="en-US" baseline="16000" dirty="0"/>
              <a:t>[14]</a:t>
            </a:r>
          </a:p>
          <a:p>
            <a:pPr>
              <a:buFont typeface="Wingdings" pitchFamily="2" charset="2"/>
              <a:buNone/>
            </a:pPr>
            <a:r>
              <a:rPr lang="en-US" dirty="0"/>
              <a:t>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0564216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2C45346-F15A-4F49-9FE1-30D9F961FA7F}" type="slidenum">
              <a:rPr lang="en-US"/>
              <a:pPr/>
              <a:t>57</a:t>
            </a:fld>
            <a:endParaRPr lang="en-US"/>
          </a:p>
        </p:txBody>
      </p:sp>
      <p:sp>
        <p:nvSpPr>
          <p:cNvPr id="593922" name="Rectangle 2"/>
          <p:cNvSpPr>
            <a:spLocks noGrp="1" noChangeArrowheads="1"/>
          </p:cNvSpPr>
          <p:nvPr>
            <p:ph type="title"/>
          </p:nvPr>
        </p:nvSpPr>
        <p:spPr/>
        <p:txBody>
          <a:bodyPr/>
          <a:lstStyle/>
          <a:p>
            <a:r>
              <a:rPr lang="en-US" dirty="0"/>
              <a:t>Cache </a:t>
            </a:r>
            <a:r>
              <a:rPr lang="en-US" dirty="0" smtClean="0"/>
              <a:t>Store Examples</a:t>
            </a:r>
            <a:endParaRPr lang="en-US" dirty="0"/>
          </a:p>
        </p:txBody>
      </p:sp>
      <p:sp>
        <p:nvSpPr>
          <p:cNvPr id="593923" name="Rectangle 3"/>
          <p:cNvSpPr>
            <a:spLocks noGrp="1" noChangeArrowheads="1"/>
          </p:cNvSpPr>
          <p:nvPr>
            <p:ph type="body" idx="1"/>
          </p:nvPr>
        </p:nvSpPr>
        <p:spPr/>
        <p:txBody>
          <a:bodyPr/>
          <a:lstStyle/>
          <a:p>
            <a:r>
              <a:rPr lang="en-US" b="1" u="sng" dirty="0" smtClean="0"/>
              <a:t>Intel Sandy Bridge</a:t>
            </a:r>
            <a:r>
              <a:rPr lang="en-US" dirty="0" smtClean="0"/>
              <a:t> </a:t>
            </a:r>
            <a:r>
              <a:rPr lang="en-US" baseline="30000" dirty="0"/>
              <a:t>[</a:t>
            </a:r>
            <a:r>
              <a:rPr lang="en-US" baseline="30000" dirty="0" smtClean="0"/>
              <a:t>29]</a:t>
            </a:r>
            <a:endParaRPr lang="en-US" dirty="0"/>
          </a:p>
          <a:p>
            <a:pPr lvl="1"/>
            <a:r>
              <a:rPr lang="en-US" dirty="0"/>
              <a:t>L1 </a:t>
            </a:r>
            <a:r>
              <a:rPr lang="en-US" dirty="0" smtClean="0"/>
              <a:t>cache</a:t>
            </a:r>
            <a:r>
              <a:rPr lang="en-US" dirty="0"/>
              <a:t>:     </a:t>
            </a:r>
            <a:r>
              <a:rPr lang="en-US" dirty="0" smtClean="0"/>
              <a:t>	      write-back</a:t>
            </a:r>
          </a:p>
          <a:p>
            <a:r>
              <a:rPr lang="en-US" b="1" u="sng" dirty="0" smtClean="0"/>
              <a:t>Pentium D</a:t>
            </a:r>
            <a:r>
              <a:rPr lang="en-US" dirty="0" smtClean="0"/>
              <a:t> </a:t>
            </a:r>
            <a:r>
              <a:rPr lang="en-US" baseline="30000" dirty="0" smtClean="0"/>
              <a:t>[26]</a:t>
            </a:r>
            <a:endParaRPr lang="en-US" baseline="30000" dirty="0"/>
          </a:p>
          <a:p>
            <a:pPr lvl="1"/>
            <a:r>
              <a:rPr lang="en-US" dirty="0" smtClean="0"/>
              <a:t>L1 cache:                   write-through</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0" name="Picture 2"/>
          <p:cNvPicPr>
            <a:picLocks noChangeAspect="1" noChangeArrowheads="1"/>
          </p:cNvPicPr>
          <p:nvPr/>
        </p:nvPicPr>
        <p:blipFill>
          <a:blip r:embed="rId3" cstate="print"/>
          <a:srcRect/>
          <a:stretch>
            <a:fillRect/>
          </a:stretch>
        </p:blipFill>
        <p:spPr bwMode="auto">
          <a:xfrm>
            <a:off x="6400800" y="19812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26397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ctrTitle"/>
          </p:nvPr>
        </p:nvSpPr>
        <p:spPr>
          <a:xfrm>
            <a:off x="914400" y="1371600"/>
            <a:ext cx="7848600" cy="1828800"/>
          </a:xfrm>
        </p:spPr>
        <p:txBody>
          <a:bodyPr/>
          <a:lstStyle/>
          <a:p>
            <a:r>
              <a:rPr lang="en-US" sz="6000"/>
              <a:t>The Importance of Being Local</a:t>
            </a:r>
          </a:p>
        </p:txBody>
      </p:sp>
      <p:pic>
        <p:nvPicPr>
          <p:cNvPr id="598019" name="Picture 3" descr="ou_map"/>
          <p:cNvPicPr>
            <a:picLocks noChangeAspect="1" noChangeArrowheads="1"/>
          </p:cNvPicPr>
          <p:nvPr/>
        </p:nvPicPr>
        <p:blipFill>
          <a:blip r:embed="rId3" cstate="print"/>
          <a:srcRect/>
          <a:stretch>
            <a:fillRect/>
          </a:stretch>
        </p:blipFill>
        <p:spPr bwMode="auto">
          <a:xfrm>
            <a:off x="3962400" y="3352800"/>
            <a:ext cx="1814513" cy="3076575"/>
          </a:xfrm>
          <a:prstGeom prst="rect">
            <a:avLst/>
          </a:prstGeom>
          <a:noFill/>
        </p:spPr>
      </p:pic>
      <p:sp>
        <p:nvSpPr>
          <p:cNvPr id="598020" name="Text Box 4"/>
          <p:cNvSpPr txBox="1">
            <a:spLocks noChangeArrowheads="1"/>
          </p:cNvSpPr>
          <p:nvPr/>
        </p:nvSpPr>
        <p:spPr bwMode="auto">
          <a:xfrm>
            <a:off x="5867400" y="4506913"/>
            <a:ext cx="415925" cy="260350"/>
          </a:xfrm>
          <a:prstGeom prst="rect">
            <a:avLst/>
          </a:prstGeom>
          <a:noFill/>
          <a:ln w="9525">
            <a:noFill/>
            <a:miter lim="800000"/>
            <a:headEnd/>
            <a:tailEnd/>
          </a:ln>
          <a:effectLst/>
        </p:spPr>
        <p:txBody>
          <a:bodyPr wrap="none">
            <a:spAutoFit/>
          </a:bodyPr>
          <a:lstStyle/>
          <a:p>
            <a:pPr algn="l"/>
            <a:r>
              <a:rPr lang="en-US" sz="1600" baseline="30000"/>
              <a:t>[15]</a:t>
            </a:r>
          </a:p>
        </p:txBody>
      </p:sp>
    </p:spTree>
    <p:custDataLst>
      <p:tags r:id="rId1"/>
    </p:custDataLst>
    <p:extLst>
      <p:ext uri="{BB962C8B-B14F-4D97-AF65-F5344CB8AC3E}">
        <p14:creationId xmlns:p14="http://schemas.microsoft.com/office/powerpoint/2010/main" val="24947491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4A95D32-0F17-43AD-878E-444F63CB80E5}" type="slidenum">
              <a:rPr lang="en-US"/>
              <a:pPr/>
              <a:t>59</a:t>
            </a:fld>
            <a:endParaRPr lang="en-US"/>
          </a:p>
        </p:txBody>
      </p:sp>
      <p:sp>
        <p:nvSpPr>
          <p:cNvPr id="599042" name="Rectangle 2"/>
          <p:cNvSpPr>
            <a:spLocks noGrp="1" noChangeArrowheads="1"/>
          </p:cNvSpPr>
          <p:nvPr>
            <p:ph type="title"/>
          </p:nvPr>
        </p:nvSpPr>
        <p:spPr/>
        <p:txBody>
          <a:bodyPr/>
          <a:lstStyle/>
          <a:p>
            <a:r>
              <a:rPr lang="en-US"/>
              <a:t>More Data Than Cache</a:t>
            </a:r>
          </a:p>
        </p:txBody>
      </p:sp>
      <p:sp>
        <p:nvSpPr>
          <p:cNvPr id="599043" name="Rectangle 3"/>
          <p:cNvSpPr>
            <a:spLocks noGrp="1" noChangeArrowheads="1"/>
          </p:cNvSpPr>
          <p:nvPr>
            <p:ph type="body" idx="1"/>
          </p:nvPr>
        </p:nvSpPr>
        <p:spPr/>
        <p:txBody>
          <a:bodyPr/>
          <a:lstStyle/>
          <a:p>
            <a:pPr>
              <a:buFont typeface="Wingdings" pitchFamily="2" charset="2"/>
              <a:buNone/>
            </a:pPr>
            <a:r>
              <a:rPr lang="en-US"/>
              <a:t>Let’s say that you have 1000 times more data than cache.  Then won’t most of your data be outside the cache?</a:t>
            </a:r>
          </a:p>
          <a:p>
            <a:pPr>
              <a:buFont typeface="Wingdings" pitchFamily="2" charset="2"/>
              <a:buNone/>
            </a:pPr>
            <a:endParaRPr lang="en-US"/>
          </a:p>
          <a:p>
            <a:pPr>
              <a:lnSpc>
                <a:spcPct val="50000"/>
              </a:lnSpc>
              <a:buFont typeface="Wingdings" pitchFamily="2" charset="2"/>
              <a:buNone/>
            </a:pPr>
            <a:r>
              <a:rPr lang="en-US" sz="4000" b="1"/>
              <a:t>YES!</a:t>
            </a:r>
          </a:p>
          <a:p>
            <a:pPr>
              <a:buFont typeface="Wingdings" pitchFamily="2" charset="2"/>
              <a:buNone/>
            </a:pPr>
            <a:endParaRPr lang="en-US"/>
          </a:p>
          <a:p>
            <a:pPr>
              <a:lnSpc>
                <a:spcPct val="50000"/>
              </a:lnSpc>
              <a:buFont typeface="Wingdings" pitchFamily="2" charset="2"/>
              <a:buNone/>
            </a:pPr>
            <a:r>
              <a:rPr lang="en-US"/>
              <a:t>Okay, so how does cache help?</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052832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t>We’ve also successfully tested it on devices with:</a:t>
            </a:r>
          </a:p>
          <a:p>
            <a:r>
              <a:rPr lang="en-US" dirty="0" smtClean="0"/>
              <a:t>Android</a:t>
            </a:r>
          </a:p>
          <a:p>
            <a:r>
              <a:rPr lang="en-US" dirty="0" err="1" smtClean="0"/>
              <a:t>iOS</a:t>
            </a:r>
            <a:endParaRPr lang="en-US" dirty="0" smtClean="0"/>
          </a:p>
          <a:p>
            <a:pPr marL="0" indent="0">
              <a:buNone/>
            </a:pPr>
            <a:r>
              <a:rPr lang="en-US" dirty="0" smtClean="0"/>
              <a:t>However, we make no representations on the likelihood of it working on your device, because we don’t know which versions of Android or </a:t>
            </a:r>
            <a:r>
              <a:rPr lang="en-US" dirty="0" err="1" smtClean="0"/>
              <a:t>iOS</a:t>
            </a:r>
            <a:r>
              <a:rPr lang="en-US" dirty="0" smtClean="0"/>
              <a:t> it might or might not work with.</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Storage Hierarchy</a:t>
            </a:r>
            <a:endParaRPr lang="en-US" dirty="0" smtClean="0"/>
          </a:p>
          <a:p>
            <a:pPr>
              <a:defRPr/>
            </a:pPr>
            <a:r>
              <a:rPr lang="en-US" dirty="0" smtClean="0"/>
              <a:t>Tue Jan 29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extLst>
      <p:ext uri="{BB962C8B-B14F-4D97-AF65-F5344CB8AC3E}">
        <p14:creationId xmlns:p14="http://schemas.microsoft.com/office/powerpoint/2010/main" val="395302810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864837F-BD99-4B43-AD1B-87C037D5DA09}" type="slidenum">
              <a:rPr lang="en-US"/>
              <a:pPr/>
              <a:t>60</a:t>
            </a:fld>
            <a:endParaRPr lang="en-US"/>
          </a:p>
        </p:txBody>
      </p:sp>
      <p:sp>
        <p:nvSpPr>
          <p:cNvPr id="600066" name="Rectangle 2"/>
          <p:cNvSpPr>
            <a:spLocks noGrp="1" noChangeArrowheads="1"/>
          </p:cNvSpPr>
          <p:nvPr>
            <p:ph type="title"/>
          </p:nvPr>
        </p:nvSpPr>
        <p:spPr/>
        <p:txBody>
          <a:bodyPr/>
          <a:lstStyle/>
          <a:p>
            <a:r>
              <a:rPr lang="en-US"/>
              <a:t>Improving Your Cache Hit Rate</a:t>
            </a:r>
          </a:p>
        </p:txBody>
      </p:sp>
      <p:sp>
        <p:nvSpPr>
          <p:cNvPr id="600067"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a:t>Many scientific codes use a lot more data than can fit in cache all at once.</a:t>
            </a:r>
          </a:p>
          <a:p>
            <a:pPr>
              <a:buFont typeface="Wingdings" pitchFamily="2" charset="2"/>
              <a:buNone/>
            </a:pPr>
            <a:r>
              <a:rPr lang="en-US"/>
              <a:t>Therefore, you need to ensure a high cache hit rate even though you’ve got much more data than cache.</a:t>
            </a:r>
          </a:p>
          <a:p>
            <a:pPr>
              <a:buFont typeface="Wingdings" pitchFamily="2" charset="2"/>
              <a:buNone/>
            </a:pPr>
            <a:r>
              <a:rPr lang="en-US"/>
              <a:t>So, how can you improve your cache hit rate?</a:t>
            </a:r>
          </a:p>
          <a:p>
            <a:pPr>
              <a:buFont typeface="Wingdings" pitchFamily="2" charset="2"/>
              <a:buNone/>
            </a:pPr>
            <a:r>
              <a:rPr lang="en-US"/>
              <a:t>Use the same solution as in Real Estate:</a:t>
            </a:r>
          </a:p>
          <a:p>
            <a:pPr>
              <a:buFont typeface="Wingdings" pitchFamily="2" charset="2"/>
              <a:buNone/>
            </a:pPr>
            <a:r>
              <a:rPr lang="en-US" b="1" u="sng"/>
              <a:t>Location, Location, Location!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5267365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BE5AEAC-9F9E-41C3-A95B-CBE0D4E897C3}" type="slidenum">
              <a:rPr lang="en-US"/>
              <a:pPr/>
              <a:t>61</a:t>
            </a:fld>
            <a:endParaRPr lang="en-US"/>
          </a:p>
        </p:txBody>
      </p:sp>
      <p:sp>
        <p:nvSpPr>
          <p:cNvPr id="601090" name="Rectangle 2"/>
          <p:cNvSpPr>
            <a:spLocks noGrp="1" noChangeArrowheads="1"/>
          </p:cNvSpPr>
          <p:nvPr>
            <p:ph type="title"/>
          </p:nvPr>
        </p:nvSpPr>
        <p:spPr/>
        <p:txBody>
          <a:bodyPr/>
          <a:lstStyle/>
          <a:p>
            <a:r>
              <a:rPr lang="en-US"/>
              <a:t>Data Locality</a:t>
            </a:r>
          </a:p>
        </p:txBody>
      </p:sp>
      <p:sp>
        <p:nvSpPr>
          <p:cNvPr id="601091" name="Rectangle 3"/>
          <p:cNvSpPr>
            <a:spLocks noGrp="1" noChangeArrowheads="1"/>
          </p:cNvSpPr>
          <p:nvPr>
            <p:ph type="body" idx="1"/>
          </p:nvPr>
        </p:nvSpPr>
        <p:spPr>
          <a:xfrm>
            <a:off x="609600" y="1219200"/>
            <a:ext cx="8001000" cy="4876800"/>
          </a:xfrm>
        </p:spPr>
        <p:txBody>
          <a:bodyPr/>
          <a:lstStyle/>
          <a:p>
            <a:pPr>
              <a:lnSpc>
                <a:spcPct val="90000"/>
              </a:lnSpc>
              <a:buFont typeface="Wingdings" pitchFamily="2" charset="2"/>
              <a:buNone/>
            </a:pPr>
            <a:r>
              <a:rPr lang="en-US" b="1" i="1" u="sng" dirty="0"/>
              <a:t>Data locality</a:t>
            </a:r>
            <a:r>
              <a:rPr lang="en-US" dirty="0"/>
              <a:t> is the principle that, if you use data in a particular memory address, then </a:t>
            </a:r>
            <a:r>
              <a:rPr lang="en-US" b="1" u="sng" dirty="0">
                <a:solidFill>
                  <a:schemeClr val="folHlink"/>
                </a:solidFill>
              </a:rPr>
              <a:t>very soon</a:t>
            </a:r>
            <a:r>
              <a:rPr lang="en-US" dirty="0"/>
              <a:t> you’ll use either </a:t>
            </a:r>
            <a:r>
              <a:rPr lang="en-US" b="1" u="sng" dirty="0">
                <a:solidFill>
                  <a:schemeClr val="folHlink"/>
                </a:solidFill>
              </a:rPr>
              <a:t>the same address</a:t>
            </a:r>
            <a:r>
              <a:rPr lang="en-US" dirty="0"/>
              <a:t> or </a:t>
            </a:r>
            <a:r>
              <a:rPr lang="en-US" b="1" u="sng" dirty="0">
                <a:solidFill>
                  <a:schemeClr val="folHlink"/>
                </a:solidFill>
              </a:rPr>
              <a:t>a nearby address</a:t>
            </a:r>
            <a:r>
              <a:rPr lang="en-US" dirty="0"/>
              <a:t>.</a:t>
            </a:r>
          </a:p>
          <a:p>
            <a:pPr>
              <a:lnSpc>
                <a:spcPct val="90000"/>
              </a:lnSpc>
            </a:pPr>
            <a:r>
              <a:rPr lang="en-US" b="1" i="1" u="sng" dirty="0"/>
              <a:t>Temporal locality</a:t>
            </a:r>
            <a:r>
              <a:rPr lang="en-US" dirty="0"/>
              <a:t>:  if you’re using address </a:t>
            </a:r>
            <a:r>
              <a:rPr lang="en-US" b="1" dirty="0">
                <a:latin typeface="Courier New" pitchFamily="49" charset="0"/>
              </a:rPr>
              <a:t>A</a:t>
            </a:r>
            <a:r>
              <a:rPr lang="en-US" dirty="0"/>
              <a:t> now, then you’ll probably soon use address </a:t>
            </a:r>
            <a:r>
              <a:rPr lang="en-US" b="1" dirty="0">
                <a:latin typeface="Courier New" pitchFamily="49" charset="0"/>
              </a:rPr>
              <a:t>A</a:t>
            </a:r>
            <a:r>
              <a:rPr lang="en-US" dirty="0"/>
              <a:t> again.</a:t>
            </a:r>
          </a:p>
          <a:p>
            <a:pPr>
              <a:lnSpc>
                <a:spcPct val="90000"/>
              </a:lnSpc>
            </a:pPr>
            <a:r>
              <a:rPr lang="en-US" b="1" i="1" u="sng" dirty="0"/>
              <a:t>Spatial locality</a:t>
            </a:r>
            <a:r>
              <a:rPr lang="en-US" dirty="0"/>
              <a:t>:  if you’re using address </a:t>
            </a:r>
            <a:r>
              <a:rPr lang="en-US" b="1" dirty="0">
                <a:latin typeface="Courier New" pitchFamily="49" charset="0"/>
              </a:rPr>
              <a:t>A</a:t>
            </a:r>
            <a:r>
              <a:rPr lang="en-US" dirty="0"/>
              <a:t> now, then you’ll probably soon use addresses between  </a:t>
            </a:r>
            <a:r>
              <a:rPr lang="en-US" b="1" dirty="0" smtClean="0">
                <a:latin typeface="Courier New" pitchFamily="49" charset="0"/>
              </a:rPr>
              <a:t>A-k </a:t>
            </a:r>
            <a:r>
              <a:rPr lang="en-US" dirty="0" smtClean="0"/>
              <a:t>and  </a:t>
            </a:r>
            <a:r>
              <a:rPr lang="en-US" b="1" dirty="0" err="1">
                <a:latin typeface="Courier New" pitchFamily="49" charset="0"/>
              </a:rPr>
              <a:t>A+k</a:t>
            </a:r>
            <a:r>
              <a:rPr lang="en-US" dirty="0"/>
              <a:t>, where </a:t>
            </a:r>
            <a:r>
              <a:rPr lang="en-US" b="1" dirty="0">
                <a:latin typeface="Courier New" pitchFamily="49" charset="0"/>
              </a:rPr>
              <a:t>k</a:t>
            </a:r>
            <a:r>
              <a:rPr lang="en-US" dirty="0"/>
              <a:t> is small.</a:t>
            </a:r>
          </a:p>
          <a:p>
            <a:pPr>
              <a:lnSpc>
                <a:spcPct val="80000"/>
              </a:lnSpc>
              <a:buFont typeface="Wingdings" pitchFamily="2" charset="2"/>
              <a:buNone/>
            </a:pPr>
            <a:r>
              <a:rPr lang="en-US" dirty="0"/>
              <a:t>Note that this principle works well for sufficiently small values of “soon.”</a:t>
            </a:r>
          </a:p>
          <a:p>
            <a:pPr>
              <a:lnSpc>
                <a:spcPct val="80000"/>
              </a:lnSpc>
              <a:buFont typeface="Wingdings" pitchFamily="2" charset="2"/>
              <a:buNone/>
            </a:pPr>
            <a:r>
              <a:rPr lang="en-US" dirty="0"/>
              <a:t>Cache is designed to exploit locality, which is why a cache miss causes a whole line to be loaded.</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9232515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80F493A4-C6D7-4DD4-9254-CDC4806DDB3E}" type="slidenum">
              <a:rPr lang="en-US"/>
              <a:pPr/>
              <a:t>62</a:t>
            </a:fld>
            <a:endParaRPr lang="en-US"/>
          </a:p>
        </p:txBody>
      </p:sp>
      <p:sp>
        <p:nvSpPr>
          <p:cNvPr id="602114" name="Rectangle 2"/>
          <p:cNvSpPr>
            <a:spLocks noGrp="1" noChangeArrowheads="1"/>
          </p:cNvSpPr>
          <p:nvPr>
            <p:ph type="title"/>
          </p:nvPr>
        </p:nvSpPr>
        <p:spPr/>
        <p:txBody>
          <a:bodyPr/>
          <a:lstStyle/>
          <a:p>
            <a:r>
              <a:rPr lang="en-US"/>
              <a:t>Data Locality Is Empirical: C</a:t>
            </a:r>
          </a:p>
        </p:txBody>
      </p:sp>
      <p:sp>
        <p:nvSpPr>
          <p:cNvPr id="602115" name="Rectangle 3"/>
          <p:cNvSpPr>
            <a:spLocks noGrp="1" noChangeArrowheads="1"/>
          </p:cNvSpPr>
          <p:nvPr>
            <p:ph type="body" idx="1"/>
          </p:nvPr>
        </p:nvSpPr>
        <p:spPr>
          <a:xfrm>
            <a:off x="609600" y="1371600"/>
            <a:ext cx="7924800" cy="1143000"/>
          </a:xfrm>
        </p:spPr>
        <p:txBody>
          <a:bodyPr/>
          <a:lstStyle/>
          <a:p>
            <a:pPr>
              <a:buFont typeface="Wingdings" pitchFamily="2" charset="2"/>
              <a:buNone/>
            </a:pPr>
            <a:r>
              <a:rPr lang="en-US"/>
              <a:t>Data locality has been observed empirically in many, many programs.</a:t>
            </a:r>
          </a:p>
        </p:txBody>
      </p:sp>
      <p:sp>
        <p:nvSpPr>
          <p:cNvPr id="602116" name="Text Box 4"/>
          <p:cNvSpPr txBox="1">
            <a:spLocks noChangeArrowheads="1"/>
          </p:cNvSpPr>
          <p:nvPr/>
        </p:nvSpPr>
        <p:spPr bwMode="auto">
          <a:xfrm>
            <a:off x="609600" y="2895600"/>
            <a:ext cx="7804150" cy="2835275"/>
          </a:xfrm>
          <a:prstGeom prst="rect">
            <a:avLst/>
          </a:prstGeom>
          <a:noFill/>
          <a:ln w="9525">
            <a:noFill/>
            <a:miter lim="800000"/>
            <a:headEnd/>
            <a:tailEnd/>
          </a:ln>
          <a:effectLst/>
        </p:spPr>
        <p:txBody>
          <a:bodyPr wrap="none">
            <a:spAutoFit/>
          </a:bodyPr>
          <a:lstStyle/>
          <a:p>
            <a:pPr algn="l"/>
            <a:r>
              <a:rPr lang="en-US" sz="2000" b="1">
                <a:latin typeface="Courier New" pitchFamily="49" charset="0"/>
              </a:rPr>
              <a:t>void ordered_fill (float* array, int array_length)</a:t>
            </a:r>
          </a:p>
          <a:p>
            <a:pPr algn="l"/>
            <a:r>
              <a:rPr lang="en-US" sz="2000" b="1">
                <a:latin typeface="Courier New" pitchFamily="49" charset="0"/>
              </a:rPr>
              <a:t>{ /* ordered_fill */</a:t>
            </a:r>
          </a:p>
          <a:p>
            <a:pPr algn="l"/>
            <a:r>
              <a:rPr lang="en-US" sz="2000" b="1">
                <a:latin typeface="Courier New" pitchFamily="49" charset="0"/>
              </a:rPr>
              <a:t>  int index;</a:t>
            </a:r>
          </a:p>
          <a:p>
            <a:pPr algn="l"/>
            <a:endParaRPr lang="en-US" sz="2000" b="1">
              <a:latin typeface="Courier New" pitchFamily="49" charset="0"/>
            </a:endParaRPr>
          </a:p>
          <a:p>
            <a:pPr algn="l"/>
            <a:r>
              <a:rPr lang="en-US" sz="2000" b="1">
                <a:latin typeface="Courier New" pitchFamily="49" charset="0"/>
              </a:rPr>
              <a:t>  for (index = 0; index &lt; array_length; index++) {</a:t>
            </a:r>
          </a:p>
          <a:p>
            <a:pPr algn="l"/>
            <a:r>
              <a:rPr lang="en-US" sz="2000" b="1">
                <a:latin typeface="Courier New" pitchFamily="49" charset="0"/>
              </a:rPr>
              <a:t>    array[index] = index;</a:t>
            </a:r>
          </a:p>
          <a:p>
            <a:pPr algn="l"/>
            <a:r>
              <a:rPr lang="en-US" sz="2000" b="1">
                <a:latin typeface="Courier New" pitchFamily="49" charset="0"/>
              </a:rPr>
              <a:t>  } /* for index */</a:t>
            </a:r>
          </a:p>
          <a:p>
            <a:pPr algn="l"/>
            <a:r>
              <a:rPr lang="en-US" sz="2000" b="1">
                <a:latin typeface="Courier New" pitchFamily="49" charset="0"/>
              </a:rPr>
              <a:t>} /* ordered_fill */</a:t>
            </a:r>
          </a:p>
          <a:p>
            <a:pPr algn="l"/>
            <a:endParaRPr lang="en-US" sz="2000" b="1">
              <a:latin typeface="Courier New" pitchFamily="49" charset="0"/>
            </a:endParaRP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3597544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53648629-C595-4B5D-AA7A-A3F7DD770815}" type="slidenum">
              <a:rPr lang="en-US"/>
              <a:pPr/>
              <a:t>63</a:t>
            </a:fld>
            <a:endParaRPr lang="en-US"/>
          </a:p>
        </p:txBody>
      </p:sp>
      <p:sp>
        <p:nvSpPr>
          <p:cNvPr id="603138" name="Rectangle 2"/>
          <p:cNvSpPr>
            <a:spLocks noGrp="1" noChangeArrowheads="1"/>
          </p:cNvSpPr>
          <p:nvPr>
            <p:ph type="title"/>
          </p:nvPr>
        </p:nvSpPr>
        <p:spPr/>
        <p:txBody>
          <a:bodyPr/>
          <a:lstStyle/>
          <a:p>
            <a:r>
              <a:rPr lang="en-US"/>
              <a:t>Data Locality Is Empirical: F90</a:t>
            </a:r>
          </a:p>
        </p:txBody>
      </p:sp>
      <p:sp>
        <p:nvSpPr>
          <p:cNvPr id="603139" name="Rectangle 3"/>
          <p:cNvSpPr>
            <a:spLocks noGrp="1" noChangeArrowheads="1"/>
          </p:cNvSpPr>
          <p:nvPr>
            <p:ph type="body" idx="1"/>
          </p:nvPr>
        </p:nvSpPr>
        <p:spPr>
          <a:xfrm>
            <a:off x="609600" y="1371600"/>
            <a:ext cx="7924800" cy="1143000"/>
          </a:xfrm>
        </p:spPr>
        <p:txBody>
          <a:bodyPr/>
          <a:lstStyle/>
          <a:p>
            <a:pPr>
              <a:buFont typeface="Wingdings" pitchFamily="2" charset="2"/>
              <a:buNone/>
            </a:pPr>
            <a:r>
              <a:rPr lang="en-US"/>
              <a:t>Data locality has been observed empirically in many, many programs.</a:t>
            </a:r>
          </a:p>
        </p:txBody>
      </p:sp>
      <p:sp>
        <p:nvSpPr>
          <p:cNvPr id="603140" name="Text Box 4"/>
          <p:cNvSpPr txBox="1">
            <a:spLocks noChangeArrowheads="1"/>
          </p:cNvSpPr>
          <p:nvPr/>
        </p:nvSpPr>
        <p:spPr bwMode="auto">
          <a:xfrm>
            <a:off x="609600" y="2895600"/>
            <a:ext cx="7956550" cy="3444875"/>
          </a:xfrm>
          <a:prstGeom prst="rect">
            <a:avLst/>
          </a:prstGeom>
          <a:noFill/>
          <a:ln w="9525">
            <a:noFill/>
            <a:miter lim="800000"/>
            <a:headEnd/>
            <a:tailEnd/>
          </a:ln>
          <a:effectLst/>
        </p:spPr>
        <p:txBody>
          <a:bodyPr wrap="none">
            <a:spAutoFit/>
          </a:bodyPr>
          <a:lstStyle/>
          <a:p>
            <a:pPr algn="l"/>
            <a:r>
              <a:rPr lang="en-US" sz="2000" b="1">
                <a:latin typeface="Courier New" pitchFamily="49" charset="0"/>
              </a:rPr>
              <a:t>SUBROUTINE ordered_fill (array, array_length)</a:t>
            </a:r>
          </a:p>
          <a:p>
            <a:pPr algn="l"/>
            <a:r>
              <a:rPr lang="en-US" sz="2000" b="1">
                <a:latin typeface="Courier New" pitchFamily="49" charset="0"/>
              </a:rPr>
              <a:t>  IMPLICIT NONE</a:t>
            </a:r>
          </a:p>
          <a:p>
            <a:pPr algn="l"/>
            <a:r>
              <a:rPr lang="en-US" sz="2000" b="1">
                <a:latin typeface="Courier New" pitchFamily="49" charset="0"/>
              </a:rPr>
              <a:t>  INTEGER,INTENT(IN) :: array_length</a:t>
            </a:r>
          </a:p>
          <a:p>
            <a:pPr algn="l"/>
            <a:r>
              <a:rPr lang="en-US" sz="2000" b="1">
                <a:latin typeface="Courier New" pitchFamily="49" charset="0"/>
              </a:rPr>
              <a:t>  REAL,DIMENSION(array_length),INTENT(OUT) :: array</a:t>
            </a:r>
          </a:p>
          <a:p>
            <a:pPr algn="l"/>
            <a:r>
              <a:rPr lang="en-US" sz="2000" b="1">
                <a:latin typeface="Courier New" pitchFamily="49" charset="0"/>
              </a:rPr>
              <a:t>  INTEGER :: index</a:t>
            </a:r>
          </a:p>
          <a:p>
            <a:pPr algn="l"/>
            <a:endParaRPr lang="en-US" sz="2000" b="1">
              <a:latin typeface="Courier New" pitchFamily="49" charset="0"/>
            </a:endParaRPr>
          </a:p>
          <a:p>
            <a:pPr algn="l"/>
            <a:r>
              <a:rPr lang="en-US" sz="2000" b="1">
                <a:latin typeface="Courier New" pitchFamily="49" charset="0"/>
              </a:rPr>
              <a:t>  DO index = 1, array_length</a:t>
            </a:r>
          </a:p>
          <a:p>
            <a:pPr algn="l"/>
            <a:r>
              <a:rPr lang="en-US" sz="2000" b="1">
                <a:latin typeface="Courier New" pitchFamily="49" charset="0"/>
              </a:rPr>
              <a:t>    array(index) = index</a:t>
            </a:r>
          </a:p>
          <a:p>
            <a:pPr algn="l"/>
            <a:r>
              <a:rPr lang="en-US" sz="2000" b="1">
                <a:latin typeface="Courier New" pitchFamily="49" charset="0"/>
              </a:rPr>
              <a:t>  END DO</a:t>
            </a:r>
          </a:p>
          <a:p>
            <a:pPr algn="l"/>
            <a:r>
              <a:rPr lang="en-US" sz="2000" b="1">
                <a:latin typeface="Courier New" pitchFamily="49" charset="0"/>
              </a:rPr>
              <a:t>END SUBROUTINE ordered_fill</a:t>
            </a:r>
          </a:p>
          <a:p>
            <a:pPr algn="l"/>
            <a:endParaRPr lang="en-US" sz="2000" b="1">
              <a:latin typeface="Courier New" pitchFamily="49" charset="0"/>
            </a:endParaRP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9294770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CD8D5BB3-A131-4DBB-8AF5-3A8F74B0BBD2}" type="slidenum">
              <a:rPr lang="en-US"/>
              <a:pPr/>
              <a:t>64</a:t>
            </a:fld>
            <a:endParaRPr lang="en-US"/>
          </a:p>
        </p:txBody>
      </p:sp>
      <p:sp>
        <p:nvSpPr>
          <p:cNvPr id="604162" name="Rectangle 2"/>
          <p:cNvSpPr>
            <a:spLocks noGrp="1" noChangeArrowheads="1"/>
          </p:cNvSpPr>
          <p:nvPr>
            <p:ph type="title"/>
          </p:nvPr>
        </p:nvSpPr>
        <p:spPr/>
        <p:txBody>
          <a:bodyPr/>
          <a:lstStyle/>
          <a:p>
            <a:r>
              <a:rPr lang="en-US"/>
              <a:t>No Locality Example: C</a:t>
            </a:r>
          </a:p>
        </p:txBody>
      </p:sp>
      <p:sp>
        <p:nvSpPr>
          <p:cNvPr id="604163" name="Rectangle 3"/>
          <p:cNvSpPr>
            <a:spLocks noGrp="1" noChangeArrowheads="1"/>
          </p:cNvSpPr>
          <p:nvPr>
            <p:ph type="body" idx="1"/>
          </p:nvPr>
        </p:nvSpPr>
        <p:spPr>
          <a:xfrm>
            <a:off x="609600" y="1371600"/>
            <a:ext cx="7924800" cy="1981200"/>
          </a:xfrm>
        </p:spPr>
        <p:txBody>
          <a:bodyPr/>
          <a:lstStyle/>
          <a:p>
            <a:pPr>
              <a:buFont typeface="Wingdings" pitchFamily="2" charset="2"/>
              <a:buNone/>
            </a:pPr>
            <a:r>
              <a:rPr lang="en-US"/>
              <a:t>In principle, you could write a program that exhibited </a:t>
            </a:r>
            <a:r>
              <a:rPr lang="en-US" b="1" u="sng"/>
              <a:t>absolutely no data locality at all</a:t>
            </a:r>
            <a:r>
              <a:rPr lang="en-US"/>
              <a:t>:</a:t>
            </a:r>
          </a:p>
        </p:txBody>
      </p:sp>
      <p:sp>
        <p:nvSpPr>
          <p:cNvPr id="604164" name="Text Box 4"/>
          <p:cNvSpPr txBox="1">
            <a:spLocks noChangeArrowheads="1"/>
          </p:cNvSpPr>
          <p:nvPr/>
        </p:nvSpPr>
        <p:spPr bwMode="auto">
          <a:xfrm>
            <a:off x="381000" y="2590800"/>
            <a:ext cx="8382000" cy="3140075"/>
          </a:xfrm>
          <a:prstGeom prst="rect">
            <a:avLst/>
          </a:prstGeom>
          <a:noFill/>
          <a:ln w="9525">
            <a:noFill/>
            <a:miter lim="800000"/>
            <a:headEnd/>
            <a:tailEnd/>
          </a:ln>
          <a:effectLst/>
        </p:spPr>
        <p:txBody>
          <a:bodyPr>
            <a:spAutoFit/>
          </a:bodyPr>
          <a:lstStyle/>
          <a:p>
            <a:pPr algn="l"/>
            <a:r>
              <a:rPr lang="en-US" sz="2000" b="1">
                <a:latin typeface="Courier New" pitchFamily="49" charset="0"/>
              </a:rPr>
              <a:t>void random_fill (float* array,</a:t>
            </a:r>
          </a:p>
          <a:p>
            <a:pPr algn="l"/>
            <a:r>
              <a:rPr lang="en-US" sz="2000" b="1">
                <a:latin typeface="Courier New" pitchFamily="49" charset="0"/>
              </a:rPr>
              <a:t>                  int* random_permutation_index,</a:t>
            </a:r>
          </a:p>
          <a:p>
            <a:pPr algn="l"/>
            <a:r>
              <a:rPr lang="en-US" sz="2000" b="1">
                <a:latin typeface="Courier New" pitchFamily="49" charset="0"/>
              </a:rPr>
              <a:t>                  int array_length)</a:t>
            </a:r>
          </a:p>
          <a:p>
            <a:pPr algn="l"/>
            <a:r>
              <a:rPr lang="en-US" sz="2000" b="1">
                <a:latin typeface="Courier New" pitchFamily="49" charset="0"/>
              </a:rPr>
              <a:t>{ /* random_fill */</a:t>
            </a:r>
          </a:p>
          <a:p>
            <a:pPr algn="l"/>
            <a:r>
              <a:rPr lang="en-US" sz="2000" b="1">
                <a:latin typeface="Courier New" pitchFamily="49" charset="0"/>
              </a:rPr>
              <a:t>  int index;</a:t>
            </a:r>
          </a:p>
          <a:p>
            <a:pPr algn="l"/>
            <a:endParaRPr lang="en-US" sz="2000" b="1">
              <a:latin typeface="Courier New" pitchFamily="49" charset="0"/>
            </a:endParaRPr>
          </a:p>
          <a:p>
            <a:pPr algn="l"/>
            <a:r>
              <a:rPr lang="en-US" sz="2000" b="1">
                <a:latin typeface="Courier New" pitchFamily="49" charset="0"/>
              </a:rPr>
              <a:t>  for (index = 0; index &lt; array_length; index++) {</a:t>
            </a:r>
          </a:p>
          <a:p>
            <a:pPr algn="l"/>
            <a:r>
              <a:rPr lang="en-US" sz="2000" b="1">
                <a:latin typeface="Courier New" pitchFamily="49" charset="0"/>
              </a:rPr>
              <a:t>    array[random_permutation_index[index]] = index;</a:t>
            </a:r>
          </a:p>
          <a:p>
            <a:pPr algn="l"/>
            <a:r>
              <a:rPr lang="en-US" sz="2000" b="1">
                <a:latin typeface="Courier New" pitchFamily="49" charset="0"/>
              </a:rPr>
              <a:t>  } /* for index */</a:t>
            </a:r>
          </a:p>
          <a:p>
            <a:pPr algn="l"/>
            <a:r>
              <a:rPr lang="en-US" sz="2000" b="1">
                <a:latin typeface="Courier New" pitchFamily="49" charset="0"/>
              </a:rPr>
              <a:t>} /* random_fill */</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8076101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C61AEFCF-DC53-42E8-AB90-2ED972125A3F}" type="slidenum">
              <a:rPr lang="en-US"/>
              <a:pPr/>
              <a:t>65</a:t>
            </a:fld>
            <a:endParaRPr lang="en-US"/>
          </a:p>
        </p:txBody>
      </p:sp>
      <p:sp>
        <p:nvSpPr>
          <p:cNvPr id="605186" name="Rectangle 2"/>
          <p:cNvSpPr>
            <a:spLocks noGrp="1" noChangeArrowheads="1"/>
          </p:cNvSpPr>
          <p:nvPr>
            <p:ph type="title"/>
          </p:nvPr>
        </p:nvSpPr>
        <p:spPr/>
        <p:txBody>
          <a:bodyPr/>
          <a:lstStyle/>
          <a:p>
            <a:r>
              <a:rPr lang="en-US"/>
              <a:t>No Locality Example: F90</a:t>
            </a:r>
          </a:p>
        </p:txBody>
      </p:sp>
      <p:sp>
        <p:nvSpPr>
          <p:cNvPr id="605187" name="Rectangle 3"/>
          <p:cNvSpPr>
            <a:spLocks noGrp="1" noChangeArrowheads="1"/>
          </p:cNvSpPr>
          <p:nvPr>
            <p:ph type="body" idx="1"/>
          </p:nvPr>
        </p:nvSpPr>
        <p:spPr>
          <a:xfrm>
            <a:off x="609600" y="1371600"/>
            <a:ext cx="7924800" cy="1981200"/>
          </a:xfrm>
        </p:spPr>
        <p:txBody>
          <a:bodyPr/>
          <a:lstStyle/>
          <a:p>
            <a:pPr>
              <a:buFont typeface="Wingdings" pitchFamily="2" charset="2"/>
              <a:buNone/>
            </a:pPr>
            <a:r>
              <a:rPr lang="en-US"/>
              <a:t>In principle, you could write a program that exhibited </a:t>
            </a:r>
            <a:r>
              <a:rPr lang="en-US" b="1" u="sng"/>
              <a:t>absolutely no data locality at all</a:t>
            </a:r>
            <a:r>
              <a:rPr lang="en-US"/>
              <a:t>:</a:t>
            </a:r>
          </a:p>
        </p:txBody>
      </p:sp>
      <p:sp>
        <p:nvSpPr>
          <p:cNvPr id="605188" name="Text Box 4"/>
          <p:cNvSpPr txBox="1">
            <a:spLocks noChangeArrowheads="1"/>
          </p:cNvSpPr>
          <p:nvPr/>
        </p:nvSpPr>
        <p:spPr bwMode="auto">
          <a:xfrm>
            <a:off x="381000" y="2286000"/>
            <a:ext cx="8382000" cy="3540125"/>
          </a:xfrm>
          <a:prstGeom prst="rect">
            <a:avLst/>
          </a:prstGeom>
          <a:noFill/>
          <a:ln w="9525">
            <a:noFill/>
            <a:miter lim="800000"/>
            <a:headEnd/>
            <a:tailEnd/>
          </a:ln>
          <a:effectLst/>
        </p:spPr>
        <p:txBody>
          <a:bodyPr>
            <a:spAutoFit/>
          </a:bodyPr>
          <a:lstStyle/>
          <a:p>
            <a:pPr algn="l"/>
            <a:r>
              <a:rPr lang="en-US" sz="2000" b="1">
                <a:latin typeface="Courier New" pitchFamily="49" charset="0"/>
              </a:rPr>
              <a:t>SUBROUTINE random_fill (array,</a:t>
            </a:r>
          </a:p>
          <a:p>
            <a:pPr algn="l">
              <a:lnSpc>
                <a:spcPct val="90000"/>
              </a:lnSpc>
            </a:pPr>
            <a:r>
              <a:rPr lang="en-US" sz="2000" b="1">
                <a:latin typeface="Courier New" pitchFamily="49" charset="0"/>
              </a:rPr>
              <a:t>              random_permutation_index, array_length)</a:t>
            </a:r>
          </a:p>
          <a:p>
            <a:pPr algn="l">
              <a:lnSpc>
                <a:spcPct val="90000"/>
              </a:lnSpc>
            </a:pPr>
            <a:r>
              <a:rPr lang="en-US" sz="2000" b="1">
                <a:latin typeface="Courier New" pitchFamily="49" charset="0"/>
              </a:rPr>
              <a:t>  IMPLICIT NONE</a:t>
            </a:r>
          </a:p>
          <a:p>
            <a:pPr algn="l">
              <a:lnSpc>
                <a:spcPct val="90000"/>
              </a:lnSpc>
            </a:pPr>
            <a:r>
              <a:rPr lang="en-US" sz="2000" b="1">
                <a:latin typeface="Courier New" pitchFamily="49" charset="0"/>
              </a:rPr>
              <a:t>  INTEGER,INTENT(IN) :: array_length</a:t>
            </a:r>
          </a:p>
          <a:p>
            <a:pPr algn="l">
              <a:lnSpc>
                <a:spcPct val="90000"/>
              </a:lnSpc>
            </a:pPr>
            <a:r>
              <a:rPr lang="en-US" sz="2000" b="1">
                <a:latin typeface="Courier New" pitchFamily="49" charset="0"/>
              </a:rPr>
              <a:t>  INTEGER,DIMENSION(array_length),INTENT(IN) :: &amp;</a:t>
            </a:r>
          </a:p>
          <a:p>
            <a:pPr algn="l">
              <a:lnSpc>
                <a:spcPct val="90000"/>
              </a:lnSpc>
            </a:pPr>
            <a:r>
              <a:rPr lang="en-US" sz="2000" b="1">
                <a:latin typeface="Courier New" pitchFamily="49" charset="0"/>
              </a:rPr>
              <a:t>&amp;   random_permutation_index</a:t>
            </a:r>
          </a:p>
          <a:p>
            <a:pPr algn="l">
              <a:lnSpc>
                <a:spcPct val="90000"/>
              </a:lnSpc>
            </a:pPr>
            <a:r>
              <a:rPr lang="en-US" sz="2000" b="1">
                <a:latin typeface="Courier New" pitchFamily="49" charset="0"/>
              </a:rPr>
              <a:t>  REAL,DIMENSION(array_length),INTENT(OUT) :: array</a:t>
            </a:r>
          </a:p>
          <a:p>
            <a:pPr algn="l">
              <a:lnSpc>
                <a:spcPct val="90000"/>
              </a:lnSpc>
            </a:pPr>
            <a:r>
              <a:rPr lang="en-US" sz="2000" b="1">
                <a:latin typeface="Courier New" pitchFamily="49" charset="0"/>
              </a:rPr>
              <a:t>  INTEGER :: index</a:t>
            </a:r>
          </a:p>
          <a:p>
            <a:pPr algn="l">
              <a:lnSpc>
                <a:spcPct val="30000"/>
              </a:lnSpc>
            </a:pPr>
            <a:endParaRPr lang="en-US" sz="2000" b="1">
              <a:latin typeface="Courier New" pitchFamily="49" charset="0"/>
            </a:endParaRPr>
          </a:p>
          <a:p>
            <a:pPr algn="l"/>
            <a:r>
              <a:rPr lang="en-US" sz="2000" b="1">
                <a:latin typeface="Courier New" pitchFamily="49" charset="0"/>
              </a:rPr>
              <a:t>  DO index = 1, array_length</a:t>
            </a:r>
          </a:p>
          <a:p>
            <a:pPr algn="l">
              <a:lnSpc>
                <a:spcPct val="90000"/>
              </a:lnSpc>
            </a:pPr>
            <a:r>
              <a:rPr lang="en-US" sz="2000" b="1">
                <a:latin typeface="Courier New" pitchFamily="49" charset="0"/>
              </a:rPr>
              <a:t>    array(random_permutation_index(index)) = index</a:t>
            </a:r>
          </a:p>
          <a:p>
            <a:pPr algn="l">
              <a:lnSpc>
                <a:spcPct val="90000"/>
              </a:lnSpc>
            </a:pPr>
            <a:r>
              <a:rPr lang="en-US" sz="2000" b="1">
                <a:latin typeface="Courier New" pitchFamily="49" charset="0"/>
              </a:rPr>
              <a:t>  END DO</a:t>
            </a:r>
          </a:p>
          <a:p>
            <a:pPr algn="l">
              <a:lnSpc>
                <a:spcPct val="90000"/>
              </a:lnSpc>
            </a:pPr>
            <a:r>
              <a:rPr lang="en-US" sz="2000" b="1">
                <a:latin typeface="Courier New" pitchFamily="49" charset="0"/>
              </a:rPr>
              <a:t>END SUBROUTINE random_fill</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4318724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A3BBD978-DAB9-46D9-A340-7E8FF2B07BFA}" type="slidenum">
              <a:rPr lang="en-US"/>
              <a:pPr/>
              <a:t>66</a:t>
            </a:fld>
            <a:endParaRPr lang="en-US"/>
          </a:p>
        </p:txBody>
      </p:sp>
      <p:sp>
        <p:nvSpPr>
          <p:cNvPr id="606210" name="Rectangle 2"/>
          <p:cNvSpPr>
            <a:spLocks noGrp="1" noChangeArrowheads="1"/>
          </p:cNvSpPr>
          <p:nvPr>
            <p:ph type="title"/>
          </p:nvPr>
        </p:nvSpPr>
        <p:spPr/>
        <p:txBody>
          <a:bodyPr/>
          <a:lstStyle/>
          <a:p>
            <a:r>
              <a:rPr lang="en-US"/>
              <a:t>Permuted vs. Ordered</a:t>
            </a:r>
          </a:p>
        </p:txBody>
      </p:sp>
      <p:graphicFrame>
        <p:nvGraphicFramePr>
          <p:cNvPr id="606211" name="Object 3"/>
          <p:cNvGraphicFramePr>
            <a:graphicFrameLocks noGrp="1" noChangeAspect="1"/>
          </p:cNvGraphicFramePr>
          <p:nvPr>
            <p:ph type="chart" idx="1"/>
          </p:nvPr>
        </p:nvGraphicFramePr>
        <p:xfrm>
          <a:off x="990600" y="990600"/>
          <a:ext cx="7773988" cy="4649788"/>
        </p:xfrm>
        <a:graphic>
          <a:graphicData uri="http://schemas.openxmlformats.org/presentationml/2006/ole">
            <mc:AlternateContent xmlns:mc="http://schemas.openxmlformats.org/markup-compatibility/2006">
              <mc:Choice xmlns:v="urn:schemas-microsoft-com:vml" Requires="v">
                <p:oleObj spid="_x0000_s96270" name="Chart" r:id="rId4" imgW="7772408" imgH="4648256" progId="MSGraph.Chart.8">
                  <p:embed followColorScheme="full"/>
                </p:oleObj>
              </mc:Choice>
              <mc:Fallback>
                <p:oleObj name="Chart" r:id="rId4" imgW="7772408" imgH="4648256" progId="MSGraph.Chart.8">
                  <p:embed followColorScheme="full"/>
                  <p:pic>
                    <p:nvPicPr>
                      <p:cNvPr id="0" name=""/>
                      <p:cNvPicPr>
                        <a:picLocks noChangeAspect="1" noChangeArrowheads="1"/>
                      </p:cNvPicPr>
                      <p:nvPr/>
                    </p:nvPicPr>
                    <p:blipFill>
                      <a:blip r:embed="rId5"/>
                      <a:srcRect/>
                      <a:stretch>
                        <a:fillRect/>
                      </a:stretch>
                    </p:blipFill>
                    <p:spPr bwMode="auto">
                      <a:xfrm>
                        <a:off x="990600" y="990600"/>
                        <a:ext cx="7773988" cy="464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6212" name="Text Box 4"/>
          <p:cNvSpPr txBox="1">
            <a:spLocks noChangeArrowheads="1"/>
          </p:cNvSpPr>
          <p:nvPr/>
        </p:nvSpPr>
        <p:spPr bwMode="auto">
          <a:xfrm>
            <a:off x="381000" y="5181600"/>
            <a:ext cx="7848600" cy="822325"/>
          </a:xfrm>
          <a:prstGeom prst="rect">
            <a:avLst/>
          </a:prstGeom>
          <a:noFill/>
          <a:ln w="9525">
            <a:noFill/>
            <a:miter lim="800000"/>
            <a:headEnd/>
            <a:tailEnd/>
          </a:ln>
          <a:effectLst/>
        </p:spPr>
        <p:txBody>
          <a:bodyPr>
            <a:spAutoFit/>
          </a:bodyPr>
          <a:lstStyle/>
          <a:p>
            <a:r>
              <a:rPr lang="en-US" sz="2400"/>
              <a:t>In a simple array fill, locality provides a factor of 8 to 20 speedup over a randomly ordered fill on a Pentium4.</a:t>
            </a:r>
          </a:p>
        </p:txBody>
      </p:sp>
      <p:grpSp>
        <p:nvGrpSpPr>
          <p:cNvPr id="2" name="Group 5"/>
          <p:cNvGrpSpPr>
            <a:grpSpLocks/>
          </p:cNvGrpSpPr>
          <p:nvPr/>
        </p:nvGrpSpPr>
        <p:grpSpPr bwMode="auto">
          <a:xfrm>
            <a:off x="457200" y="2057400"/>
            <a:ext cx="1066800" cy="2514600"/>
            <a:chOff x="288" y="1296"/>
            <a:chExt cx="672" cy="1584"/>
          </a:xfrm>
        </p:grpSpPr>
        <p:sp>
          <p:nvSpPr>
            <p:cNvPr id="606214" name="AutoShape 6"/>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06215" name="Text Box 7"/>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aphicFrame>
        <p:nvGraphicFramePr>
          <p:cNvPr id="606216" name="Object 8"/>
          <p:cNvGraphicFramePr>
            <a:graphicFrameLocks noChangeAspect="1"/>
          </p:cNvGraphicFramePr>
          <p:nvPr/>
        </p:nvGraphicFramePr>
        <p:xfrm>
          <a:off x="1608138" y="1292225"/>
          <a:ext cx="6038850" cy="4130675"/>
        </p:xfrm>
        <a:graphic>
          <a:graphicData uri="http://schemas.openxmlformats.org/presentationml/2006/ole">
            <mc:AlternateContent xmlns:mc="http://schemas.openxmlformats.org/markup-compatibility/2006">
              <mc:Choice xmlns:v="urn:schemas-microsoft-com:vml" Requires="v">
                <p:oleObj spid="_x0000_s96271" name="Worksheet" r:id="rId6" imgW="8686800" imgH="5943600" progId="Excel.Sheet.8">
                  <p:embed/>
                </p:oleObj>
              </mc:Choice>
              <mc:Fallback>
                <p:oleObj name="Worksheet" r:id="rId6" imgW="8686800" imgH="59436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8138" y="1292225"/>
                        <a:ext cx="6038850" cy="413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Footer Placeholder 3"/>
          <p:cNvSpPr>
            <a:spLocks noGrp="1"/>
          </p:cNvSpPr>
          <p:nvPr>
            <p:ph type="ftr" sz="quarter" idx="10"/>
          </p:nvPr>
        </p:nvSpPr>
        <p:spPr>
          <a:xfrm>
            <a:off x="1600200" y="6172200"/>
            <a:ext cx="5334000" cy="457200"/>
          </a:xfrm>
        </p:spPr>
        <p:txBody>
          <a:bodyPr/>
          <a:lstStyle/>
          <a:p>
            <a:r>
              <a:rPr lang="en-US" dirty="0" smtClean="0"/>
              <a:t>Supercomputing in Plain English: Storage Hierarchy</a:t>
            </a:r>
            <a:endParaRPr lang="en-US" dirty="0"/>
          </a:p>
          <a:p>
            <a:r>
              <a:rPr lang="en-US" dirty="0" smtClean="0"/>
              <a:t>Tue Jan 29 2013</a:t>
            </a:r>
            <a:endParaRPr lang="en-US" dirty="0"/>
          </a:p>
        </p:txBody>
      </p:sp>
    </p:spTree>
    <p:custDataLst>
      <p:tags r:id="rId2"/>
    </p:custDataLst>
    <p:extLst>
      <p:ext uri="{BB962C8B-B14F-4D97-AF65-F5344CB8AC3E}">
        <p14:creationId xmlns:p14="http://schemas.microsoft.com/office/powerpoint/2010/main" val="8751765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EFC82B9A-6110-4395-9692-664CE32A624B}" type="slidenum">
              <a:rPr lang="en-US"/>
              <a:pPr/>
              <a:t>67</a:t>
            </a:fld>
            <a:endParaRPr lang="en-US"/>
          </a:p>
        </p:txBody>
      </p:sp>
      <p:sp>
        <p:nvSpPr>
          <p:cNvPr id="607234" name="Rectangle 2"/>
          <p:cNvSpPr>
            <a:spLocks noGrp="1" noChangeArrowheads="1"/>
          </p:cNvSpPr>
          <p:nvPr>
            <p:ph type="title"/>
          </p:nvPr>
        </p:nvSpPr>
        <p:spPr/>
        <p:txBody>
          <a:bodyPr/>
          <a:lstStyle/>
          <a:p>
            <a:r>
              <a:rPr lang="en-US"/>
              <a:t>Exploiting Data Locality</a:t>
            </a:r>
          </a:p>
        </p:txBody>
      </p:sp>
      <p:sp>
        <p:nvSpPr>
          <p:cNvPr id="607235" name="Rectangle 3"/>
          <p:cNvSpPr>
            <a:spLocks noGrp="1" noChangeArrowheads="1"/>
          </p:cNvSpPr>
          <p:nvPr>
            <p:ph type="body" idx="1"/>
          </p:nvPr>
        </p:nvSpPr>
        <p:spPr/>
        <p:txBody>
          <a:bodyPr/>
          <a:lstStyle/>
          <a:p>
            <a:pPr>
              <a:buFont typeface="Wingdings" pitchFamily="2" charset="2"/>
              <a:buNone/>
            </a:pPr>
            <a:r>
              <a:rPr lang="en-US"/>
              <a:t>If you know that your code is capable of operating with a decent amount of data locality, then you can get speedup by focusing your energy on improving the locality of the code’s behavior.</a:t>
            </a:r>
          </a:p>
          <a:p>
            <a:pPr>
              <a:buFont typeface="Wingdings" pitchFamily="2" charset="2"/>
              <a:buNone/>
            </a:pPr>
            <a:r>
              <a:rPr lang="en-US"/>
              <a:t>This will substantially increase your </a:t>
            </a:r>
            <a:r>
              <a:rPr lang="en-US" b="1" u="sng">
                <a:solidFill>
                  <a:schemeClr val="folHlink"/>
                </a:solidFill>
              </a:rPr>
              <a:t>cache reuse</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4615958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12" name="Slide Number Placeholder 4"/>
          <p:cNvSpPr>
            <a:spLocks noGrp="1"/>
          </p:cNvSpPr>
          <p:nvPr>
            <p:ph type="sldNum" sz="quarter" idx="11"/>
          </p:nvPr>
        </p:nvSpPr>
        <p:spPr/>
        <p:txBody>
          <a:bodyPr/>
          <a:lstStyle/>
          <a:p>
            <a:fld id="{E8C06E04-A1DB-48B3-A09D-89D79039721E}" type="slidenum">
              <a:rPr lang="en-US"/>
              <a:pPr/>
              <a:t>68</a:t>
            </a:fld>
            <a:endParaRPr lang="en-US"/>
          </a:p>
        </p:txBody>
      </p:sp>
      <p:sp>
        <p:nvSpPr>
          <p:cNvPr id="608258" name="Rectangle 2"/>
          <p:cNvSpPr>
            <a:spLocks noGrp="1" noChangeArrowheads="1"/>
          </p:cNvSpPr>
          <p:nvPr>
            <p:ph type="title"/>
          </p:nvPr>
        </p:nvSpPr>
        <p:spPr/>
        <p:txBody>
          <a:bodyPr/>
          <a:lstStyle/>
          <a:p>
            <a:r>
              <a:rPr lang="en-US"/>
              <a:t>A Sample Application</a:t>
            </a:r>
          </a:p>
        </p:txBody>
      </p:sp>
      <p:sp>
        <p:nvSpPr>
          <p:cNvPr id="608259" name="Rectangle 3"/>
          <p:cNvSpPr>
            <a:spLocks noGrp="1" noChangeArrowheads="1"/>
          </p:cNvSpPr>
          <p:nvPr>
            <p:ph type="body" idx="1"/>
          </p:nvPr>
        </p:nvSpPr>
        <p:spPr>
          <a:xfrm>
            <a:off x="757238" y="1371600"/>
            <a:ext cx="7554912" cy="4648200"/>
          </a:xfrm>
        </p:spPr>
        <p:txBody>
          <a:bodyPr/>
          <a:lstStyle/>
          <a:p>
            <a:pPr>
              <a:buFont typeface="Wingdings" pitchFamily="2" charset="2"/>
              <a:buNone/>
            </a:pPr>
            <a:r>
              <a:rPr lang="en-US" b="1" u="sng"/>
              <a:t>Matrix-Matrix Multiply</a:t>
            </a:r>
          </a:p>
          <a:p>
            <a:pPr>
              <a:lnSpc>
                <a:spcPct val="80000"/>
              </a:lnSpc>
              <a:buFont typeface="Wingdings" pitchFamily="2" charset="2"/>
              <a:buNone/>
            </a:pPr>
            <a:r>
              <a:rPr lang="en-US"/>
              <a:t>Let A, B and C be matrices of sizes</a:t>
            </a:r>
          </a:p>
          <a:p>
            <a:pPr>
              <a:lnSpc>
                <a:spcPct val="70000"/>
              </a:lnSpc>
              <a:buFont typeface="Wingdings" pitchFamily="2" charset="2"/>
              <a:buNone/>
            </a:pPr>
            <a:r>
              <a:rPr lang="en-US" i="1">
                <a:solidFill>
                  <a:schemeClr val="tx2"/>
                </a:solidFill>
              </a:rPr>
              <a:t>nr</a:t>
            </a:r>
            <a:r>
              <a:rPr lang="en-US"/>
              <a:t> </a:t>
            </a:r>
            <a:r>
              <a:rPr lang="en-US">
                <a:sym typeface="Symbol" pitchFamily="18" charset="2"/>
              </a:rPr>
              <a:t></a:t>
            </a:r>
            <a:r>
              <a:rPr lang="en-US"/>
              <a:t> </a:t>
            </a:r>
            <a:r>
              <a:rPr lang="en-US" i="1">
                <a:solidFill>
                  <a:srgbClr val="006600"/>
                </a:solidFill>
              </a:rPr>
              <a:t>nc</a:t>
            </a:r>
            <a:r>
              <a:rPr lang="en-US"/>
              <a:t>, </a:t>
            </a:r>
            <a:r>
              <a:rPr lang="en-US" i="1">
                <a:solidFill>
                  <a:schemeClr val="tx2"/>
                </a:solidFill>
              </a:rPr>
              <a:t>nr</a:t>
            </a:r>
            <a:r>
              <a:rPr lang="en-US"/>
              <a:t> </a:t>
            </a:r>
            <a:r>
              <a:rPr lang="en-US">
                <a:sym typeface="Symbol" pitchFamily="18" charset="2"/>
              </a:rPr>
              <a:t></a:t>
            </a:r>
            <a:r>
              <a:rPr lang="en-US"/>
              <a:t> </a:t>
            </a:r>
            <a:r>
              <a:rPr lang="en-US" i="1">
                <a:solidFill>
                  <a:srgbClr val="800000"/>
                </a:solidFill>
              </a:rPr>
              <a:t>nk</a:t>
            </a:r>
            <a:r>
              <a:rPr lang="en-US"/>
              <a:t> and </a:t>
            </a:r>
            <a:r>
              <a:rPr lang="en-US" i="1">
                <a:solidFill>
                  <a:srgbClr val="800000"/>
                </a:solidFill>
              </a:rPr>
              <a:t>nk</a:t>
            </a:r>
            <a:r>
              <a:rPr lang="en-US"/>
              <a:t> </a:t>
            </a:r>
            <a:r>
              <a:rPr lang="en-US">
                <a:sym typeface="Symbol" pitchFamily="18" charset="2"/>
              </a:rPr>
              <a:t></a:t>
            </a:r>
            <a:r>
              <a:rPr lang="en-US"/>
              <a:t> </a:t>
            </a:r>
            <a:r>
              <a:rPr lang="en-US" i="1">
                <a:solidFill>
                  <a:srgbClr val="006600"/>
                </a:solidFill>
              </a:rPr>
              <a:t>nc</a:t>
            </a:r>
            <a:r>
              <a:rPr lang="en-US"/>
              <a:t>, respectively:</a:t>
            </a:r>
          </a:p>
        </p:txBody>
      </p:sp>
      <p:grpSp>
        <p:nvGrpSpPr>
          <p:cNvPr id="2" name="Group 4"/>
          <p:cNvGrpSpPr>
            <a:grpSpLocks/>
          </p:cNvGrpSpPr>
          <p:nvPr/>
        </p:nvGrpSpPr>
        <p:grpSpPr bwMode="auto">
          <a:xfrm>
            <a:off x="1066800" y="2971800"/>
            <a:ext cx="6807200" cy="1168400"/>
            <a:chOff x="672" y="2016"/>
            <a:chExt cx="4288" cy="736"/>
          </a:xfrm>
        </p:grpSpPr>
        <p:graphicFrame>
          <p:nvGraphicFramePr>
            <p:cNvPr id="608261" name="Object 5"/>
            <p:cNvGraphicFramePr>
              <a:graphicFrameLocks noChangeAspect="1"/>
            </p:cNvGraphicFramePr>
            <p:nvPr/>
          </p:nvGraphicFramePr>
          <p:xfrm>
            <a:off x="672" y="2016"/>
            <a:ext cx="1384" cy="736"/>
          </p:xfrm>
          <a:graphic>
            <a:graphicData uri="http://schemas.openxmlformats.org/presentationml/2006/ole">
              <mc:AlternateContent xmlns:mc="http://schemas.openxmlformats.org/markup-compatibility/2006">
                <mc:Choice xmlns:v="urn:schemas-microsoft-com:vml" Requires="v">
                  <p:oleObj spid="_x0000_s97306" name="Equation" r:id="rId4" imgW="2197080" imgH="1168200" progId="Equation.3">
                    <p:embed/>
                  </p:oleObj>
                </mc:Choice>
                <mc:Fallback>
                  <p:oleObj name="Equation" r:id="rId4" imgW="2197080" imgH="1168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016"/>
                          <a:ext cx="1384"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8262" name="Object 6"/>
            <p:cNvGraphicFramePr>
              <a:graphicFrameLocks noChangeAspect="1"/>
            </p:cNvGraphicFramePr>
            <p:nvPr/>
          </p:nvGraphicFramePr>
          <p:xfrm>
            <a:off x="2160" y="2016"/>
            <a:ext cx="1344" cy="736"/>
          </p:xfrm>
          <a:graphic>
            <a:graphicData uri="http://schemas.openxmlformats.org/presentationml/2006/ole">
              <mc:AlternateContent xmlns:mc="http://schemas.openxmlformats.org/markup-compatibility/2006">
                <mc:Choice xmlns:v="urn:schemas-microsoft-com:vml" Requires="v">
                  <p:oleObj spid="_x0000_s97307" name="Equation" r:id="rId6" imgW="2133360" imgH="1168200" progId="Equation.3">
                    <p:embed/>
                  </p:oleObj>
                </mc:Choice>
                <mc:Fallback>
                  <p:oleObj name="Equation" r:id="rId6" imgW="2133360" imgH="1168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2016"/>
                          <a:ext cx="1344"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8263" name="Object 7"/>
            <p:cNvGraphicFramePr>
              <a:graphicFrameLocks noChangeAspect="1"/>
            </p:cNvGraphicFramePr>
            <p:nvPr/>
          </p:nvGraphicFramePr>
          <p:xfrm>
            <a:off x="3600" y="2016"/>
            <a:ext cx="1360" cy="736"/>
          </p:xfrm>
          <a:graphic>
            <a:graphicData uri="http://schemas.openxmlformats.org/presentationml/2006/ole">
              <mc:AlternateContent xmlns:mc="http://schemas.openxmlformats.org/markup-compatibility/2006">
                <mc:Choice xmlns:v="urn:schemas-microsoft-com:vml" Requires="v">
                  <p:oleObj spid="_x0000_s97308" name="Equation" r:id="rId8" imgW="2158920" imgH="1168200" progId="Equation.3">
                    <p:embed/>
                  </p:oleObj>
                </mc:Choice>
                <mc:Fallback>
                  <p:oleObj name="Equation" r:id="rId8" imgW="2158920" imgH="1168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 y="2016"/>
                          <a:ext cx="1360"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08264" name="Object 8"/>
          <p:cNvGraphicFramePr>
            <a:graphicFrameLocks noChangeAspect="1"/>
          </p:cNvGraphicFramePr>
          <p:nvPr/>
        </p:nvGraphicFramePr>
        <p:xfrm>
          <a:off x="1143000" y="4724400"/>
          <a:ext cx="6705600" cy="914400"/>
        </p:xfrm>
        <a:graphic>
          <a:graphicData uri="http://schemas.openxmlformats.org/presentationml/2006/ole">
            <mc:AlternateContent xmlns:mc="http://schemas.openxmlformats.org/markup-compatibility/2006">
              <mc:Choice xmlns:v="urn:schemas-microsoft-com:vml" Requires="v">
                <p:oleObj spid="_x0000_s97309" name="Equation" r:id="rId10" imgW="3822480" imgH="431640" progId="Equation.3">
                  <p:embed/>
                </p:oleObj>
              </mc:Choice>
              <mc:Fallback>
                <p:oleObj name="Equation" r:id="rId10" imgW="382248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724400"/>
                        <a:ext cx="6705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8265" name="Text Box 9"/>
          <p:cNvSpPr txBox="1">
            <a:spLocks noChangeArrowheads="1"/>
          </p:cNvSpPr>
          <p:nvPr/>
        </p:nvSpPr>
        <p:spPr bwMode="auto">
          <a:xfrm>
            <a:off x="746125" y="4249738"/>
            <a:ext cx="4002088" cy="457200"/>
          </a:xfrm>
          <a:prstGeom prst="rect">
            <a:avLst/>
          </a:prstGeom>
          <a:noFill/>
          <a:ln w="9525">
            <a:noFill/>
            <a:miter lim="800000"/>
            <a:headEnd/>
            <a:tailEnd/>
          </a:ln>
          <a:effectLst/>
        </p:spPr>
        <p:txBody>
          <a:bodyPr wrap="none">
            <a:spAutoFit/>
          </a:bodyPr>
          <a:lstStyle/>
          <a:p>
            <a:pPr algn="l"/>
            <a:r>
              <a:rPr lang="en-US" sz="2400"/>
              <a:t>The definition of</a:t>
            </a:r>
            <a:r>
              <a:rPr lang="en-US" sz="2400">
                <a:latin typeface="Tahoma" pitchFamily="34" charset="0"/>
              </a:rPr>
              <a:t>  </a:t>
            </a:r>
            <a:r>
              <a:rPr lang="en-US" sz="2400"/>
              <a:t>A = B </a:t>
            </a:r>
            <a:r>
              <a:rPr lang="en-US" sz="2400">
                <a:cs typeface="Times New Roman" pitchFamily="18" charset="0"/>
                <a:sym typeface="Symbol" pitchFamily="18" charset="2"/>
              </a:rPr>
              <a:t>•</a:t>
            </a:r>
            <a:r>
              <a:rPr lang="en-US" sz="2400">
                <a:sym typeface="Symbol" pitchFamily="18" charset="2"/>
              </a:rPr>
              <a:t> </a:t>
            </a:r>
            <a:r>
              <a:rPr lang="en-US" sz="2400"/>
              <a:t>C  is</a:t>
            </a:r>
          </a:p>
        </p:txBody>
      </p:sp>
      <p:sp>
        <p:nvSpPr>
          <p:cNvPr id="608266" name="Text Box 10"/>
          <p:cNvSpPr txBox="1">
            <a:spLocks noChangeArrowheads="1"/>
          </p:cNvSpPr>
          <p:nvPr/>
        </p:nvSpPr>
        <p:spPr bwMode="auto">
          <a:xfrm>
            <a:off x="838200" y="5638800"/>
            <a:ext cx="3609975" cy="457200"/>
          </a:xfrm>
          <a:prstGeom prst="rect">
            <a:avLst/>
          </a:prstGeom>
          <a:noFill/>
          <a:ln w="9525">
            <a:noFill/>
            <a:miter lim="800000"/>
            <a:headEnd/>
            <a:tailEnd/>
          </a:ln>
          <a:effectLst/>
        </p:spPr>
        <p:txBody>
          <a:bodyPr wrap="none">
            <a:spAutoFit/>
          </a:bodyPr>
          <a:lstStyle/>
          <a:p>
            <a:pPr algn="l"/>
            <a:r>
              <a:rPr lang="en-US" sz="2400"/>
              <a:t>for</a:t>
            </a:r>
            <a:r>
              <a:rPr lang="en-US" sz="2400">
                <a:latin typeface="Tahoma" pitchFamily="34" charset="0"/>
              </a:rPr>
              <a:t> </a:t>
            </a:r>
            <a:r>
              <a:rPr lang="en-US" sz="2400" i="1">
                <a:solidFill>
                  <a:schemeClr val="tx2"/>
                </a:solidFill>
              </a:rPr>
              <a:t>r</a:t>
            </a:r>
            <a:r>
              <a:rPr lang="en-US" sz="2400">
                <a:solidFill>
                  <a:schemeClr val="tx2"/>
                </a:solidFill>
              </a:rPr>
              <a:t> </a:t>
            </a:r>
            <a:r>
              <a:rPr lang="en-US" sz="2400">
                <a:solidFill>
                  <a:schemeClr val="tx2"/>
                </a:solidFill>
                <a:sym typeface="Symbol" pitchFamily="18" charset="2"/>
              </a:rPr>
              <a:t></a:t>
            </a:r>
            <a:r>
              <a:rPr lang="en-US" sz="2400">
                <a:solidFill>
                  <a:schemeClr val="tx2"/>
                </a:solidFill>
                <a:sym typeface="StarMath" pitchFamily="2" charset="2"/>
              </a:rPr>
              <a:t> {1, </a:t>
            </a:r>
            <a:r>
              <a:rPr lang="en-US" sz="2400" i="1">
                <a:solidFill>
                  <a:schemeClr val="tx2"/>
                </a:solidFill>
                <a:sym typeface="StarMath" pitchFamily="2" charset="2"/>
              </a:rPr>
              <a:t>nr</a:t>
            </a:r>
            <a:r>
              <a:rPr lang="en-US" sz="2400">
                <a:solidFill>
                  <a:schemeClr val="tx2"/>
                </a:solidFill>
                <a:sym typeface="StarMath" pitchFamily="2" charset="2"/>
              </a:rPr>
              <a:t>}</a:t>
            </a:r>
            <a:r>
              <a:rPr lang="en-US" sz="2400">
                <a:sym typeface="StarMath" pitchFamily="2" charset="2"/>
              </a:rPr>
              <a:t>, </a:t>
            </a:r>
            <a:r>
              <a:rPr lang="en-US" sz="2400" i="1">
                <a:solidFill>
                  <a:srgbClr val="336600"/>
                </a:solidFill>
                <a:sym typeface="StarMath" pitchFamily="2" charset="2"/>
              </a:rPr>
              <a:t>c</a:t>
            </a:r>
            <a:r>
              <a:rPr lang="en-US" sz="2400">
                <a:solidFill>
                  <a:srgbClr val="336600"/>
                </a:solidFill>
                <a:sym typeface="StarMath" pitchFamily="2" charset="2"/>
              </a:rPr>
              <a:t> </a:t>
            </a:r>
            <a:r>
              <a:rPr lang="en-US" sz="2400">
                <a:solidFill>
                  <a:srgbClr val="336600"/>
                </a:solidFill>
                <a:sym typeface="Symbol" pitchFamily="18" charset="2"/>
              </a:rPr>
              <a:t></a:t>
            </a:r>
            <a:r>
              <a:rPr lang="en-US" sz="2400">
                <a:solidFill>
                  <a:srgbClr val="336600"/>
                </a:solidFill>
                <a:sym typeface="StarMath" pitchFamily="2" charset="2"/>
              </a:rPr>
              <a:t> {1, </a:t>
            </a:r>
            <a:r>
              <a:rPr lang="en-US" sz="2400" i="1">
                <a:solidFill>
                  <a:srgbClr val="336600"/>
                </a:solidFill>
                <a:sym typeface="StarMath" pitchFamily="2" charset="2"/>
              </a:rPr>
              <a:t>nc</a:t>
            </a:r>
            <a:r>
              <a:rPr lang="en-US" sz="2400">
                <a:solidFill>
                  <a:srgbClr val="336600"/>
                </a:solidFill>
                <a:sym typeface="StarMath" pitchFamily="2" charset="2"/>
              </a:rPr>
              <a:t>}</a:t>
            </a:r>
            <a:r>
              <a:rPr lang="en-US" sz="2400">
                <a:sym typeface="StarMath" pitchFamily="2" charset="2"/>
              </a:rPr>
              <a:t>.</a:t>
            </a:r>
          </a:p>
        </p:txBody>
      </p:sp>
      <p:sp>
        <p:nvSpPr>
          <p:cNvPr id="13"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2"/>
    </p:custDataLst>
    <p:extLst>
      <p:ext uri="{BB962C8B-B14F-4D97-AF65-F5344CB8AC3E}">
        <p14:creationId xmlns:p14="http://schemas.microsoft.com/office/powerpoint/2010/main" val="23909436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D78C1217-9425-4644-8F37-FF5057E18873}" type="slidenum">
              <a:rPr lang="en-US"/>
              <a:pPr/>
              <a:t>69</a:t>
            </a:fld>
            <a:endParaRPr lang="en-US"/>
          </a:p>
        </p:txBody>
      </p:sp>
      <p:sp>
        <p:nvSpPr>
          <p:cNvPr id="609282" name="Rectangle 2"/>
          <p:cNvSpPr>
            <a:spLocks noGrp="1" noChangeArrowheads="1"/>
          </p:cNvSpPr>
          <p:nvPr>
            <p:ph type="title"/>
          </p:nvPr>
        </p:nvSpPr>
        <p:spPr/>
        <p:txBody>
          <a:bodyPr/>
          <a:lstStyle/>
          <a:p>
            <a:r>
              <a:rPr lang="en-US"/>
              <a:t>Matrix Multiply w/Initialization</a:t>
            </a:r>
          </a:p>
        </p:txBody>
      </p:sp>
      <p:sp>
        <p:nvSpPr>
          <p:cNvPr id="609283"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dirty="0">
                <a:latin typeface="Courier New" pitchFamily="49" charset="0"/>
              </a:rPr>
              <a:t>SUBROUTINE </a:t>
            </a:r>
            <a:r>
              <a:rPr lang="en-US" sz="1400" b="1" dirty="0" err="1">
                <a:latin typeface="Courier New" pitchFamily="49" charset="0"/>
              </a:rPr>
              <a:t>matrix_matrix_mult_by_init</a:t>
            </a: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 src1, src2, &amp;</a:t>
            </a:r>
          </a:p>
          <a:p>
            <a:pPr>
              <a:lnSpc>
                <a:spcPct val="80000"/>
              </a:lnSpc>
              <a:buFont typeface="Wingdings" pitchFamily="2" charset="2"/>
              <a:buNone/>
            </a:pPr>
            <a:r>
              <a:rPr lang="en-US" sz="1400" b="1" dirty="0">
                <a:latin typeface="Courier New" pitchFamily="49" charset="0"/>
              </a:rPr>
              <a:t> &amp;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r>
              <a:rPr lang="en-US" sz="1400" b="1" dirty="0">
                <a:latin typeface="Courier New" pitchFamily="49" charset="0"/>
              </a:rPr>
              <a:t>)</a:t>
            </a:r>
          </a:p>
          <a:p>
            <a:pPr>
              <a:lnSpc>
                <a:spcPct val="80000"/>
              </a:lnSpc>
              <a:buFont typeface="Wingdings" pitchFamily="2" charset="2"/>
              <a:buNone/>
            </a:pPr>
            <a:r>
              <a:rPr lang="en-US" sz="1400" b="1" dirty="0">
                <a:latin typeface="Courier New" pitchFamily="49" charset="0"/>
              </a:rPr>
              <a:t>  IMPLICIT NONE</a:t>
            </a:r>
          </a:p>
          <a:p>
            <a:pPr>
              <a:lnSpc>
                <a:spcPct val="80000"/>
              </a:lnSpc>
              <a:buFont typeface="Wingdings" pitchFamily="2" charset="2"/>
              <a:buNone/>
            </a:pPr>
            <a:r>
              <a:rPr lang="en-US" sz="1400" b="1" dirty="0">
                <a:latin typeface="Courier New" pitchFamily="49" charset="0"/>
              </a:rPr>
              <a:t>  INTEGER,INTENT(IN) ::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nr,nc</a:t>
            </a:r>
            <a:r>
              <a:rPr lang="en-US" sz="1400" b="1" dirty="0">
                <a:latin typeface="Courier New" pitchFamily="49" charset="0"/>
              </a:rPr>
              <a:t>),INTENT(OUT) :: </a:t>
            </a:r>
            <a:r>
              <a:rPr lang="en-US" sz="1400" b="1" dirty="0" err="1">
                <a:latin typeface="Courier New" pitchFamily="49" charset="0"/>
              </a:rPr>
              <a:t>dst</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nr,nq</a:t>
            </a:r>
            <a:r>
              <a:rPr lang="en-US" sz="1400" b="1" dirty="0">
                <a:latin typeface="Courier New" pitchFamily="49" charset="0"/>
              </a:rPr>
              <a:t>),INTENT(IN)  :: src1</a:t>
            </a:r>
          </a:p>
          <a:p>
            <a:pPr>
              <a:lnSpc>
                <a:spcPct val="8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nq,nc</a:t>
            </a:r>
            <a:r>
              <a:rPr lang="en-US" sz="1400" b="1" dirty="0">
                <a:latin typeface="Courier New" pitchFamily="49" charset="0"/>
              </a:rPr>
              <a:t>),INTENT(IN)  :: src2</a:t>
            </a:r>
          </a:p>
          <a:p>
            <a:pPr>
              <a:buFont typeface="Wingdings" pitchFamily="2" charset="2"/>
              <a:buNone/>
            </a:pPr>
            <a:endParaRPr lang="en-US" sz="1400" b="1" dirty="0">
              <a:latin typeface="Courier New" pitchFamily="49" charset="0"/>
            </a:endParaRPr>
          </a:p>
          <a:p>
            <a:pPr>
              <a:lnSpc>
                <a:spcPct val="40000"/>
              </a:lnSpc>
              <a:buFont typeface="Wingdings" pitchFamily="2" charset="2"/>
              <a:buNone/>
            </a:pPr>
            <a:r>
              <a:rPr lang="en-US" sz="1400" b="1" dirty="0">
                <a:latin typeface="Courier New" pitchFamily="49" charset="0"/>
              </a:rPr>
              <a:t>  INTEGER :: r, c, q</a:t>
            </a:r>
          </a:p>
          <a:p>
            <a:pPr>
              <a:buFont typeface="Wingdings" pitchFamily="2" charset="2"/>
              <a:buNone/>
            </a:pPr>
            <a:endParaRPr lang="en-US" sz="1400" b="1" dirty="0">
              <a:latin typeface="Courier New" pitchFamily="49" charset="0"/>
            </a:endParaRPr>
          </a:p>
          <a:p>
            <a:pPr>
              <a:lnSpc>
                <a:spcPct val="40000"/>
              </a:lnSpc>
              <a:buFont typeface="Wingdings" pitchFamily="2" charset="2"/>
              <a:buNone/>
            </a:pPr>
            <a:r>
              <a:rPr lang="en-US" sz="1400" b="1" dirty="0">
                <a:latin typeface="Courier New" pitchFamily="49" charset="0"/>
              </a:rPr>
              <a:t>  DO c = 1, </a:t>
            </a:r>
            <a:r>
              <a:rPr lang="en-US" sz="1400" b="1" dirty="0" err="1">
                <a:latin typeface="Courier New" pitchFamily="49" charset="0"/>
              </a:rPr>
              <a:t>nc</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DO r = 1, nr</a:t>
            </a:r>
          </a:p>
          <a:p>
            <a:pPr>
              <a:lnSpc>
                <a:spcPct val="80000"/>
              </a:lnSpc>
              <a:buFont typeface="Wingdings" pitchFamily="2" charset="2"/>
              <a:buNone/>
            </a:pP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0.0</a:t>
            </a:r>
          </a:p>
          <a:p>
            <a:pPr>
              <a:lnSpc>
                <a:spcPct val="80000"/>
              </a:lnSpc>
              <a:buFont typeface="Wingdings" pitchFamily="2" charset="2"/>
              <a:buNone/>
            </a:pPr>
            <a:r>
              <a:rPr lang="en-US" sz="1400" b="1" dirty="0">
                <a:latin typeface="Courier New" pitchFamily="49" charset="0"/>
              </a:rPr>
              <a:t>      DO q = 1, </a:t>
            </a:r>
            <a:r>
              <a:rPr lang="en-US" sz="1400" b="1" dirty="0" err="1">
                <a:latin typeface="Courier New" pitchFamily="49" charset="0"/>
              </a:rPr>
              <a:t>nq</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src1(</a:t>
            </a:r>
            <a:r>
              <a:rPr lang="en-US" sz="1400" b="1" dirty="0" err="1">
                <a:latin typeface="Courier New" pitchFamily="49" charset="0"/>
              </a:rPr>
              <a:t>r,q</a:t>
            </a:r>
            <a:r>
              <a:rPr lang="en-US" sz="1400" b="1" dirty="0">
                <a:latin typeface="Courier New" pitchFamily="49" charset="0"/>
              </a:rPr>
              <a:t>) * src2(</a:t>
            </a:r>
            <a:r>
              <a:rPr lang="en-US" sz="1400" b="1" dirty="0" err="1">
                <a:latin typeface="Courier New" pitchFamily="49" charset="0"/>
              </a:rPr>
              <a:t>q,c</a:t>
            </a:r>
            <a:r>
              <a:rPr lang="en-US" sz="1400" b="1" dirty="0">
                <a:latin typeface="Courier New" pitchFamily="49" charset="0"/>
              </a:rPr>
              <a:t>)</a:t>
            </a:r>
          </a:p>
          <a:p>
            <a:pPr>
              <a:lnSpc>
                <a:spcPct val="8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q</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r</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c</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END SUBROUTINE </a:t>
            </a:r>
            <a:r>
              <a:rPr lang="en-US" sz="1400" b="1" dirty="0" err="1">
                <a:latin typeface="Courier New" pitchFamily="49" charset="0"/>
              </a:rPr>
              <a:t>matrix_matrix_mult_by_init</a:t>
            </a:r>
            <a:endParaRPr lang="en-US" sz="1400" b="1" dirty="0">
              <a:latin typeface="Courier New" pitchFamily="49" charset="0"/>
            </a:endParaRPr>
          </a:p>
          <a:p>
            <a:pPr>
              <a:buFont typeface="Wingdings" pitchFamily="2" charset="2"/>
              <a:buNone/>
            </a:pPr>
            <a:endParaRPr lang="en-US" sz="1400" b="1" dirty="0">
              <a:latin typeface="Courier New" pitchFamily="49" charset="0"/>
            </a:endParaRPr>
          </a:p>
          <a:p>
            <a:pPr>
              <a:buFont typeface="Wingdings" pitchFamily="2" charset="2"/>
              <a:buNone/>
            </a:pPr>
            <a:endParaRPr lang="en-US" sz="900" dirty="0">
              <a:latin typeface="Courier New" pitchFamily="49" charset="0"/>
            </a:endParaRP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533753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#3</a:t>
            </a:r>
            <a:endParaRPr lang="en-US" dirty="0"/>
          </a:p>
        </p:txBody>
      </p:sp>
      <p:sp>
        <p:nvSpPr>
          <p:cNvPr id="3" name="Content Placeholder 2"/>
          <p:cNvSpPr>
            <a:spLocks noGrp="1"/>
          </p:cNvSpPr>
          <p:nvPr>
            <p:ph idx="1"/>
          </p:nvPr>
        </p:nvSpPr>
        <p:spPr/>
        <p:txBody>
          <a:bodyPr/>
          <a:lstStyle/>
          <a:p>
            <a:pPr marL="0" indent="0">
              <a:buNone/>
            </a:pPr>
            <a:r>
              <a:rPr lang="en-US" dirty="0" smtClean="0"/>
              <a:t>If one of the </a:t>
            </a:r>
            <a:r>
              <a:rPr lang="en-US" dirty="0" err="1" smtClean="0"/>
              <a:t>Wowza</a:t>
            </a:r>
            <a:r>
              <a:rPr lang="en-US" dirty="0" smtClean="0"/>
              <a:t> URLs fails, try switching over to the other one.</a:t>
            </a:r>
          </a:p>
          <a:p>
            <a:pPr marL="0" indent="0">
              <a:buNone/>
            </a:pPr>
            <a:endParaRPr lang="en-US" dirty="0"/>
          </a:p>
          <a:p>
            <a:pPr marL="0" indent="0">
              <a:buNone/>
            </a:pPr>
            <a:r>
              <a:rPr lang="en-US" dirty="0" smtClean="0"/>
              <a:t>If we lose our network connection between OU and </a:t>
            </a:r>
            <a:r>
              <a:rPr lang="en-US" dirty="0" err="1" smtClean="0"/>
              <a:t>OneNet</a:t>
            </a:r>
            <a:r>
              <a:rPr lang="en-US" dirty="0" smtClean="0"/>
              <a:t>, then there may be a slight delay while we set up a direct connection to Rutgers.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Storage Hierarchy</a:t>
            </a:r>
            <a:endParaRPr lang="en-US" dirty="0" smtClean="0"/>
          </a:p>
          <a:p>
            <a:pPr>
              <a:defRPr/>
            </a:pPr>
            <a:r>
              <a:rPr lang="en-US" dirty="0" smtClean="0"/>
              <a:t>Tue Jan 29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56679744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E0889F6-CCCD-4BFF-8624-5C714E68CD43}" type="slidenum">
              <a:rPr lang="en-US"/>
              <a:pPr/>
              <a:t>70</a:t>
            </a:fld>
            <a:endParaRPr lang="en-US"/>
          </a:p>
        </p:txBody>
      </p:sp>
      <p:sp>
        <p:nvSpPr>
          <p:cNvPr id="637954" name="Rectangle 2"/>
          <p:cNvSpPr>
            <a:spLocks noGrp="1" noChangeArrowheads="1"/>
          </p:cNvSpPr>
          <p:nvPr>
            <p:ph type="title"/>
          </p:nvPr>
        </p:nvSpPr>
        <p:spPr/>
        <p:txBody>
          <a:bodyPr/>
          <a:lstStyle/>
          <a:p>
            <a:r>
              <a:rPr lang="en-US"/>
              <a:t>Matrix Multiply w/Initialization</a:t>
            </a:r>
          </a:p>
        </p:txBody>
      </p:sp>
      <p:sp>
        <p:nvSpPr>
          <p:cNvPr id="637955" name="Rectangle 3"/>
          <p:cNvSpPr>
            <a:spLocks noGrp="1" noChangeArrowheads="1"/>
          </p:cNvSpPr>
          <p:nvPr>
            <p:ph type="body" idx="1"/>
          </p:nvPr>
        </p:nvSpPr>
        <p:spPr>
          <a:xfrm>
            <a:off x="990600" y="1371600"/>
            <a:ext cx="7772400" cy="5029200"/>
          </a:xfrm>
        </p:spPr>
        <p:txBody>
          <a:bodyPr/>
          <a:lstStyle/>
          <a:p>
            <a:pPr>
              <a:lnSpc>
                <a:spcPct val="80000"/>
              </a:lnSpc>
              <a:buFont typeface="Wingdings" pitchFamily="2" charset="2"/>
              <a:buNone/>
            </a:pPr>
            <a:r>
              <a:rPr lang="en-US" sz="1400" b="1">
                <a:latin typeface="Courier New" pitchFamily="49" charset="0"/>
              </a:rPr>
              <a:t>void matrix_matrix_mult_by_init (</a:t>
            </a:r>
          </a:p>
          <a:p>
            <a:pPr>
              <a:lnSpc>
                <a:spcPct val="80000"/>
              </a:lnSpc>
              <a:buFont typeface="Wingdings" pitchFamily="2" charset="2"/>
              <a:buNone/>
            </a:pPr>
            <a:r>
              <a:rPr lang="en-US" sz="1400" b="1">
                <a:latin typeface="Courier New" pitchFamily="49" charset="0"/>
              </a:rPr>
              <a:t>         float** dst, float** src1, float** src2,</a:t>
            </a:r>
          </a:p>
          <a:p>
            <a:pPr>
              <a:lnSpc>
                <a:spcPct val="80000"/>
              </a:lnSpc>
              <a:buFont typeface="Wingdings" pitchFamily="2" charset="2"/>
              <a:buNone/>
            </a:pPr>
            <a:r>
              <a:rPr lang="en-US" sz="1400" b="1">
                <a:latin typeface="Courier New" pitchFamily="49" charset="0"/>
              </a:rPr>
              <a:t>         int nr, int nc, int nq)</a:t>
            </a:r>
          </a:p>
          <a:p>
            <a:pPr>
              <a:lnSpc>
                <a:spcPct val="80000"/>
              </a:lnSpc>
              <a:buFont typeface="Wingdings" pitchFamily="2" charset="2"/>
              <a:buNone/>
            </a:pPr>
            <a:r>
              <a:rPr lang="en-US" sz="1400" b="1">
                <a:latin typeface="Courier New" pitchFamily="49" charset="0"/>
              </a:rPr>
              <a:t>{ /* matrix_matrix_mult_by_init */</a:t>
            </a:r>
          </a:p>
          <a:p>
            <a:pPr>
              <a:lnSpc>
                <a:spcPct val="40000"/>
              </a:lnSpc>
              <a:buFont typeface="Wingdings" pitchFamily="2" charset="2"/>
              <a:buNone/>
            </a:pPr>
            <a:r>
              <a:rPr lang="en-US" sz="1400" b="1">
                <a:latin typeface="Courier New" pitchFamily="49" charset="0"/>
              </a:rPr>
              <a:t>  int r, c, q;</a:t>
            </a:r>
          </a:p>
          <a:p>
            <a:pPr>
              <a:lnSpc>
                <a:spcPct val="80000"/>
              </a:lnSpc>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for (r = 0; r &lt; nr; r++) {</a:t>
            </a:r>
          </a:p>
          <a:p>
            <a:pPr>
              <a:lnSpc>
                <a:spcPct val="80000"/>
              </a:lnSpc>
              <a:buFont typeface="Wingdings" pitchFamily="2" charset="2"/>
              <a:buNone/>
            </a:pPr>
            <a:r>
              <a:rPr lang="en-US" sz="1400" b="1">
                <a:latin typeface="Courier New" pitchFamily="49" charset="0"/>
              </a:rPr>
              <a:t>    for (c = 0; c &lt; nc; c++) {</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for (q = 0; q &lt; nq; q++) {</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 /* for q */</a:t>
            </a:r>
          </a:p>
          <a:p>
            <a:pPr>
              <a:lnSpc>
                <a:spcPct val="80000"/>
              </a:lnSpc>
              <a:buFont typeface="Wingdings" pitchFamily="2" charset="2"/>
              <a:buNone/>
            </a:pPr>
            <a:r>
              <a:rPr lang="en-US" sz="1400" b="1">
                <a:latin typeface="Courier New" pitchFamily="49" charset="0"/>
              </a:rPr>
              <a:t>    } /* for c */</a:t>
            </a:r>
          </a:p>
          <a:p>
            <a:pPr>
              <a:lnSpc>
                <a:spcPct val="80000"/>
              </a:lnSpc>
              <a:buFont typeface="Wingdings" pitchFamily="2" charset="2"/>
              <a:buNone/>
            </a:pPr>
            <a:r>
              <a:rPr lang="en-US" sz="1400" b="1">
                <a:latin typeface="Courier New" pitchFamily="49" charset="0"/>
              </a:rPr>
              <a:t>  } /* for r */</a:t>
            </a:r>
          </a:p>
          <a:p>
            <a:pPr>
              <a:lnSpc>
                <a:spcPct val="80000"/>
              </a:lnSpc>
              <a:buFont typeface="Wingdings" pitchFamily="2" charset="2"/>
              <a:buNone/>
            </a:pPr>
            <a:r>
              <a:rPr lang="en-US" sz="1400" b="1">
                <a:latin typeface="Courier New" pitchFamily="49" charset="0"/>
              </a:rPr>
              <a:t>} /* matrix_matrix_mult_by_init */</a:t>
            </a:r>
            <a:endParaRPr lang="en-US" sz="900">
              <a:latin typeface="Courier New" pitchFamily="49" charset="0"/>
            </a:endParaRP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658854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C49F0AF-B38B-4E21-939A-D0B9692D650B}" type="slidenum">
              <a:rPr lang="en-US"/>
              <a:pPr/>
              <a:t>71</a:t>
            </a:fld>
            <a:endParaRPr lang="en-US"/>
          </a:p>
        </p:txBody>
      </p:sp>
      <p:sp>
        <p:nvSpPr>
          <p:cNvPr id="610306" name="Rectangle 2"/>
          <p:cNvSpPr>
            <a:spLocks noGrp="1" noChangeArrowheads="1"/>
          </p:cNvSpPr>
          <p:nvPr>
            <p:ph type="title"/>
          </p:nvPr>
        </p:nvSpPr>
        <p:spPr/>
        <p:txBody>
          <a:bodyPr/>
          <a:lstStyle/>
          <a:p>
            <a:r>
              <a:rPr lang="en-US"/>
              <a:t>Matrix Multiply Via Intrinsic</a:t>
            </a:r>
          </a:p>
        </p:txBody>
      </p:sp>
      <p:sp>
        <p:nvSpPr>
          <p:cNvPr id="610307" name="Rectangle 3"/>
          <p:cNvSpPr>
            <a:spLocks noGrp="1" noChangeArrowheads="1"/>
          </p:cNvSpPr>
          <p:nvPr>
            <p:ph type="body" idx="1"/>
          </p:nvPr>
        </p:nvSpPr>
        <p:spPr/>
        <p:txBody>
          <a:bodyPr/>
          <a:lstStyle/>
          <a:p>
            <a:pPr>
              <a:buFont typeface="Wingdings" pitchFamily="2" charset="2"/>
              <a:buNone/>
            </a:pPr>
            <a:r>
              <a:rPr lang="en-US" sz="1400" b="1">
                <a:latin typeface="Courier New" pitchFamily="49" charset="0"/>
              </a:rPr>
              <a:t>SUBROUTINE matrix_matrix_mult_by_intrinsic ( &amp;</a:t>
            </a:r>
          </a:p>
          <a:p>
            <a:pPr>
              <a:buFont typeface="Wingdings" pitchFamily="2" charset="2"/>
              <a:buNone/>
            </a:pPr>
            <a:r>
              <a:rPr lang="en-US" sz="1400" b="1">
                <a:latin typeface="Courier New" pitchFamily="49" charset="0"/>
              </a:rPr>
              <a:t> &amp;           dst, src1, src2, nr, nc, nq)</a:t>
            </a:r>
          </a:p>
          <a:p>
            <a:pPr>
              <a:buFont typeface="Wingdings" pitchFamily="2" charset="2"/>
              <a:buNone/>
            </a:pPr>
            <a:r>
              <a:rPr lang="en-US" sz="1400" b="1">
                <a:latin typeface="Courier New" pitchFamily="49" charset="0"/>
              </a:rPr>
              <a:t>  IMPLICIT NONE</a:t>
            </a:r>
          </a:p>
          <a:p>
            <a:pPr>
              <a:buFont typeface="Wingdings" pitchFamily="2" charset="2"/>
              <a:buNone/>
            </a:pPr>
            <a:r>
              <a:rPr lang="en-US" sz="1400" b="1">
                <a:latin typeface="Courier New" pitchFamily="49" charset="0"/>
              </a:rPr>
              <a:t>  INTEGER,INTENT(IN) :: nr, nc, nq</a:t>
            </a:r>
          </a:p>
          <a:p>
            <a:pPr>
              <a:buFont typeface="Wingdings" pitchFamily="2" charset="2"/>
              <a:buNone/>
            </a:pPr>
            <a:r>
              <a:rPr lang="en-US" sz="1400" b="1">
                <a:latin typeface="Courier New" pitchFamily="49" charset="0"/>
              </a:rPr>
              <a:t>  REAL,DIMENSION(nr,nc),INTENT(OUT) :: dst</a:t>
            </a:r>
          </a:p>
          <a:p>
            <a:pPr>
              <a:buFont typeface="Wingdings" pitchFamily="2" charset="2"/>
              <a:buNone/>
            </a:pPr>
            <a:r>
              <a:rPr lang="en-US" sz="1400" b="1">
                <a:latin typeface="Courier New" pitchFamily="49" charset="0"/>
              </a:rPr>
              <a:t>  REAL,DIMENSION(nr,nq),INTENT(IN)  :: src1</a:t>
            </a:r>
          </a:p>
          <a:p>
            <a:pPr>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buFont typeface="Wingdings" pitchFamily="2" charset="2"/>
              <a:buNone/>
            </a:pPr>
            <a:r>
              <a:rPr lang="en-US" sz="1400" b="1">
                <a:latin typeface="Courier New" pitchFamily="49" charset="0"/>
              </a:rPr>
              <a:t>  dst = MATMUL(src1, src2)</a:t>
            </a:r>
          </a:p>
          <a:p>
            <a:pPr>
              <a:buFont typeface="Wingdings" pitchFamily="2" charset="2"/>
              <a:buNone/>
            </a:pPr>
            <a:r>
              <a:rPr lang="en-US" sz="1400" b="1">
                <a:latin typeface="Courier New" pitchFamily="49" charset="0"/>
              </a:rPr>
              <a:t>END SUBROUTINE matrix_matrix_mult_by_intrinsic</a:t>
            </a:r>
          </a:p>
          <a:p>
            <a:pPr>
              <a:buFont typeface="Wingdings" pitchFamily="2" charset="2"/>
              <a:buNone/>
            </a:pPr>
            <a:endParaRPr lang="en-US" sz="1400" b="1"/>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3573494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29 2013</a:t>
            </a:r>
            <a:endParaRPr lang="en-US" dirty="0"/>
          </a:p>
        </p:txBody>
      </p:sp>
      <p:sp>
        <p:nvSpPr>
          <p:cNvPr id="69" name="Slide Number Placeholder 3"/>
          <p:cNvSpPr>
            <a:spLocks noGrp="1"/>
          </p:cNvSpPr>
          <p:nvPr>
            <p:ph type="sldNum" sz="quarter" idx="4294967295"/>
          </p:nvPr>
        </p:nvSpPr>
        <p:spPr>
          <a:xfrm>
            <a:off x="7162800" y="6191250"/>
            <a:ext cx="1295400" cy="457200"/>
          </a:xfrm>
          <a:prstGeom prst="rect">
            <a:avLst/>
          </a:prstGeom>
        </p:spPr>
        <p:txBody>
          <a:bodyPr/>
          <a:lstStyle/>
          <a:p>
            <a:fld id="{00C8D78E-AAF6-4611-A6EF-5A5A85FC9712}" type="slidenum">
              <a:rPr lang="en-US"/>
              <a:pPr/>
              <a:t>72</a:t>
            </a:fld>
            <a:endParaRPr lang="en-US"/>
          </a:p>
        </p:txBody>
      </p:sp>
      <p:sp>
        <p:nvSpPr>
          <p:cNvPr id="611330" name="Rectangle 2"/>
          <p:cNvSpPr>
            <a:spLocks noGrp="1" noChangeArrowheads="1"/>
          </p:cNvSpPr>
          <p:nvPr>
            <p:ph type="title"/>
          </p:nvPr>
        </p:nvSpPr>
        <p:spPr/>
        <p:txBody>
          <a:bodyPr/>
          <a:lstStyle/>
          <a:p>
            <a:r>
              <a:rPr lang="en-US"/>
              <a:t>Matrix Multiply Behavior</a:t>
            </a:r>
          </a:p>
        </p:txBody>
      </p:sp>
      <p:sp>
        <p:nvSpPr>
          <p:cNvPr id="611331" name="Rectangle 3"/>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1332" name="Line 4"/>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3" name="Line 5"/>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4" name="Line 6"/>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5" name="Line 7"/>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6" name="Line 8"/>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7" name="Line 9"/>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8" name="Line 10"/>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9" name="Line 11"/>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0" name="Line 12"/>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1" name="Line 13"/>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2" name="Line 14"/>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3" name="Line 15"/>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4" name="Line 16"/>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5" name="Line 17"/>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6" name="Line 18"/>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7" name="Line 19"/>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8" name="Line 20"/>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9" name="Line 21"/>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0" name="Line 22"/>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1" name="Line 23"/>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2" name="Line 24"/>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3" name="Line 25"/>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4" name="Line 26"/>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5" name="Line 27"/>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6" name="Line 28"/>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7" name="Line 29"/>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8" name="Line 30"/>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9" name="Line 31"/>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0" name="Line 32"/>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1" name="Line 33"/>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2" name="Line 34"/>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3" name="Line 35"/>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611364" name="Line 36"/>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611365" name="Line 37"/>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611366" name="Line 38"/>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611367" name="Line 39"/>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611368" name="Line 40"/>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611369" name="Line 41"/>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611370" name="Line 42"/>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611371" name="Line 43"/>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611372" name="Line 44"/>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611373" name="Line 45"/>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611374" name="Line 46"/>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611375" name="Line 47"/>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611376" name="Line 48"/>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611377" name="Line 49"/>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611378" name="Line 50"/>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611379" name="Line 51"/>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611380" name="Line 52"/>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611381" name="Line 53"/>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611382" name="Line 54"/>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611383" name="Line 55"/>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611384" name="Line 56"/>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611385" name="Line 57"/>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611386" name="Line 58"/>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611387" name="Line 59"/>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611388" name="Line 60"/>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611389" name="Line 61"/>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611390" name="Line 62"/>
          <p:cNvSpPr>
            <a:spLocks noChangeShapeType="1"/>
          </p:cNvSpPr>
          <p:nvPr/>
        </p:nvSpPr>
        <p:spPr bwMode="auto">
          <a:xfrm>
            <a:off x="2514600" y="16002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1" name="Line 63"/>
          <p:cNvSpPr>
            <a:spLocks noChangeShapeType="1"/>
          </p:cNvSpPr>
          <p:nvPr/>
        </p:nvSpPr>
        <p:spPr bwMode="auto">
          <a:xfrm flipH="1">
            <a:off x="2514600" y="1600200"/>
            <a:ext cx="4724400" cy="152400"/>
          </a:xfrm>
          <a:prstGeom prst="line">
            <a:avLst/>
          </a:prstGeom>
          <a:noFill/>
          <a:ln w="9525">
            <a:solidFill>
              <a:schemeClr val="tx1"/>
            </a:solidFill>
            <a:prstDash val="dash"/>
            <a:miter lim="800000"/>
            <a:headEnd/>
            <a:tailEnd type="triangle" w="med" len="med"/>
          </a:ln>
          <a:effectLst/>
        </p:spPr>
        <p:txBody>
          <a:bodyPr wrap="none"/>
          <a:lstStyle/>
          <a:p>
            <a:endParaRPr lang="en-US"/>
          </a:p>
        </p:txBody>
      </p:sp>
      <p:sp>
        <p:nvSpPr>
          <p:cNvPr id="611392" name="Line 64"/>
          <p:cNvSpPr>
            <a:spLocks noChangeShapeType="1"/>
          </p:cNvSpPr>
          <p:nvPr/>
        </p:nvSpPr>
        <p:spPr bwMode="auto">
          <a:xfrm>
            <a:off x="2514600" y="17526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3" name="Line 65"/>
          <p:cNvSpPr>
            <a:spLocks noChangeShapeType="1"/>
          </p:cNvSpPr>
          <p:nvPr/>
        </p:nvSpPr>
        <p:spPr bwMode="auto">
          <a:xfrm flipH="1">
            <a:off x="2514600" y="1752600"/>
            <a:ext cx="4724400" cy="152400"/>
          </a:xfrm>
          <a:prstGeom prst="line">
            <a:avLst/>
          </a:prstGeom>
          <a:noFill/>
          <a:ln w="9525">
            <a:solidFill>
              <a:schemeClr val="tx1"/>
            </a:solidFill>
            <a:prstDash val="dash"/>
            <a:miter lim="800000"/>
            <a:headEnd/>
            <a:tailEnd type="triangle" w="med" len="med"/>
          </a:ln>
          <a:effectLst/>
        </p:spPr>
        <p:txBody>
          <a:bodyPr wrap="none"/>
          <a:lstStyle/>
          <a:p>
            <a:endParaRPr lang="en-US"/>
          </a:p>
        </p:txBody>
      </p:sp>
      <p:sp>
        <p:nvSpPr>
          <p:cNvPr id="611394" name="Line 66"/>
          <p:cNvSpPr>
            <a:spLocks noChangeShapeType="1"/>
          </p:cNvSpPr>
          <p:nvPr/>
        </p:nvSpPr>
        <p:spPr bwMode="auto">
          <a:xfrm>
            <a:off x="2514600" y="19050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5" name="Text Box 67"/>
          <p:cNvSpPr txBox="1">
            <a:spLocks noChangeArrowheads="1"/>
          </p:cNvSpPr>
          <p:nvPr/>
        </p:nvSpPr>
        <p:spPr bwMode="auto">
          <a:xfrm>
            <a:off x="762000" y="5791200"/>
            <a:ext cx="7664450" cy="366713"/>
          </a:xfrm>
          <a:prstGeom prst="rect">
            <a:avLst/>
          </a:prstGeom>
          <a:noFill/>
          <a:ln w="9525">
            <a:noFill/>
            <a:miter lim="800000"/>
            <a:headEnd/>
            <a:tailEnd/>
          </a:ln>
          <a:effectLst/>
        </p:spPr>
        <p:txBody>
          <a:bodyPr wrap="none">
            <a:spAutoFit/>
          </a:bodyPr>
          <a:lstStyle/>
          <a:p>
            <a:r>
              <a:rPr lang="en-US"/>
              <a:t>If the matrix is big, then each sweep of a row will clobber nearby values in cache.</a:t>
            </a:r>
          </a:p>
        </p:txBody>
      </p:sp>
    </p:spTree>
    <p:custDataLst>
      <p:tags r:id="rId1"/>
    </p:custDataLst>
    <p:extLst>
      <p:ext uri="{BB962C8B-B14F-4D97-AF65-F5344CB8AC3E}">
        <p14:creationId xmlns:p14="http://schemas.microsoft.com/office/powerpoint/2010/main" val="38446495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29 2013</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A2E59FD3-E82A-4B3F-B84D-88A66C6105F4}" type="slidenum">
              <a:rPr lang="en-US"/>
              <a:pPr/>
              <a:t>73</a:t>
            </a:fld>
            <a:endParaRPr lang="en-US"/>
          </a:p>
        </p:txBody>
      </p:sp>
      <p:sp>
        <p:nvSpPr>
          <p:cNvPr id="612354" name="Rectangle 2"/>
          <p:cNvSpPr>
            <a:spLocks noGrp="1" noChangeArrowheads="1"/>
          </p:cNvSpPr>
          <p:nvPr>
            <p:ph type="title"/>
          </p:nvPr>
        </p:nvSpPr>
        <p:spPr/>
        <p:txBody>
          <a:bodyPr/>
          <a:lstStyle/>
          <a:p>
            <a:r>
              <a:rPr lang="en-US"/>
              <a:t>Performance of Matrix Multiply</a:t>
            </a:r>
          </a:p>
        </p:txBody>
      </p:sp>
      <p:graphicFrame>
        <p:nvGraphicFramePr>
          <p:cNvPr id="612355" name="Object 3"/>
          <p:cNvGraphicFramePr>
            <a:graphicFrameLocks noChangeAspect="1"/>
          </p:cNvGraphicFramePr>
          <p:nvPr/>
        </p:nvGraphicFramePr>
        <p:xfrm>
          <a:off x="963613" y="1143000"/>
          <a:ext cx="7245350" cy="5715000"/>
        </p:xfrm>
        <a:graphic>
          <a:graphicData uri="http://schemas.openxmlformats.org/presentationml/2006/ole">
            <mc:AlternateContent xmlns:mc="http://schemas.openxmlformats.org/markup-compatibility/2006">
              <mc:Choice xmlns:v="urn:schemas-microsoft-com:vml" Requires="v">
                <p:oleObj spid="_x0000_s98312" name="Worksheet" r:id="rId4" imgW="11801160" imgH="9393840" progId="Excel.Sheet.8">
                  <p:embed/>
                </p:oleObj>
              </mc:Choice>
              <mc:Fallback>
                <p:oleObj name="Worksheet" r:id="rId4" imgW="11801160" imgH="939384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1143000"/>
                        <a:ext cx="7245350"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228600" y="2057400"/>
            <a:ext cx="1066800" cy="2514600"/>
            <a:chOff x="288" y="1296"/>
            <a:chExt cx="672" cy="1584"/>
          </a:xfrm>
        </p:grpSpPr>
        <p:sp>
          <p:nvSpPr>
            <p:cNvPr id="612357"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12358" name="Text Box 6"/>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spTree>
    <p:custDataLst>
      <p:tags r:id="rId2"/>
    </p:custDataLst>
    <p:extLst>
      <p:ext uri="{BB962C8B-B14F-4D97-AF65-F5344CB8AC3E}">
        <p14:creationId xmlns:p14="http://schemas.microsoft.com/office/powerpoint/2010/main" val="33256265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29 2013</a:t>
            </a:r>
            <a:endParaRPr lang="en-US" dirty="0"/>
          </a:p>
        </p:txBody>
      </p:sp>
      <p:sp>
        <p:nvSpPr>
          <p:cNvPr id="83" name="Slide Number Placeholder 3"/>
          <p:cNvSpPr>
            <a:spLocks noGrp="1"/>
          </p:cNvSpPr>
          <p:nvPr>
            <p:ph type="sldNum" sz="quarter" idx="4294967295"/>
          </p:nvPr>
        </p:nvSpPr>
        <p:spPr>
          <a:xfrm>
            <a:off x="7162800" y="6191250"/>
            <a:ext cx="1295400" cy="457200"/>
          </a:xfrm>
          <a:prstGeom prst="rect">
            <a:avLst/>
          </a:prstGeom>
        </p:spPr>
        <p:txBody>
          <a:bodyPr/>
          <a:lstStyle/>
          <a:p>
            <a:fld id="{0700C8D1-C52A-4995-BE85-975748B2A8FC}" type="slidenum">
              <a:rPr lang="en-US"/>
              <a:pPr/>
              <a:t>74</a:t>
            </a:fld>
            <a:endParaRPr lang="en-US"/>
          </a:p>
        </p:txBody>
      </p:sp>
      <p:sp>
        <p:nvSpPr>
          <p:cNvPr id="613378" name="Rectangle 2"/>
          <p:cNvSpPr>
            <a:spLocks noGrp="1" noChangeArrowheads="1"/>
          </p:cNvSpPr>
          <p:nvPr>
            <p:ph type="title"/>
          </p:nvPr>
        </p:nvSpPr>
        <p:spPr/>
        <p:txBody>
          <a:bodyPr/>
          <a:lstStyle/>
          <a:p>
            <a:r>
              <a:rPr lang="en-US"/>
              <a:t>Tiling</a:t>
            </a:r>
          </a:p>
        </p:txBody>
      </p:sp>
      <p:sp>
        <p:nvSpPr>
          <p:cNvPr id="613379"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613383"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3384"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613385"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613386"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613387"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613388"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613389"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613390"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613391"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613392"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613393"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613394"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613395"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613396"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613397"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613398"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613399"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613400"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613401"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613402"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613403"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613404"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613405"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613406"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613407"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613408"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613409"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613410"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613411"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613412"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613413"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613414"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613415"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613416"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613417"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613418"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613419"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613420"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613421"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613422"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613423"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613424"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613425"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613426"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613427"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613428"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613429"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613430"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613431"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613432"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613433"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613434"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613435"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613436"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613437"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613438"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613439"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613440"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613441"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613442"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3"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4"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5"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6"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7"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8"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9"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0"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1"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2"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3"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4"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5"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6"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613457"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Tree>
    <p:custDataLst>
      <p:tags r:id="rId1"/>
    </p:custDataLst>
    <p:extLst>
      <p:ext uri="{BB962C8B-B14F-4D97-AF65-F5344CB8AC3E}">
        <p14:creationId xmlns:p14="http://schemas.microsoft.com/office/powerpoint/2010/main" val="25342604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4A7138E-E6D5-4410-977C-50581AE24250}" type="slidenum">
              <a:rPr lang="en-US"/>
              <a:pPr/>
              <a:t>75</a:t>
            </a:fld>
            <a:endParaRPr lang="en-US"/>
          </a:p>
        </p:txBody>
      </p:sp>
      <p:sp>
        <p:nvSpPr>
          <p:cNvPr id="614402" name="Rectangle 2"/>
          <p:cNvSpPr>
            <a:spLocks noGrp="1" noChangeArrowheads="1"/>
          </p:cNvSpPr>
          <p:nvPr>
            <p:ph type="title"/>
          </p:nvPr>
        </p:nvSpPr>
        <p:spPr/>
        <p:txBody>
          <a:bodyPr/>
          <a:lstStyle/>
          <a:p>
            <a:r>
              <a:rPr lang="en-US"/>
              <a:t>Tiling</a:t>
            </a:r>
          </a:p>
        </p:txBody>
      </p:sp>
      <p:sp>
        <p:nvSpPr>
          <p:cNvPr id="614403" name="Rectangle 3"/>
          <p:cNvSpPr>
            <a:spLocks noGrp="1" noChangeArrowheads="1"/>
          </p:cNvSpPr>
          <p:nvPr>
            <p:ph type="body" idx="1"/>
          </p:nvPr>
        </p:nvSpPr>
        <p:spPr>
          <a:xfrm>
            <a:off x="533400" y="1371600"/>
            <a:ext cx="7924800" cy="5029200"/>
          </a:xfrm>
        </p:spPr>
        <p:txBody>
          <a:bodyPr/>
          <a:lstStyle/>
          <a:p>
            <a:r>
              <a:rPr lang="en-US" b="1" i="1" u="sng"/>
              <a:t>Tile</a:t>
            </a:r>
            <a:r>
              <a:rPr lang="en-US"/>
              <a:t>: a small rectangular subdomain of a problem domain.  Sometimes called a </a:t>
            </a:r>
            <a:r>
              <a:rPr lang="en-US" b="1" i="1" u="sng"/>
              <a:t>block</a:t>
            </a:r>
            <a:r>
              <a:rPr lang="en-US"/>
              <a:t> or a </a:t>
            </a:r>
            <a:r>
              <a:rPr lang="en-US" b="1" i="1" u="sng"/>
              <a:t>chunk</a:t>
            </a:r>
            <a:r>
              <a:rPr lang="en-US"/>
              <a:t>.</a:t>
            </a:r>
            <a:endParaRPr lang="en-US" u="sng"/>
          </a:p>
          <a:p>
            <a:r>
              <a:rPr lang="en-US" b="1" i="1" u="sng"/>
              <a:t>Tiling</a:t>
            </a:r>
            <a:r>
              <a:rPr lang="en-US"/>
              <a:t>: breaking the domain into tiles.</a:t>
            </a:r>
          </a:p>
          <a:p>
            <a:r>
              <a:rPr lang="en-US"/>
              <a:t>Tiling strategy: operate on each tile to completion, then move to the next tile.</a:t>
            </a:r>
          </a:p>
          <a:p>
            <a:r>
              <a:rPr lang="en-US"/>
              <a:t>Tile size can be set at runtime, according to what’s best for the machine that you’re running 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6692109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A551244-C64D-4A81-8D4C-EB05C41BC34F}" type="slidenum">
              <a:rPr lang="en-US"/>
              <a:pPr/>
              <a:t>76</a:t>
            </a:fld>
            <a:endParaRPr lang="en-US"/>
          </a:p>
        </p:txBody>
      </p:sp>
      <p:sp>
        <p:nvSpPr>
          <p:cNvPr id="615426" name="Rectangle 2"/>
          <p:cNvSpPr>
            <a:spLocks noGrp="1" noChangeArrowheads="1"/>
          </p:cNvSpPr>
          <p:nvPr>
            <p:ph type="title"/>
          </p:nvPr>
        </p:nvSpPr>
        <p:spPr/>
        <p:txBody>
          <a:bodyPr/>
          <a:lstStyle/>
          <a:p>
            <a:r>
              <a:rPr lang="en-US"/>
              <a:t>Tiling Code: F90</a:t>
            </a:r>
          </a:p>
        </p:txBody>
      </p:sp>
      <p:sp>
        <p:nvSpPr>
          <p:cNvPr id="615427" name="Rectangle 3"/>
          <p:cNvSpPr>
            <a:spLocks noGrp="1" noChangeArrowheads="1"/>
          </p:cNvSpPr>
          <p:nvPr>
            <p:ph type="body" idx="1"/>
          </p:nvPr>
        </p:nvSpPr>
        <p:spPr>
          <a:xfrm>
            <a:off x="533400" y="1371600"/>
            <a:ext cx="8229600" cy="5105400"/>
          </a:xfrm>
        </p:spPr>
        <p:txBody>
          <a:bodyPr/>
          <a:lstStyle/>
          <a:p>
            <a:pPr>
              <a:buFont typeface="Wingdings" pitchFamily="2" charset="2"/>
              <a:buNone/>
            </a:pPr>
            <a:r>
              <a:rPr lang="en-US" sz="1200" b="1" dirty="0">
                <a:latin typeface="Courier New" pitchFamily="49" charset="0"/>
              </a:rPr>
              <a:t>SUBROUTINE </a:t>
            </a:r>
            <a:r>
              <a:rPr lang="en-US" sz="1200" b="1" dirty="0" err="1">
                <a:latin typeface="Courier New" pitchFamily="49" charset="0"/>
              </a:rPr>
              <a:t>matrix_matrix_mult_by_tiling</a:t>
            </a:r>
            <a:r>
              <a:rPr lang="en-US" sz="1200" b="1" dirty="0">
                <a:latin typeface="Courier New" pitchFamily="49" charset="0"/>
              </a:rPr>
              <a:t> (</a:t>
            </a:r>
            <a:r>
              <a:rPr lang="en-US" sz="1200" b="1" dirty="0" err="1">
                <a:latin typeface="Courier New" pitchFamily="49" charset="0"/>
              </a:rPr>
              <a:t>dst</a:t>
            </a:r>
            <a:r>
              <a:rPr lang="en-US" sz="1200" b="1" dirty="0">
                <a:latin typeface="Courier New" pitchFamily="49" charset="0"/>
              </a:rPr>
              <a:t>, src1, src2,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r>
              <a:rPr lang="en-US" sz="1200" b="1" dirty="0">
                <a:latin typeface="Courier New" pitchFamily="49" charset="0"/>
              </a:rPr>
              <a:t>, &amp;</a:t>
            </a:r>
          </a:p>
          <a:p>
            <a:pPr>
              <a:lnSpc>
                <a:spcPct val="80000"/>
              </a:lnSpc>
              <a:buFont typeface="Wingdings" pitchFamily="2" charset="2"/>
              <a:buNone/>
            </a:pPr>
            <a:r>
              <a:rPr lang="en-US" sz="1200" b="1" dirty="0">
                <a:latin typeface="Courier New" pitchFamily="49" charset="0"/>
              </a:rPr>
              <a:t> &amp;           </a:t>
            </a:r>
            <a:r>
              <a:rPr lang="en-US" sz="1200" b="1" dirty="0" err="1">
                <a:latin typeface="Courier New" pitchFamily="49" charset="0"/>
              </a:rPr>
              <a:t>rtilesize</a:t>
            </a:r>
            <a:r>
              <a:rPr lang="en-US" sz="1200" b="1" dirty="0">
                <a:latin typeface="Courier New" pitchFamily="49" charset="0"/>
              </a:rPr>
              <a:t>, </a:t>
            </a:r>
            <a:r>
              <a:rPr lang="en-US" sz="1200" b="1" dirty="0" err="1">
                <a:latin typeface="Courier New" pitchFamily="49" charset="0"/>
              </a:rPr>
              <a:t>ctilesize</a:t>
            </a:r>
            <a:r>
              <a:rPr lang="en-US" sz="1200" b="1" dirty="0">
                <a:latin typeface="Courier New" pitchFamily="49" charset="0"/>
              </a:rPr>
              <a:t>, </a:t>
            </a:r>
            <a:r>
              <a:rPr lang="en-US" sz="1200" b="1" dirty="0" err="1">
                <a:latin typeface="Courier New" pitchFamily="49" charset="0"/>
              </a:rPr>
              <a:t>qtilesize</a:t>
            </a:r>
            <a:r>
              <a:rPr lang="en-US" sz="1200" b="1" dirty="0">
                <a:latin typeface="Courier New" pitchFamily="49" charset="0"/>
              </a:rPr>
              <a:t>)</a:t>
            </a:r>
          </a:p>
          <a:p>
            <a:pPr>
              <a:lnSpc>
                <a:spcPct val="80000"/>
              </a:lnSpc>
              <a:buFont typeface="Wingdings" pitchFamily="2" charset="2"/>
              <a:buNone/>
            </a:pPr>
            <a:r>
              <a:rPr lang="en-US" sz="1200" b="1" dirty="0">
                <a:latin typeface="Courier New" pitchFamily="49" charset="0"/>
              </a:rPr>
              <a:t>  IMPLICIT NONE</a:t>
            </a:r>
          </a:p>
          <a:p>
            <a:pPr>
              <a:lnSpc>
                <a:spcPct val="80000"/>
              </a:lnSpc>
              <a:buFont typeface="Wingdings" pitchFamily="2" charset="2"/>
              <a:buNone/>
            </a:pPr>
            <a:r>
              <a:rPr lang="en-US" sz="1200" b="1" dirty="0">
                <a:latin typeface="Courier New" pitchFamily="49" charset="0"/>
              </a:rPr>
              <a:t>  INTEGER,INTENT(IN) ::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nr,nc</a:t>
            </a:r>
            <a:r>
              <a:rPr lang="en-US" sz="1200" b="1" dirty="0">
                <a:latin typeface="Courier New" pitchFamily="49" charset="0"/>
              </a:rPr>
              <a:t>),INTENT(OUT) :: </a:t>
            </a:r>
            <a:r>
              <a:rPr lang="en-US" sz="1200" b="1" dirty="0" err="1">
                <a:latin typeface="Courier New" pitchFamily="49" charset="0"/>
              </a:rPr>
              <a:t>dst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nr,nq</a:t>
            </a:r>
            <a:r>
              <a:rPr lang="en-US" sz="1200" b="1" dirty="0">
                <a:latin typeface="Courier New" pitchFamily="49" charset="0"/>
              </a:rPr>
              <a:t>),INTENT(IN)  :: src1</a:t>
            </a: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nq,nc</a:t>
            </a:r>
            <a:r>
              <a:rPr lang="en-US" sz="1200" b="1" dirty="0">
                <a:latin typeface="Courier New" pitchFamily="49" charset="0"/>
              </a:rPr>
              <a:t>),INTENT(IN)  :: src2</a:t>
            </a:r>
          </a:p>
          <a:p>
            <a:pPr>
              <a:lnSpc>
                <a:spcPct val="80000"/>
              </a:lnSpc>
              <a:buFont typeface="Wingdings" pitchFamily="2" charset="2"/>
              <a:buNone/>
            </a:pPr>
            <a:r>
              <a:rPr lang="en-US" sz="1200" b="1" dirty="0">
                <a:latin typeface="Courier New" pitchFamily="49" charset="0"/>
              </a:rPr>
              <a:t>  INTEGER,INTENT(IN) :: </a:t>
            </a:r>
            <a:r>
              <a:rPr lang="en-US" sz="1200" b="1" dirty="0" err="1">
                <a:latin typeface="Courier New" pitchFamily="49" charset="0"/>
              </a:rPr>
              <a:t>rtilesize</a:t>
            </a:r>
            <a:r>
              <a:rPr lang="en-US" sz="1200" b="1" dirty="0">
                <a:latin typeface="Courier New" pitchFamily="49" charset="0"/>
              </a:rPr>
              <a:t>, </a:t>
            </a:r>
            <a:r>
              <a:rPr lang="en-US" sz="1200" b="1" dirty="0" err="1">
                <a:latin typeface="Courier New" pitchFamily="49" charset="0"/>
              </a:rPr>
              <a:t>ctilesize</a:t>
            </a:r>
            <a:r>
              <a:rPr lang="en-US" sz="1200" b="1" dirty="0">
                <a:latin typeface="Courier New" pitchFamily="49" charset="0"/>
              </a:rPr>
              <a:t>, </a:t>
            </a:r>
            <a:r>
              <a:rPr lang="en-US" sz="1200" b="1" dirty="0" err="1">
                <a:latin typeface="Courier New" pitchFamily="49" charset="0"/>
              </a:rPr>
              <a:t>qtilesize</a:t>
            </a:r>
            <a:endParaRPr lang="en-US" sz="1200" b="1" dirty="0">
              <a:latin typeface="Courier New" pitchFamily="49" charset="0"/>
            </a:endParaRPr>
          </a:p>
          <a:p>
            <a:pPr>
              <a:lnSpc>
                <a:spcPct val="60000"/>
              </a:lnSpc>
              <a:buFont typeface="Wingdings" pitchFamily="2" charset="2"/>
              <a:buNone/>
            </a:pPr>
            <a:endParaRPr lang="en-US" sz="1200" b="1" dirty="0">
              <a:latin typeface="Courier New" pitchFamily="49" charset="0"/>
            </a:endParaRPr>
          </a:p>
          <a:p>
            <a:pPr>
              <a:lnSpc>
                <a:spcPct val="70000"/>
              </a:lnSpc>
              <a:buFont typeface="Wingdings" pitchFamily="2" charset="2"/>
              <a:buNone/>
            </a:pPr>
            <a:r>
              <a:rPr lang="en-US" sz="1200" b="1" dirty="0">
                <a:latin typeface="Courier New" pitchFamily="49" charset="0"/>
              </a:rPr>
              <a:t>  INTEGER :: </a:t>
            </a:r>
            <a:r>
              <a:rPr lang="en-US" sz="1200" b="1" dirty="0" err="1">
                <a:latin typeface="Courier New" pitchFamily="49" charset="0"/>
              </a:rPr>
              <a:t>rstart</a:t>
            </a:r>
            <a:r>
              <a:rPr lang="en-US" sz="1200" b="1" dirty="0">
                <a:latin typeface="Courier New" pitchFamily="49" charset="0"/>
              </a:rPr>
              <a:t>, rend, </a:t>
            </a:r>
            <a:r>
              <a:rPr lang="en-US" sz="1200" b="1" dirty="0" err="1">
                <a:latin typeface="Courier New" pitchFamily="49" charset="0"/>
              </a:rPr>
              <a:t>cstart</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a:t>
            </a:r>
            <a:r>
              <a:rPr lang="en-US" sz="1200" b="1" dirty="0" err="1">
                <a:latin typeface="Courier New" pitchFamily="49" charset="0"/>
              </a:rPr>
              <a:t>qstart</a:t>
            </a:r>
            <a:r>
              <a:rPr lang="en-US" sz="1200" b="1" dirty="0">
                <a:latin typeface="Courier New" pitchFamily="49" charset="0"/>
              </a:rPr>
              <a:t>, </a:t>
            </a:r>
            <a:r>
              <a:rPr lang="en-US" sz="1200" b="1" dirty="0" err="1">
                <a:latin typeface="Courier New" pitchFamily="49" charset="0"/>
              </a:rPr>
              <a:t>qend</a:t>
            </a:r>
            <a:endParaRPr lang="en-US" sz="1200" b="1" dirty="0">
              <a:latin typeface="Courier New" pitchFamily="49" charset="0"/>
            </a:endParaRPr>
          </a:p>
          <a:p>
            <a:pPr>
              <a:lnSpc>
                <a:spcPct val="60000"/>
              </a:lnSpc>
              <a:buFont typeface="Wingdings" pitchFamily="2" charset="2"/>
              <a:buNone/>
            </a:pPr>
            <a:endParaRPr lang="en-US" sz="1200" b="1" dirty="0">
              <a:latin typeface="Courier New" pitchFamily="49" charset="0"/>
            </a:endParaRPr>
          </a:p>
          <a:p>
            <a:pPr>
              <a:lnSpc>
                <a:spcPct val="70000"/>
              </a:lnSpc>
              <a:buFont typeface="Wingdings" pitchFamily="2" charset="2"/>
              <a:buNone/>
            </a:pPr>
            <a:r>
              <a:rPr lang="en-US" sz="1200" b="1" dirty="0">
                <a:latin typeface="Courier New" pitchFamily="49" charset="0"/>
              </a:rPr>
              <a:t>  DO </a:t>
            </a:r>
            <a:r>
              <a:rPr lang="en-US" sz="1200" b="1" dirty="0" err="1">
                <a:latin typeface="Courier New" pitchFamily="49" charset="0"/>
              </a:rPr>
              <a:t>cstart</a:t>
            </a:r>
            <a:r>
              <a:rPr lang="en-US" sz="1200" b="1" dirty="0">
                <a:latin typeface="Courier New" pitchFamily="49" charset="0"/>
              </a:rPr>
              <a:t> = 1,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ctilesize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 </a:t>
            </a:r>
            <a:r>
              <a:rPr lang="en-US" sz="1200" b="1" dirty="0" err="1">
                <a:latin typeface="Courier New" pitchFamily="49" charset="0"/>
              </a:rPr>
              <a:t>cstart</a:t>
            </a:r>
            <a:r>
              <a:rPr lang="en-US" sz="1200" b="1" dirty="0">
                <a:latin typeface="Courier New" pitchFamily="49" charset="0"/>
              </a:rPr>
              <a:t> + </a:t>
            </a:r>
            <a:r>
              <a:rPr lang="en-US" sz="1200" b="1" dirty="0" err="1">
                <a:latin typeface="Courier New" pitchFamily="49" charset="0"/>
              </a:rPr>
              <a:t>ctilesize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a:t>
            </a:r>
            <a:r>
              <a:rPr lang="en-US" sz="1200" b="1" dirty="0" err="1">
                <a:latin typeface="Courier New" pitchFamily="49" charset="0"/>
              </a:rPr>
              <a:t>cend</a:t>
            </a:r>
            <a:r>
              <a:rPr lang="en-US" sz="1200" b="1" dirty="0">
                <a:latin typeface="Courier New" pitchFamily="49" charset="0"/>
              </a:rPr>
              <a:t> &gt;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 </a:t>
            </a:r>
            <a:r>
              <a:rPr lang="en-US" sz="1200" b="1" dirty="0" err="1">
                <a:latin typeface="Courier New" pitchFamily="49" charset="0"/>
              </a:rPr>
              <a:t>nc</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DO </a:t>
            </a:r>
            <a:r>
              <a:rPr lang="en-US" sz="1200" b="1" dirty="0" err="1">
                <a:latin typeface="Courier New" pitchFamily="49" charset="0"/>
              </a:rPr>
              <a:t>rstart</a:t>
            </a:r>
            <a:r>
              <a:rPr lang="en-US" sz="1200" b="1" dirty="0">
                <a:latin typeface="Courier New" pitchFamily="49" charset="0"/>
              </a:rPr>
              <a:t> = 1, nr, </a:t>
            </a:r>
            <a:r>
              <a:rPr lang="en-US" sz="1200" b="1" dirty="0" err="1">
                <a:latin typeface="Courier New" pitchFamily="49" charset="0"/>
              </a:rPr>
              <a:t>rtilesize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rend = </a:t>
            </a:r>
            <a:r>
              <a:rPr lang="en-US" sz="1200" b="1" dirty="0" err="1">
                <a:latin typeface="Courier New" pitchFamily="49" charset="0"/>
              </a:rPr>
              <a:t>rstart</a:t>
            </a:r>
            <a:r>
              <a:rPr lang="en-US" sz="1200" b="1" dirty="0">
                <a:latin typeface="Courier New" pitchFamily="49" charset="0"/>
              </a:rPr>
              <a:t> + </a:t>
            </a:r>
            <a:r>
              <a:rPr lang="en-US" sz="1200" b="1" dirty="0" err="1">
                <a:latin typeface="Courier New" pitchFamily="49" charset="0"/>
              </a:rPr>
              <a:t>rtilesize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(rend &gt; nr) rend = nr</a:t>
            </a:r>
          </a:p>
          <a:p>
            <a:pPr>
              <a:lnSpc>
                <a:spcPct val="80000"/>
              </a:lnSpc>
              <a:buFont typeface="Wingdings" pitchFamily="2" charset="2"/>
              <a:buNone/>
            </a:pPr>
            <a:r>
              <a:rPr lang="en-US" sz="1200" b="1" dirty="0">
                <a:latin typeface="Courier New" pitchFamily="49" charset="0"/>
              </a:rPr>
              <a:t>      DO </a:t>
            </a:r>
            <a:r>
              <a:rPr lang="en-US" sz="1200" b="1" dirty="0" err="1">
                <a:latin typeface="Courier New" pitchFamily="49" charset="0"/>
              </a:rPr>
              <a:t>qstart</a:t>
            </a:r>
            <a:r>
              <a:rPr lang="en-US" sz="1200" b="1" dirty="0">
                <a:latin typeface="Courier New" pitchFamily="49" charset="0"/>
              </a:rPr>
              <a:t> = 1, </a:t>
            </a:r>
            <a:r>
              <a:rPr lang="en-US" sz="1200" b="1" dirty="0" err="1">
                <a:latin typeface="Courier New" pitchFamily="49" charset="0"/>
              </a:rPr>
              <a:t>nq</a:t>
            </a:r>
            <a:r>
              <a:rPr lang="en-US" sz="1200" b="1" dirty="0">
                <a:latin typeface="Courier New" pitchFamily="49" charset="0"/>
              </a:rPr>
              <a:t>, </a:t>
            </a:r>
            <a:r>
              <a:rPr lang="en-US" sz="1200" b="1" dirty="0" err="1">
                <a:latin typeface="Courier New" pitchFamily="49" charset="0"/>
              </a:rPr>
              <a:t>qtilesize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 = </a:t>
            </a:r>
            <a:r>
              <a:rPr lang="en-US" sz="1200" b="1" dirty="0" err="1">
                <a:latin typeface="Courier New" pitchFamily="49" charset="0"/>
              </a:rPr>
              <a:t>qstart</a:t>
            </a:r>
            <a:r>
              <a:rPr lang="en-US" sz="1200" b="1" dirty="0">
                <a:latin typeface="Courier New" pitchFamily="49" charset="0"/>
              </a:rPr>
              <a:t> + </a:t>
            </a:r>
            <a:r>
              <a:rPr lang="en-US" sz="1200" b="1" dirty="0" err="1">
                <a:latin typeface="Courier New" pitchFamily="49" charset="0"/>
              </a:rPr>
              <a:t>qtilesize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a:t>
            </a:r>
            <a:r>
              <a:rPr lang="en-US" sz="1200" b="1" dirty="0" err="1">
                <a:latin typeface="Courier New" pitchFamily="49" charset="0"/>
              </a:rPr>
              <a:t>qend</a:t>
            </a:r>
            <a:r>
              <a:rPr lang="en-US" sz="1200" b="1" dirty="0">
                <a:latin typeface="Courier New" pitchFamily="49" charset="0"/>
              </a:rPr>
              <a:t> &gt; </a:t>
            </a:r>
            <a:r>
              <a:rPr lang="en-US" sz="1200" b="1" dirty="0" err="1">
                <a:latin typeface="Courier New" pitchFamily="49" charset="0"/>
              </a:rPr>
              <a:t>nq</a:t>
            </a: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 = </a:t>
            </a:r>
            <a:r>
              <a:rPr lang="en-US" sz="1200" b="1" dirty="0" err="1">
                <a:latin typeface="Courier New" pitchFamily="49" charset="0"/>
              </a:rPr>
              <a:t>nq</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CALL </a:t>
            </a:r>
            <a:r>
              <a:rPr lang="en-US" sz="1200" b="1" dirty="0" err="1">
                <a:latin typeface="Courier New" pitchFamily="49" charset="0"/>
              </a:rPr>
              <a:t>matrix_matrix_mult_tile</a:t>
            </a:r>
            <a:r>
              <a:rPr lang="en-US" sz="1200" b="1" dirty="0">
                <a:latin typeface="Courier New" pitchFamily="49" charset="0"/>
              </a:rPr>
              <a:t>(</a:t>
            </a:r>
            <a:r>
              <a:rPr lang="en-US" sz="1200" b="1" dirty="0" err="1">
                <a:latin typeface="Courier New" pitchFamily="49" charset="0"/>
              </a:rPr>
              <a:t>dst</a:t>
            </a:r>
            <a:r>
              <a:rPr lang="en-US" sz="1200" b="1" dirty="0">
                <a:latin typeface="Courier New" pitchFamily="49" charset="0"/>
              </a:rPr>
              <a:t>, src1, src2,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r>
              <a:rPr lang="en-US" sz="1200" b="1" dirty="0">
                <a:latin typeface="Courier New" pitchFamily="49" charset="0"/>
              </a:rPr>
              <a:t>, &amp;</a:t>
            </a:r>
          </a:p>
          <a:p>
            <a:pPr>
              <a:lnSpc>
                <a:spcPct val="80000"/>
              </a:lnSpc>
              <a:buFont typeface="Wingdings" pitchFamily="2" charset="2"/>
              <a:buNone/>
            </a:pPr>
            <a:r>
              <a:rPr lang="en-US" sz="1200" b="1" dirty="0">
                <a:latin typeface="Courier New" pitchFamily="49" charset="0"/>
              </a:rPr>
              <a:t> &amp;                                   </a:t>
            </a:r>
            <a:r>
              <a:rPr lang="en-US" sz="1200" b="1" dirty="0" err="1">
                <a:latin typeface="Courier New" pitchFamily="49" charset="0"/>
              </a:rPr>
              <a:t>rstart</a:t>
            </a:r>
            <a:r>
              <a:rPr lang="en-US" sz="1200" b="1" dirty="0">
                <a:latin typeface="Courier New" pitchFamily="49" charset="0"/>
              </a:rPr>
              <a:t>, rend, </a:t>
            </a:r>
            <a:r>
              <a:rPr lang="en-US" sz="1200" b="1" dirty="0" err="1">
                <a:latin typeface="Courier New" pitchFamily="49" charset="0"/>
              </a:rPr>
              <a:t>cstart</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a:t>
            </a:r>
            <a:r>
              <a:rPr lang="en-US" sz="1200" b="1" dirty="0" err="1">
                <a:latin typeface="Courier New" pitchFamily="49" charset="0"/>
              </a:rPr>
              <a:t>qstart</a:t>
            </a: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a:t>
            </a: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qstart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rstart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cstart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END SUBROUTINE </a:t>
            </a:r>
            <a:r>
              <a:rPr lang="en-US" sz="1200" b="1" dirty="0" err="1">
                <a:latin typeface="Courier New" pitchFamily="49" charset="0"/>
              </a:rPr>
              <a:t>matrix_matrix_mult_by_tiling</a:t>
            </a:r>
            <a:endParaRPr lang="en-US" sz="1200" b="1" dirty="0">
              <a:latin typeface="Courier New" pitchFamily="49" charset="0"/>
            </a:endParaRPr>
          </a:p>
          <a:p>
            <a:pPr>
              <a:buFont typeface="Wingdings" pitchFamily="2" charset="2"/>
              <a:buNone/>
            </a:pPr>
            <a:endParaRPr lang="en-US" sz="1200"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6247236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7E95FCA-7163-49DE-96D9-D82D485ADAC4}" type="slidenum">
              <a:rPr lang="en-US"/>
              <a:pPr/>
              <a:t>77</a:t>
            </a:fld>
            <a:endParaRPr lang="en-US"/>
          </a:p>
        </p:txBody>
      </p:sp>
      <p:sp>
        <p:nvSpPr>
          <p:cNvPr id="638978" name="Rectangle 2"/>
          <p:cNvSpPr>
            <a:spLocks noGrp="1" noChangeArrowheads="1"/>
          </p:cNvSpPr>
          <p:nvPr>
            <p:ph type="title"/>
          </p:nvPr>
        </p:nvSpPr>
        <p:spPr/>
        <p:txBody>
          <a:bodyPr/>
          <a:lstStyle/>
          <a:p>
            <a:r>
              <a:rPr lang="en-US"/>
              <a:t>Tiling Code: C</a:t>
            </a:r>
          </a:p>
        </p:txBody>
      </p:sp>
      <p:sp>
        <p:nvSpPr>
          <p:cNvPr id="638979" name="Rectangle 3"/>
          <p:cNvSpPr>
            <a:spLocks noGrp="1" noChangeArrowheads="1"/>
          </p:cNvSpPr>
          <p:nvPr>
            <p:ph type="body" idx="1"/>
          </p:nvPr>
        </p:nvSpPr>
        <p:spPr>
          <a:xfrm>
            <a:off x="533400" y="1371600"/>
            <a:ext cx="8229600" cy="5105400"/>
          </a:xfrm>
        </p:spPr>
        <p:txBody>
          <a:bodyPr/>
          <a:lstStyle/>
          <a:p>
            <a:pPr>
              <a:lnSpc>
                <a:spcPct val="80000"/>
              </a:lnSpc>
              <a:buFont typeface="Wingdings" pitchFamily="2" charset="2"/>
              <a:buNone/>
            </a:pPr>
            <a:r>
              <a:rPr lang="en-US" sz="1400" b="1">
                <a:latin typeface="Courier New" pitchFamily="49" charset="0"/>
              </a:rPr>
              <a:t>void matrix_matrix_mult_by_tiling (</a:t>
            </a:r>
          </a:p>
          <a:p>
            <a:pPr>
              <a:lnSpc>
                <a:spcPct val="80000"/>
              </a:lnSpc>
              <a:buFont typeface="Wingdings" pitchFamily="2" charset="2"/>
              <a:buNone/>
            </a:pPr>
            <a:r>
              <a:rPr lang="en-US" sz="1400" b="1">
                <a:latin typeface="Courier New" pitchFamily="49" charset="0"/>
              </a:rPr>
              <a:t>         float** dst, float** src1, float** src2,</a:t>
            </a:r>
          </a:p>
          <a:p>
            <a:pPr>
              <a:lnSpc>
                <a:spcPct val="80000"/>
              </a:lnSpc>
              <a:buFont typeface="Wingdings" pitchFamily="2" charset="2"/>
              <a:buNone/>
            </a:pPr>
            <a:r>
              <a:rPr lang="en-US" sz="1400" b="1">
                <a:latin typeface="Courier New" pitchFamily="49" charset="0"/>
              </a:rPr>
              <a:t>         int nr, int nc, int nq,</a:t>
            </a:r>
          </a:p>
          <a:p>
            <a:pPr>
              <a:lnSpc>
                <a:spcPct val="80000"/>
              </a:lnSpc>
              <a:buFont typeface="Wingdings" pitchFamily="2" charset="2"/>
              <a:buNone/>
            </a:pPr>
            <a:r>
              <a:rPr lang="en-US" sz="1400" b="1">
                <a:latin typeface="Courier New" pitchFamily="49" charset="0"/>
              </a:rPr>
              <a:t>         int rtilesize, int ctilesize, int qtilesize)</a:t>
            </a:r>
          </a:p>
          <a:p>
            <a:pPr>
              <a:lnSpc>
                <a:spcPct val="80000"/>
              </a:lnSpc>
              <a:buFont typeface="Wingdings" pitchFamily="2" charset="2"/>
              <a:buNone/>
            </a:pPr>
            <a:r>
              <a:rPr lang="en-US" sz="1400" b="1">
                <a:latin typeface="Courier New" pitchFamily="49" charset="0"/>
              </a:rPr>
              <a:t>{ /* matrix_matrix_mult_by_tiling */</a:t>
            </a:r>
          </a:p>
          <a:p>
            <a:pPr>
              <a:lnSpc>
                <a:spcPct val="80000"/>
              </a:lnSpc>
              <a:buFont typeface="Wingdings" pitchFamily="2" charset="2"/>
              <a:buNone/>
            </a:pPr>
            <a:r>
              <a:rPr lang="en-US" sz="1400" b="1">
                <a:latin typeface="Courier New" pitchFamily="49" charset="0"/>
              </a:rPr>
              <a:t>  int rstart, rend, cstart, cend, qstart, qend;</a:t>
            </a:r>
          </a:p>
          <a:p>
            <a:pPr>
              <a:lnSpc>
                <a:spcPct val="60000"/>
              </a:lnSpc>
              <a:buFont typeface="Wingdings" pitchFamily="2" charset="2"/>
              <a:buNone/>
            </a:pPr>
            <a:endParaRPr lang="en-US" sz="1400" b="1">
              <a:latin typeface="Courier New" pitchFamily="49" charset="0"/>
            </a:endParaRPr>
          </a:p>
          <a:p>
            <a:pPr>
              <a:lnSpc>
                <a:spcPct val="70000"/>
              </a:lnSpc>
              <a:buFont typeface="Wingdings" pitchFamily="2" charset="2"/>
              <a:buNone/>
            </a:pPr>
            <a:r>
              <a:rPr lang="en-US" sz="1400" b="1">
                <a:latin typeface="Courier New" pitchFamily="49" charset="0"/>
              </a:rPr>
              <a:t>  for (rstart = 0; rstart &lt; nr; rstart += rtilesize) {</a:t>
            </a:r>
          </a:p>
          <a:p>
            <a:pPr>
              <a:lnSpc>
                <a:spcPct val="80000"/>
              </a:lnSpc>
              <a:buFont typeface="Wingdings" pitchFamily="2" charset="2"/>
              <a:buNone/>
            </a:pPr>
            <a:r>
              <a:rPr lang="en-US" sz="1400" b="1">
                <a:latin typeface="Courier New" pitchFamily="49" charset="0"/>
              </a:rPr>
              <a:t>    rend = rstart + rtilesize – 1;</a:t>
            </a:r>
          </a:p>
          <a:p>
            <a:pPr>
              <a:lnSpc>
                <a:spcPct val="80000"/>
              </a:lnSpc>
              <a:buFont typeface="Wingdings" pitchFamily="2" charset="2"/>
              <a:buNone/>
            </a:pPr>
            <a:r>
              <a:rPr lang="en-US" sz="1400" b="1">
                <a:latin typeface="Courier New" pitchFamily="49" charset="0"/>
              </a:rPr>
              <a:t>    if (rend &gt;= nr) rend = nr - 1;</a:t>
            </a:r>
          </a:p>
          <a:p>
            <a:pPr>
              <a:lnSpc>
                <a:spcPct val="80000"/>
              </a:lnSpc>
              <a:buFont typeface="Wingdings" pitchFamily="2" charset="2"/>
              <a:buNone/>
            </a:pPr>
            <a:r>
              <a:rPr lang="en-US" sz="1400" b="1">
                <a:latin typeface="Courier New" pitchFamily="49" charset="0"/>
              </a:rPr>
              <a:t>    for (cstart = 0; cstart &lt; nc; cstart += ctilesize) {</a:t>
            </a:r>
          </a:p>
          <a:p>
            <a:pPr>
              <a:lnSpc>
                <a:spcPct val="80000"/>
              </a:lnSpc>
              <a:buFont typeface="Wingdings" pitchFamily="2" charset="2"/>
              <a:buNone/>
            </a:pPr>
            <a:r>
              <a:rPr lang="en-US" sz="1400" b="1">
                <a:latin typeface="Courier New" pitchFamily="49" charset="0"/>
              </a:rPr>
              <a:t>      cend = cstart + ctilesize – 1;</a:t>
            </a:r>
          </a:p>
          <a:p>
            <a:pPr>
              <a:lnSpc>
                <a:spcPct val="80000"/>
              </a:lnSpc>
              <a:buFont typeface="Wingdings" pitchFamily="2" charset="2"/>
              <a:buNone/>
            </a:pPr>
            <a:r>
              <a:rPr lang="en-US" sz="1400" b="1">
                <a:latin typeface="Courier New" pitchFamily="49" charset="0"/>
              </a:rPr>
              <a:t>      if (cend &gt;= nc) cend = nc - 1;</a:t>
            </a:r>
          </a:p>
          <a:p>
            <a:pPr>
              <a:lnSpc>
                <a:spcPct val="80000"/>
              </a:lnSpc>
              <a:buFont typeface="Wingdings" pitchFamily="2" charset="2"/>
              <a:buNone/>
            </a:pPr>
            <a:r>
              <a:rPr lang="en-US" sz="1400" b="1">
                <a:latin typeface="Courier New" pitchFamily="49" charset="0"/>
              </a:rPr>
              <a:t>      for (qstart = 0; qstart &lt; nq; qstart += qtilesize) {</a:t>
            </a:r>
          </a:p>
          <a:p>
            <a:pPr>
              <a:lnSpc>
                <a:spcPct val="80000"/>
              </a:lnSpc>
              <a:buFont typeface="Wingdings" pitchFamily="2" charset="2"/>
              <a:buNone/>
            </a:pPr>
            <a:r>
              <a:rPr lang="en-US" sz="1400" b="1">
                <a:latin typeface="Courier New" pitchFamily="49" charset="0"/>
              </a:rPr>
              <a:t>        qend = qstart + qtilesize – 1;</a:t>
            </a:r>
          </a:p>
          <a:p>
            <a:pPr>
              <a:lnSpc>
                <a:spcPct val="80000"/>
              </a:lnSpc>
              <a:buFont typeface="Wingdings" pitchFamily="2" charset="2"/>
              <a:buNone/>
            </a:pPr>
            <a:r>
              <a:rPr lang="en-US" sz="1400" b="1">
                <a:latin typeface="Courier New" pitchFamily="49" charset="0"/>
              </a:rPr>
              <a:t>        if (qend &gt;= nq) qend = nq - 1;</a:t>
            </a:r>
          </a:p>
          <a:p>
            <a:pPr>
              <a:lnSpc>
                <a:spcPct val="80000"/>
              </a:lnSpc>
              <a:buFont typeface="Wingdings" pitchFamily="2" charset="2"/>
              <a:buNone/>
            </a:pPr>
            <a:r>
              <a:rPr lang="en-US" sz="1400" b="1">
                <a:latin typeface="Courier New" pitchFamily="49" charset="0"/>
              </a:rPr>
              <a:t>        matrix_matrix_mult_tile(dst, src1, src2, nr, nc, nq,</a:t>
            </a:r>
          </a:p>
          <a:p>
            <a:pPr>
              <a:lnSpc>
                <a:spcPct val="80000"/>
              </a:lnSpc>
              <a:buFont typeface="Wingdings" pitchFamily="2" charset="2"/>
              <a:buNone/>
            </a:pPr>
            <a:r>
              <a:rPr lang="en-US" sz="1400" b="1">
                <a:latin typeface="Courier New" pitchFamily="49" charset="0"/>
              </a:rPr>
              <a:t>                                rstart, rend, cstart, cend, qstart, qend);</a:t>
            </a:r>
          </a:p>
          <a:p>
            <a:pPr>
              <a:lnSpc>
                <a:spcPct val="80000"/>
              </a:lnSpc>
              <a:buFont typeface="Wingdings" pitchFamily="2" charset="2"/>
              <a:buNone/>
            </a:pPr>
            <a:r>
              <a:rPr lang="en-US" sz="1400" b="1">
                <a:latin typeface="Courier New" pitchFamily="49" charset="0"/>
              </a:rPr>
              <a:t>      } /* for qstart */</a:t>
            </a:r>
          </a:p>
          <a:p>
            <a:pPr>
              <a:lnSpc>
                <a:spcPct val="80000"/>
              </a:lnSpc>
              <a:buFont typeface="Wingdings" pitchFamily="2" charset="2"/>
              <a:buNone/>
            </a:pPr>
            <a:r>
              <a:rPr lang="en-US" sz="1400" b="1">
                <a:latin typeface="Courier New" pitchFamily="49" charset="0"/>
              </a:rPr>
              <a:t>    } /* for cstart */</a:t>
            </a:r>
          </a:p>
          <a:p>
            <a:pPr>
              <a:lnSpc>
                <a:spcPct val="80000"/>
              </a:lnSpc>
              <a:buFont typeface="Wingdings" pitchFamily="2" charset="2"/>
              <a:buNone/>
            </a:pPr>
            <a:r>
              <a:rPr lang="en-US" sz="1400" b="1">
                <a:latin typeface="Courier New" pitchFamily="49" charset="0"/>
              </a:rPr>
              <a:t>  } /* for rstart */</a:t>
            </a:r>
          </a:p>
          <a:p>
            <a:pPr>
              <a:lnSpc>
                <a:spcPct val="80000"/>
              </a:lnSpc>
              <a:buFont typeface="Wingdings" pitchFamily="2" charset="2"/>
              <a:buNone/>
            </a:pPr>
            <a:r>
              <a:rPr lang="en-US" sz="1400" b="1">
                <a:latin typeface="Courier New" pitchFamily="49" charset="0"/>
              </a:rPr>
              <a:t>} /* matrix_matrix_mult_by_tiling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6230114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0BFEDA8-1818-4EF5-AB84-81C189EF6859}" type="slidenum">
              <a:rPr lang="en-US"/>
              <a:pPr/>
              <a:t>78</a:t>
            </a:fld>
            <a:endParaRPr lang="en-US"/>
          </a:p>
        </p:txBody>
      </p:sp>
      <p:sp>
        <p:nvSpPr>
          <p:cNvPr id="616450" name="Rectangle 2"/>
          <p:cNvSpPr>
            <a:spLocks noGrp="1" noChangeArrowheads="1"/>
          </p:cNvSpPr>
          <p:nvPr>
            <p:ph type="title"/>
          </p:nvPr>
        </p:nvSpPr>
        <p:spPr/>
        <p:txBody>
          <a:bodyPr/>
          <a:lstStyle/>
          <a:p>
            <a:r>
              <a:rPr lang="en-US"/>
              <a:t>Multiplying Within a Tile: F90</a:t>
            </a:r>
          </a:p>
        </p:txBody>
      </p:sp>
      <p:sp>
        <p:nvSpPr>
          <p:cNvPr id="616451" name="Rectangle 3"/>
          <p:cNvSpPr>
            <a:spLocks noGrp="1" noChangeArrowheads="1"/>
          </p:cNvSpPr>
          <p:nvPr>
            <p:ph type="body" idx="1"/>
          </p:nvPr>
        </p:nvSpPr>
        <p:spPr>
          <a:xfrm>
            <a:off x="990600" y="1371600"/>
            <a:ext cx="7696200" cy="5029200"/>
          </a:xfrm>
        </p:spPr>
        <p:txBody>
          <a:bodyPr/>
          <a:lstStyle/>
          <a:p>
            <a:pPr>
              <a:lnSpc>
                <a:spcPct val="90000"/>
              </a:lnSpc>
              <a:buFont typeface="Wingdings" pitchFamily="2" charset="2"/>
              <a:buNone/>
            </a:pPr>
            <a:r>
              <a:rPr lang="en-US" sz="1400" b="1" dirty="0">
                <a:latin typeface="Courier New" pitchFamily="49" charset="0"/>
              </a:rPr>
              <a:t>SUBROUTINE </a:t>
            </a:r>
            <a:r>
              <a:rPr lang="en-US" sz="1400" b="1" dirty="0" err="1">
                <a:latin typeface="Courier New" pitchFamily="49" charset="0"/>
              </a:rPr>
              <a:t>matrix_matrix_mult_tile</a:t>
            </a: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 src1, src2,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r>
              <a:rPr lang="en-US" sz="1400" b="1" dirty="0">
                <a:latin typeface="Courier New" pitchFamily="49" charset="0"/>
              </a:rPr>
              <a:t>, &amp;</a:t>
            </a:r>
          </a:p>
          <a:p>
            <a:pPr>
              <a:lnSpc>
                <a:spcPct val="90000"/>
              </a:lnSpc>
              <a:buFont typeface="Wingdings" pitchFamily="2" charset="2"/>
              <a:buNone/>
            </a:pPr>
            <a:r>
              <a:rPr lang="en-US" sz="1400" b="1" dirty="0">
                <a:latin typeface="Courier New" pitchFamily="49" charset="0"/>
              </a:rPr>
              <a:t> &amp;             </a:t>
            </a:r>
            <a:r>
              <a:rPr lang="en-US" sz="1400" b="1" dirty="0" err="1">
                <a:latin typeface="Courier New" pitchFamily="49" charset="0"/>
              </a:rPr>
              <a:t>rstart</a:t>
            </a:r>
            <a:r>
              <a:rPr lang="en-US" sz="1400" b="1" dirty="0">
                <a:latin typeface="Courier New" pitchFamily="49" charset="0"/>
              </a:rPr>
              <a:t>, rend,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r>
              <a:rPr lang="en-US" sz="1400" b="1" dirty="0">
                <a:latin typeface="Courier New" pitchFamily="49" charset="0"/>
              </a:rPr>
              <a:t>,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r>
              <a:rPr lang="en-US" sz="1400" b="1" dirty="0">
                <a:latin typeface="Courier New" pitchFamily="49" charset="0"/>
              </a:rPr>
              <a:t>)</a:t>
            </a:r>
          </a:p>
          <a:p>
            <a:pPr>
              <a:lnSpc>
                <a:spcPct val="90000"/>
              </a:lnSpc>
              <a:buFont typeface="Wingdings" pitchFamily="2" charset="2"/>
              <a:buNone/>
            </a:pPr>
            <a:r>
              <a:rPr lang="en-US" sz="1400" b="1" dirty="0">
                <a:latin typeface="Courier New" pitchFamily="49" charset="0"/>
              </a:rPr>
              <a:t>  IMPLICIT NONE</a:t>
            </a:r>
          </a:p>
          <a:p>
            <a:pPr>
              <a:lnSpc>
                <a:spcPct val="90000"/>
              </a:lnSpc>
              <a:buFont typeface="Wingdings" pitchFamily="2" charset="2"/>
              <a:buNone/>
            </a:pPr>
            <a:r>
              <a:rPr lang="en-US" sz="1400" b="1" dirty="0">
                <a:latin typeface="Courier New" pitchFamily="49" charset="0"/>
              </a:rPr>
              <a:t>  INTEGER,INTENT(IN) ::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nr,nc</a:t>
            </a:r>
            <a:r>
              <a:rPr lang="en-US" sz="1400" b="1" dirty="0">
                <a:latin typeface="Courier New" pitchFamily="49" charset="0"/>
              </a:rPr>
              <a:t>),INTENT(OUT) :: </a:t>
            </a:r>
            <a:r>
              <a:rPr lang="en-US" sz="1400" b="1" dirty="0" err="1">
                <a:latin typeface="Courier New" pitchFamily="49" charset="0"/>
              </a:rPr>
              <a:t>dst</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nr,nq</a:t>
            </a:r>
            <a:r>
              <a:rPr lang="en-US" sz="1400" b="1" dirty="0">
                <a:latin typeface="Courier New" pitchFamily="49" charset="0"/>
              </a:rPr>
              <a:t>),INTENT(IN)  :: src1</a:t>
            </a: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nq,nc</a:t>
            </a:r>
            <a:r>
              <a:rPr lang="en-US" sz="1400" b="1" dirty="0">
                <a:latin typeface="Courier New" pitchFamily="49" charset="0"/>
              </a:rPr>
              <a:t>),INTENT(IN)  :: src2</a:t>
            </a:r>
          </a:p>
          <a:p>
            <a:pPr>
              <a:lnSpc>
                <a:spcPct val="90000"/>
              </a:lnSpc>
              <a:buFont typeface="Wingdings" pitchFamily="2" charset="2"/>
              <a:buNone/>
            </a:pPr>
            <a:r>
              <a:rPr lang="en-US" sz="1400" b="1" dirty="0">
                <a:latin typeface="Courier New" pitchFamily="49" charset="0"/>
              </a:rPr>
              <a:t>  INTEGER,INTENT(IN) :: </a:t>
            </a:r>
            <a:r>
              <a:rPr lang="en-US" sz="1400" b="1" dirty="0" err="1">
                <a:latin typeface="Courier New" pitchFamily="49" charset="0"/>
              </a:rPr>
              <a:t>rstart</a:t>
            </a:r>
            <a:r>
              <a:rPr lang="en-US" sz="1400" b="1" dirty="0">
                <a:latin typeface="Courier New" pitchFamily="49" charset="0"/>
              </a:rPr>
              <a:t>, rend,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r>
              <a:rPr lang="en-US" sz="1400" b="1" dirty="0">
                <a:latin typeface="Courier New" pitchFamily="49" charset="0"/>
              </a:rPr>
              <a:t>,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endParaRPr lang="en-US" sz="1400" b="1" dirty="0">
              <a:latin typeface="Courier New" pitchFamily="49" charset="0"/>
            </a:endParaRPr>
          </a:p>
          <a:p>
            <a:pPr>
              <a:lnSpc>
                <a:spcPct val="90000"/>
              </a:lnSpc>
              <a:buFont typeface="Wingdings" pitchFamily="2" charset="2"/>
              <a:buNone/>
            </a:pP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INTEGER :: r, c, q</a:t>
            </a:r>
          </a:p>
          <a:p>
            <a:pPr>
              <a:lnSpc>
                <a:spcPct val="90000"/>
              </a:lnSpc>
              <a:buFont typeface="Wingdings" pitchFamily="2" charset="2"/>
              <a:buNone/>
            </a:pP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DO c =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DO r = </a:t>
            </a:r>
            <a:r>
              <a:rPr lang="en-US" sz="1400" b="1" dirty="0" err="1">
                <a:latin typeface="Courier New" pitchFamily="49" charset="0"/>
              </a:rPr>
              <a:t>rstart</a:t>
            </a:r>
            <a:r>
              <a:rPr lang="en-US" sz="1400" b="1" dirty="0">
                <a:latin typeface="Courier New" pitchFamily="49" charset="0"/>
              </a:rPr>
              <a:t>, rend</a:t>
            </a:r>
          </a:p>
          <a:p>
            <a:pPr>
              <a:lnSpc>
                <a:spcPct val="90000"/>
              </a:lnSpc>
              <a:buFont typeface="Wingdings" pitchFamily="2" charset="2"/>
              <a:buNone/>
            </a:pPr>
            <a:r>
              <a:rPr lang="en-US" sz="1400" b="1" dirty="0">
                <a:latin typeface="Courier New" pitchFamily="49" charset="0"/>
              </a:rPr>
              <a:t>      IF (</a:t>
            </a:r>
            <a:r>
              <a:rPr lang="en-US" sz="1400" b="1" dirty="0" err="1">
                <a:latin typeface="Courier New" pitchFamily="49" charset="0"/>
              </a:rPr>
              <a:t>qstart</a:t>
            </a:r>
            <a:r>
              <a:rPr lang="en-US" sz="1400" b="1" dirty="0">
                <a:latin typeface="Courier New" pitchFamily="49" charset="0"/>
              </a:rPr>
              <a:t> == 1)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0.0</a:t>
            </a:r>
          </a:p>
          <a:p>
            <a:pPr>
              <a:lnSpc>
                <a:spcPct val="90000"/>
              </a:lnSpc>
              <a:buFont typeface="Wingdings" pitchFamily="2" charset="2"/>
              <a:buNone/>
            </a:pPr>
            <a:r>
              <a:rPr lang="en-US" sz="1400" b="1" dirty="0">
                <a:latin typeface="Courier New" pitchFamily="49" charset="0"/>
              </a:rPr>
              <a:t>      DO q =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src1(</a:t>
            </a:r>
            <a:r>
              <a:rPr lang="en-US" sz="1400" b="1" dirty="0" err="1">
                <a:latin typeface="Courier New" pitchFamily="49" charset="0"/>
              </a:rPr>
              <a:t>r,q</a:t>
            </a:r>
            <a:r>
              <a:rPr lang="en-US" sz="1400" b="1" dirty="0">
                <a:latin typeface="Courier New" pitchFamily="49" charset="0"/>
              </a:rPr>
              <a:t>) * src2(</a:t>
            </a:r>
            <a:r>
              <a:rPr lang="en-US" sz="1400" b="1" dirty="0" err="1">
                <a:latin typeface="Courier New" pitchFamily="49" charset="0"/>
              </a:rPr>
              <a:t>q,c</a:t>
            </a:r>
            <a:r>
              <a:rPr lang="en-US" sz="1400" b="1" dirty="0">
                <a:latin typeface="Courier New" pitchFamily="49" charset="0"/>
              </a:rPr>
              <a:t>)</a:t>
            </a: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q</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r</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c</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END SUBROUTINE </a:t>
            </a:r>
            <a:r>
              <a:rPr lang="en-US" sz="1400" b="1" dirty="0" err="1">
                <a:latin typeface="Courier New" pitchFamily="49" charset="0"/>
              </a:rPr>
              <a:t>matrix_matrix_mult_tile</a:t>
            </a:r>
            <a:endParaRPr lang="en-US" sz="1400" b="1"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4104282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E52E0DF-20DE-42B5-A38D-366DC1230FD8}" type="slidenum">
              <a:rPr lang="en-US"/>
              <a:pPr/>
              <a:t>79</a:t>
            </a:fld>
            <a:endParaRPr lang="en-US"/>
          </a:p>
        </p:txBody>
      </p:sp>
      <p:sp>
        <p:nvSpPr>
          <p:cNvPr id="640002" name="Rectangle 2"/>
          <p:cNvSpPr>
            <a:spLocks noGrp="1" noChangeArrowheads="1"/>
          </p:cNvSpPr>
          <p:nvPr>
            <p:ph type="title"/>
          </p:nvPr>
        </p:nvSpPr>
        <p:spPr/>
        <p:txBody>
          <a:bodyPr/>
          <a:lstStyle/>
          <a:p>
            <a:r>
              <a:rPr lang="en-US"/>
              <a:t>Multiplying Within a Tile: C</a:t>
            </a:r>
          </a:p>
        </p:txBody>
      </p:sp>
      <p:sp>
        <p:nvSpPr>
          <p:cNvPr id="640003" name="Rectangle 3"/>
          <p:cNvSpPr>
            <a:spLocks noGrp="1" noChangeArrowheads="1"/>
          </p:cNvSpPr>
          <p:nvPr>
            <p:ph type="body" idx="1"/>
          </p:nvPr>
        </p:nvSpPr>
        <p:spPr>
          <a:xfrm>
            <a:off x="990600" y="1371600"/>
            <a:ext cx="7696200" cy="5029200"/>
          </a:xfrm>
        </p:spPr>
        <p:txBody>
          <a:bodyPr/>
          <a:lstStyle/>
          <a:p>
            <a:pPr>
              <a:lnSpc>
                <a:spcPct val="80000"/>
              </a:lnSpc>
              <a:buFont typeface="Wingdings" pitchFamily="2" charset="2"/>
              <a:buNone/>
            </a:pPr>
            <a:r>
              <a:rPr lang="en-US" sz="1700" b="1">
                <a:latin typeface="Courier New" pitchFamily="49" charset="0"/>
              </a:rPr>
              <a:t>void matrix_matrix_mult_tile (</a:t>
            </a:r>
          </a:p>
          <a:p>
            <a:pPr>
              <a:lnSpc>
                <a:spcPct val="80000"/>
              </a:lnSpc>
              <a:buFont typeface="Wingdings" pitchFamily="2" charset="2"/>
              <a:buNone/>
            </a:pPr>
            <a:r>
              <a:rPr lang="en-US" sz="1700" b="1">
                <a:latin typeface="Courier New" pitchFamily="49" charset="0"/>
              </a:rPr>
              <a:t>         float** dst, float** src1, float** src2,</a:t>
            </a:r>
          </a:p>
          <a:p>
            <a:pPr>
              <a:lnSpc>
                <a:spcPct val="80000"/>
              </a:lnSpc>
              <a:buFont typeface="Wingdings" pitchFamily="2" charset="2"/>
              <a:buNone/>
            </a:pPr>
            <a:r>
              <a:rPr lang="en-US" sz="1700" b="1">
                <a:latin typeface="Courier New" pitchFamily="49" charset="0"/>
              </a:rPr>
              <a:t>         int nr, int nc, int nq,</a:t>
            </a:r>
          </a:p>
          <a:p>
            <a:pPr>
              <a:lnSpc>
                <a:spcPct val="80000"/>
              </a:lnSpc>
              <a:buFont typeface="Wingdings" pitchFamily="2" charset="2"/>
              <a:buNone/>
            </a:pPr>
            <a:r>
              <a:rPr lang="en-US" sz="1700" b="1">
                <a:latin typeface="Courier New" pitchFamily="49" charset="0"/>
              </a:rPr>
              <a:t>         int rstart, int rend, int cstart, int cend,</a:t>
            </a:r>
          </a:p>
          <a:p>
            <a:pPr>
              <a:lnSpc>
                <a:spcPct val="80000"/>
              </a:lnSpc>
              <a:buFont typeface="Wingdings" pitchFamily="2" charset="2"/>
              <a:buNone/>
            </a:pPr>
            <a:r>
              <a:rPr lang="en-US" sz="1700" b="1">
                <a:latin typeface="Courier New" pitchFamily="49" charset="0"/>
              </a:rPr>
              <a:t>         int qstart, int qend)</a:t>
            </a:r>
          </a:p>
          <a:p>
            <a:pPr>
              <a:lnSpc>
                <a:spcPct val="80000"/>
              </a:lnSpc>
              <a:buFont typeface="Wingdings" pitchFamily="2" charset="2"/>
              <a:buNone/>
            </a:pPr>
            <a:r>
              <a:rPr lang="en-US" sz="1700" b="1">
                <a:latin typeface="Courier New" pitchFamily="49" charset="0"/>
              </a:rPr>
              <a:t>{ /* matrix_matrix_mult_tile */</a:t>
            </a:r>
          </a:p>
          <a:p>
            <a:pPr>
              <a:lnSpc>
                <a:spcPct val="80000"/>
              </a:lnSpc>
              <a:buFont typeface="Wingdings" pitchFamily="2" charset="2"/>
              <a:buNone/>
            </a:pPr>
            <a:r>
              <a:rPr lang="en-US" sz="1700" b="1">
                <a:latin typeface="Courier New" pitchFamily="49" charset="0"/>
              </a:rPr>
              <a:t>  int r, c, q;</a:t>
            </a:r>
          </a:p>
          <a:p>
            <a:pPr>
              <a:lnSpc>
                <a:spcPct val="80000"/>
              </a:lnSpc>
              <a:buFont typeface="Wingdings" pitchFamily="2" charset="2"/>
              <a:buNone/>
            </a:pPr>
            <a:endParaRPr lang="en-US" sz="1700" b="1">
              <a:latin typeface="Courier New" pitchFamily="49" charset="0"/>
            </a:endParaRPr>
          </a:p>
          <a:p>
            <a:pPr>
              <a:lnSpc>
                <a:spcPct val="80000"/>
              </a:lnSpc>
              <a:buFont typeface="Wingdings" pitchFamily="2" charset="2"/>
              <a:buNone/>
            </a:pPr>
            <a:r>
              <a:rPr lang="en-US" sz="1700" b="1">
                <a:latin typeface="Courier New" pitchFamily="49" charset="0"/>
              </a:rPr>
              <a:t>  for (r = rstart; r &lt;= rend; r++) {</a:t>
            </a:r>
          </a:p>
          <a:p>
            <a:pPr>
              <a:lnSpc>
                <a:spcPct val="80000"/>
              </a:lnSpc>
              <a:buFont typeface="Wingdings" pitchFamily="2" charset="2"/>
              <a:buNone/>
            </a:pPr>
            <a:r>
              <a:rPr lang="en-US" sz="1700" b="1">
                <a:latin typeface="Courier New" pitchFamily="49" charset="0"/>
              </a:rPr>
              <a:t>    for (c = cstart; c &lt;= cend; c++) {</a:t>
            </a:r>
          </a:p>
          <a:p>
            <a:pPr>
              <a:lnSpc>
                <a:spcPct val="80000"/>
              </a:lnSpc>
              <a:buFont typeface="Wingdings" pitchFamily="2" charset="2"/>
              <a:buNone/>
            </a:pPr>
            <a:r>
              <a:rPr lang="en-US" sz="1700" b="1">
                <a:latin typeface="Courier New" pitchFamily="49" charset="0"/>
              </a:rPr>
              <a:t>      if (qstart == 0) dst[r][c] = 0.0;</a:t>
            </a:r>
          </a:p>
          <a:p>
            <a:pPr>
              <a:lnSpc>
                <a:spcPct val="80000"/>
              </a:lnSpc>
              <a:buFont typeface="Wingdings" pitchFamily="2" charset="2"/>
              <a:buNone/>
            </a:pPr>
            <a:r>
              <a:rPr lang="en-US" sz="1700" b="1">
                <a:latin typeface="Courier New" pitchFamily="49" charset="0"/>
              </a:rPr>
              <a:t>      for (q = qstart; q &lt;= qend; q++) {</a:t>
            </a:r>
          </a:p>
          <a:p>
            <a:pPr>
              <a:lnSpc>
                <a:spcPct val="80000"/>
              </a:lnSpc>
              <a:buFont typeface="Wingdings" pitchFamily="2" charset="2"/>
              <a:buNone/>
            </a:pPr>
            <a:r>
              <a:rPr lang="en-US" sz="1700" b="1">
                <a:latin typeface="Courier New" pitchFamily="49" charset="0"/>
              </a:rPr>
              <a:t>        dst[r][c] = dst[r][c] + src1[r][q] * src2[q][c];</a:t>
            </a:r>
          </a:p>
          <a:p>
            <a:pPr>
              <a:lnSpc>
                <a:spcPct val="80000"/>
              </a:lnSpc>
              <a:buFont typeface="Wingdings" pitchFamily="2" charset="2"/>
              <a:buNone/>
            </a:pPr>
            <a:r>
              <a:rPr lang="en-US" sz="1700" b="1">
                <a:latin typeface="Courier New" pitchFamily="49" charset="0"/>
              </a:rPr>
              <a:t>      } /* for q */</a:t>
            </a:r>
          </a:p>
          <a:p>
            <a:pPr>
              <a:lnSpc>
                <a:spcPct val="80000"/>
              </a:lnSpc>
              <a:buFont typeface="Wingdings" pitchFamily="2" charset="2"/>
              <a:buNone/>
            </a:pPr>
            <a:r>
              <a:rPr lang="en-US" sz="1700" b="1">
                <a:latin typeface="Courier New" pitchFamily="49" charset="0"/>
              </a:rPr>
              <a:t>    } /* for c */</a:t>
            </a:r>
          </a:p>
          <a:p>
            <a:pPr>
              <a:lnSpc>
                <a:spcPct val="80000"/>
              </a:lnSpc>
              <a:buFont typeface="Wingdings" pitchFamily="2" charset="2"/>
              <a:buNone/>
            </a:pPr>
            <a:r>
              <a:rPr lang="en-US" sz="1700" b="1">
                <a:latin typeface="Courier New" pitchFamily="49" charset="0"/>
              </a:rPr>
              <a:t>  } /* for r */</a:t>
            </a:r>
          </a:p>
          <a:p>
            <a:pPr>
              <a:lnSpc>
                <a:spcPct val="80000"/>
              </a:lnSpc>
              <a:buFont typeface="Wingdings" pitchFamily="2" charset="2"/>
              <a:buNone/>
            </a:pPr>
            <a:r>
              <a:rPr lang="en-US" sz="1700" b="1">
                <a:latin typeface="Courier New" pitchFamily="49" charset="0"/>
              </a:rPr>
              <a:t>} /* matrix_matrix_mult_tile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813887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29 2013</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8</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2847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350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p>
        </p:txBody>
      </p:sp>
    </p:spTree>
    <p:extLst>
      <p:ext uri="{BB962C8B-B14F-4D97-AF65-F5344CB8AC3E}">
        <p14:creationId xmlns:p14="http://schemas.microsoft.com/office/powerpoint/2010/main" val="188432215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29 2013</a:t>
            </a:r>
            <a:endParaRPr lang="en-US" dirty="0"/>
          </a:p>
        </p:txBody>
      </p:sp>
      <p:sp>
        <p:nvSpPr>
          <p:cNvPr id="10" name="Slide Number Placeholder 3"/>
          <p:cNvSpPr>
            <a:spLocks noGrp="1"/>
          </p:cNvSpPr>
          <p:nvPr>
            <p:ph type="sldNum" sz="quarter" idx="4294967295"/>
          </p:nvPr>
        </p:nvSpPr>
        <p:spPr>
          <a:xfrm>
            <a:off x="7162800" y="6191250"/>
            <a:ext cx="1295400" cy="457200"/>
          </a:xfrm>
          <a:prstGeom prst="rect">
            <a:avLst/>
          </a:prstGeom>
        </p:spPr>
        <p:txBody>
          <a:bodyPr/>
          <a:lstStyle/>
          <a:p>
            <a:fld id="{46D4CB35-5E71-4FDE-91D8-7324BB03C0D0}" type="slidenum">
              <a:rPr lang="en-US"/>
              <a:pPr/>
              <a:t>80</a:t>
            </a:fld>
            <a:endParaRPr lang="en-US"/>
          </a:p>
        </p:txBody>
      </p:sp>
      <p:sp>
        <p:nvSpPr>
          <p:cNvPr id="617474" name="Rectangle 2"/>
          <p:cNvSpPr>
            <a:spLocks noGrp="1" noChangeArrowheads="1"/>
          </p:cNvSpPr>
          <p:nvPr>
            <p:ph type="title"/>
          </p:nvPr>
        </p:nvSpPr>
        <p:spPr/>
        <p:txBody>
          <a:bodyPr/>
          <a:lstStyle/>
          <a:p>
            <a:r>
              <a:rPr lang="en-US"/>
              <a:t>Performance with Tiling</a:t>
            </a:r>
          </a:p>
        </p:txBody>
      </p:sp>
      <p:grpSp>
        <p:nvGrpSpPr>
          <p:cNvPr id="2" name="Group 3"/>
          <p:cNvGrpSpPr>
            <a:grpSpLocks/>
          </p:cNvGrpSpPr>
          <p:nvPr/>
        </p:nvGrpSpPr>
        <p:grpSpPr bwMode="auto">
          <a:xfrm>
            <a:off x="152400" y="1295400"/>
            <a:ext cx="8991600" cy="4718050"/>
            <a:chOff x="192" y="816"/>
            <a:chExt cx="5664" cy="2972"/>
          </a:xfrm>
        </p:grpSpPr>
        <p:graphicFrame>
          <p:nvGraphicFramePr>
            <p:cNvPr id="617476" name="Object 4"/>
            <p:cNvGraphicFramePr>
              <a:graphicFrameLocks noChangeAspect="1"/>
            </p:cNvGraphicFramePr>
            <p:nvPr/>
          </p:nvGraphicFramePr>
          <p:xfrm>
            <a:off x="2400" y="960"/>
            <a:ext cx="2943" cy="2573"/>
          </p:xfrm>
          <a:graphic>
            <a:graphicData uri="http://schemas.openxmlformats.org/presentationml/2006/ole">
              <mc:AlternateContent xmlns:mc="http://schemas.openxmlformats.org/markup-compatibility/2006">
                <mc:Choice xmlns:v="urn:schemas-microsoft-com:vml" Requires="v">
                  <p:oleObj spid="_x0000_s99342" name="Worksheet" r:id="rId4" imgW="11790000" imgH="10305000" progId="Excel.Sheet.8">
                    <p:embed/>
                  </p:oleObj>
                </mc:Choice>
                <mc:Fallback>
                  <p:oleObj name="Worksheet" r:id="rId4" imgW="11790000" imgH="10305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 y="960"/>
                          <a:ext cx="2943" cy="25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7477" name="Object 5"/>
            <p:cNvGraphicFramePr>
              <a:graphicFrameLocks noChangeAspect="1"/>
            </p:cNvGraphicFramePr>
            <p:nvPr/>
          </p:nvGraphicFramePr>
          <p:xfrm>
            <a:off x="192" y="816"/>
            <a:ext cx="2400" cy="2972"/>
          </p:xfrm>
          <a:graphic>
            <a:graphicData uri="http://schemas.openxmlformats.org/presentationml/2006/ole">
              <mc:AlternateContent xmlns:mc="http://schemas.openxmlformats.org/markup-compatibility/2006">
                <mc:Choice xmlns:v="urn:schemas-microsoft-com:vml" Requires="v">
                  <p:oleObj spid="_x0000_s99343" name="Worksheet" r:id="rId6" imgW="11801160" imgH="8786160" progId="Excel.Sheet.8">
                    <p:embed/>
                  </p:oleObj>
                </mc:Choice>
                <mc:Fallback>
                  <p:oleObj name="Worksheet" r:id="rId6" imgW="11801160" imgH="878616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816"/>
                          <a:ext cx="2400" cy="2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5184" y="1680"/>
              <a:ext cx="672" cy="1584"/>
              <a:chOff x="288" y="1296"/>
              <a:chExt cx="672" cy="1584"/>
            </a:xfrm>
          </p:grpSpPr>
          <p:sp>
            <p:nvSpPr>
              <p:cNvPr id="617479"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17480" name="Text Box 8"/>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pSp>
    </p:spTree>
    <p:custDataLst>
      <p:tags r:id="rId2"/>
    </p:custDataLst>
    <p:extLst>
      <p:ext uri="{BB962C8B-B14F-4D97-AF65-F5344CB8AC3E}">
        <p14:creationId xmlns:p14="http://schemas.microsoft.com/office/powerpoint/2010/main" val="1169260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7E601C1-6756-41F1-B5C5-F1763916E8FF}" type="slidenum">
              <a:rPr lang="en-US"/>
              <a:pPr/>
              <a:t>81</a:t>
            </a:fld>
            <a:endParaRPr lang="en-US"/>
          </a:p>
        </p:txBody>
      </p:sp>
      <p:sp>
        <p:nvSpPr>
          <p:cNvPr id="618498" name="Rectangle 2"/>
          <p:cNvSpPr>
            <a:spLocks noGrp="1" noChangeArrowheads="1"/>
          </p:cNvSpPr>
          <p:nvPr>
            <p:ph type="title"/>
          </p:nvPr>
        </p:nvSpPr>
        <p:spPr/>
        <p:txBody>
          <a:bodyPr/>
          <a:lstStyle/>
          <a:p>
            <a:r>
              <a:rPr lang="en-US"/>
              <a:t>The Advantages of Tiling</a:t>
            </a:r>
          </a:p>
        </p:txBody>
      </p:sp>
      <p:sp>
        <p:nvSpPr>
          <p:cNvPr id="618499" name="Rectangle 3"/>
          <p:cNvSpPr>
            <a:spLocks noGrp="1" noChangeArrowheads="1"/>
          </p:cNvSpPr>
          <p:nvPr>
            <p:ph type="body" idx="1"/>
          </p:nvPr>
        </p:nvSpPr>
        <p:spPr>
          <a:xfrm>
            <a:off x="533400" y="1371600"/>
            <a:ext cx="8001000" cy="4953000"/>
          </a:xfrm>
        </p:spPr>
        <p:txBody>
          <a:bodyPr/>
          <a:lstStyle/>
          <a:p>
            <a:r>
              <a:rPr lang="en-US"/>
              <a:t>It allows your code to </a:t>
            </a:r>
            <a:r>
              <a:rPr lang="en-US" b="1" u="sng"/>
              <a:t>exploit data locality</a:t>
            </a:r>
            <a:r>
              <a:rPr lang="en-US"/>
              <a:t> better, to get much more cache reuse: your code runs faster!</a:t>
            </a:r>
          </a:p>
          <a:p>
            <a:r>
              <a:rPr lang="en-US"/>
              <a:t>It’s a relatively </a:t>
            </a:r>
            <a:r>
              <a:rPr lang="en-US" b="1" u="sng"/>
              <a:t>modest amount of extra coding</a:t>
            </a:r>
            <a:r>
              <a:rPr lang="en-US"/>
              <a:t> (typically a few wrapper functions and some changes to loop bounds).</a:t>
            </a:r>
          </a:p>
          <a:p>
            <a:r>
              <a:rPr lang="en-US" b="1" u="sng"/>
              <a:t>If you don’t need</a:t>
            </a:r>
            <a:r>
              <a:rPr lang="en-US"/>
              <a:t> tiling – because of the hardware, the compiler or the problem size – then you can  </a:t>
            </a:r>
            <a:r>
              <a:rPr lang="en-US" b="1" u="sng"/>
              <a:t>turn it off by simply</a:t>
            </a:r>
            <a:r>
              <a:rPr lang="en-US"/>
              <a:t> setting the tile size equal to the problem size.</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5081622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4EEC6F9C-6507-4108-AD5B-E135759ECC3E}" type="slidenum">
              <a:rPr lang="en-US"/>
              <a:pPr/>
              <a:t>82</a:t>
            </a:fld>
            <a:endParaRPr lang="en-US"/>
          </a:p>
        </p:txBody>
      </p:sp>
      <p:sp>
        <p:nvSpPr>
          <p:cNvPr id="619522" name="Rectangle 2"/>
          <p:cNvSpPr>
            <a:spLocks noGrp="1" noChangeArrowheads="1"/>
          </p:cNvSpPr>
          <p:nvPr>
            <p:ph type="title"/>
          </p:nvPr>
        </p:nvSpPr>
        <p:spPr/>
        <p:txBody>
          <a:bodyPr/>
          <a:lstStyle/>
          <a:p>
            <a:r>
              <a:rPr lang="en-US" sz="3600"/>
              <a:t>Will Tiling Always Work?</a:t>
            </a:r>
          </a:p>
        </p:txBody>
      </p:sp>
      <p:sp>
        <p:nvSpPr>
          <p:cNvPr id="619523" name="Rectangle 3"/>
          <p:cNvSpPr>
            <a:spLocks noGrp="1" noChangeArrowheads="1"/>
          </p:cNvSpPr>
          <p:nvPr>
            <p:ph type="body" idx="1"/>
          </p:nvPr>
        </p:nvSpPr>
        <p:spPr/>
        <p:txBody>
          <a:bodyPr/>
          <a:lstStyle/>
          <a:p>
            <a:pPr>
              <a:buFont typeface="Wingdings" pitchFamily="2" charset="2"/>
              <a:buNone/>
            </a:pPr>
            <a:r>
              <a:rPr lang="en-US" dirty="0"/>
              <a:t>Tiling </a:t>
            </a:r>
            <a:r>
              <a:rPr lang="en-US" b="1" u="sng" dirty="0"/>
              <a:t>WON’T</a:t>
            </a:r>
            <a:r>
              <a:rPr lang="en-US" dirty="0"/>
              <a:t> always work. Why?</a:t>
            </a:r>
          </a:p>
          <a:p>
            <a:pPr>
              <a:buFont typeface="Wingdings" pitchFamily="2" charset="2"/>
              <a:buNone/>
            </a:pPr>
            <a:r>
              <a:rPr lang="en-US" dirty="0"/>
              <a:t>Well, tiling works well when:</a:t>
            </a:r>
          </a:p>
          <a:p>
            <a:r>
              <a:rPr lang="en-US" dirty="0"/>
              <a:t>the order in which calculations occur doesn’t matter much, AND</a:t>
            </a:r>
          </a:p>
          <a:p>
            <a:r>
              <a:rPr lang="en-US" dirty="0"/>
              <a:t>there are lots and lots of calculations to do for each memory movement.</a:t>
            </a:r>
          </a:p>
          <a:p>
            <a:pPr>
              <a:buFont typeface="Wingdings" pitchFamily="2" charset="2"/>
              <a:buNone/>
            </a:pPr>
            <a:r>
              <a:rPr lang="en-US" dirty="0"/>
              <a:t>If either condition is absent, then tiling won’t help.</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7820085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ctrTitle"/>
          </p:nvPr>
        </p:nvSpPr>
        <p:spPr/>
        <p:txBody>
          <a:bodyPr/>
          <a:lstStyle/>
          <a:p>
            <a:r>
              <a:rPr lang="en-US" sz="6000"/>
              <a:t>Hard Disk</a:t>
            </a:r>
          </a:p>
        </p:txBody>
      </p:sp>
      <p:pic>
        <p:nvPicPr>
          <p:cNvPr id="620547" name="Picture 3" descr="MCj03984390000[1]"/>
          <p:cNvPicPr>
            <a:picLocks noChangeAspect="1" noChangeArrowheads="1"/>
          </p:cNvPicPr>
          <p:nvPr/>
        </p:nvPicPr>
        <p:blipFill>
          <a:blip r:embed="rId3" cstate="print"/>
          <a:srcRect/>
          <a:stretch>
            <a:fillRect/>
          </a:stretch>
        </p:blipFill>
        <p:spPr bwMode="auto">
          <a:xfrm>
            <a:off x="3810000" y="3581400"/>
            <a:ext cx="1722438" cy="1839913"/>
          </a:xfrm>
          <a:prstGeom prst="rect">
            <a:avLst/>
          </a:prstGeom>
          <a:noFill/>
        </p:spPr>
      </p:pic>
    </p:spTree>
    <p:custDataLst>
      <p:tags r:id="rId1"/>
    </p:custDataLst>
    <p:extLst>
      <p:ext uri="{BB962C8B-B14F-4D97-AF65-F5344CB8AC3E}">
        <p14:creationId xmlns:p14="http://schemas.microsoft.com/office/powerpoint/2010/main" val="30163246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873C0BF-7D52-43B8-ADB2-91ED7668BEB2}" type="slidenum">
              <a:rPr lang="en-US"/>
              <a:pPr/>
              <a:t>84</a:t>
            </a:fld>
            <a:endParaRPr lang="en-US"/>
          </a:p>
        </p:txBody>
      </p:sp>
      <p:sp>
        <p:nvSpPr>
          <p:cNvPr id="621570" name="Rectangle 2"/>
          <p:cNvSpPr>
            <a:spLocks noGrp="1" noChangeArrowheads="1"/>
          </p:cNvSpPr>
          <p:nvPr>
            <p:ph type="title"/>
          </p:nvPr>
        </p:nvSpPr>
        <p:spPr/>
        <p:txBody>
          <a:bodyPr/>
          <a:lstStyle/>
          <a:p>
            <a:r>
              <a:rPr lang="en-US"/>
              <a:t>Why Is Hard Disk Slow?</a:t>
            </a:r>
          </a:p>
        </p:txBody>
      </p:sp>
      <p:sp>
        <p:nvSpPr>
          <p:cNvPr id="621571" name="Rectangle 3"/>
          <p:cNvSpPr>
            <a:spLocks noGrp="1" noChangeArrowheads="1"/>
          </p:cNvSpPr>
          <p:nvPr>
            <p:ph type="body" idx="1"/>
          </p:nvPr>
        </p:nvSpPr>
        <p:spPr>
          <a:xfrm>
            <a:off x="304800" y="1371600"/>
            <a:ext cx="8686800" cy="4648200"/>
          </a:xfrm>
        </p:spPr>
        <p:txBody>
          <a:bodyPr/>
          <a:lstStyle/>
          <a:p>
            <a:pPr>
              <a:buFont typeface="Wingdings" pitchFamily="2" charset="2"/>
              <a:buNone/>
            </a:pPr>
            <a:r>
              <a:rPr lang="en-US"/>
              <a:t>Your hard disk is </a:t>
            </a:r>
            <a:r>
              <a:rPr lang="en-US" b="1" u="sng"/>
              <a:t>much much</a:t>
            </a:r>
            <a:r>
              <a:rPr lang="en-US"/>
              <a:t> slower than main memory (factor of 10-1000).  </a:t>
            </a:r>
            <a:r>
              <a:rPr lang="en-US" b="1" u="sng"/>
              <a:t>Why?</a:t>
            </a:r>
          </a:p>
          <a:p>
            <a:pPr>
              <a:buFont typeface="Wingdings" pitchFamily="2" charset="2"/>
              <a:buNone/>
            </a:pPr>
            <a:r>
              <a:rPr lang="en-US"/>
              <a:t>Well, accessing data on the hard disk involves physically moving:</a:t>
            </a:r>
          </a:p>
          <a:p>
            <a:pPr lvl="1"/>
            <a:r>
              <a:rPr lang="en-US" sz="2600"/>
              <a:t>the disk platter</a:t>
            </a:r>
          </a:p>
          <a:p>
            <a:pPr lvl="1"/>
            <a:r>
              <a:rPr lang="en-US" sz="2600"/>
              <a:t>the read/write head</a:t>
            </a:r>
          </a:p>
          <a:p>
            <a:pPr>
              <a:buFont typeface="Wingdings" pitchFamily="2" charset="2"/>
              <a:buNone/>
            </a:pPr>
            <a:r>
              <a:rPr lang="en-US"/>
              <a:t>In other words, hard disk is slow because </a:t>
            </a:r>
            <a:r>
              <a:rPr lang="en-US" b="1" u="sng"/>
              <a:t>objects</a:t>
            </a:r>
            <a:r>
              <a:rPr lang="en-US"/>
              <a:t> move much slower than </a:t>
            </a:r>
            <a:r>
              <a:rPr lang="en-US" b="1" u="sng"/>
              <a:t>electrons</a:t>
            </a:r>
            <a:r>
              <a:rPr lang="en-US"/>
              <a:t>: Newtonian speeds are much slower than Einsteinian speeds.</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9015016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70C8E08-B601-468D-9964-F49C2FFB48A0}" type="slidenum">
              <a:rPr lang="en-US"/>
              <a:pPr/>
              <a:t>85</a:t>
            </a:fld>
            <a:endParaRPr lang="en-US"/>
          </a:p>
        </p:txBody>
      </p:sp>
      <p:sp>
        <p:nvSpPr>
          <p:cNvPr id="622594" name="Rectangle 2"/>
          <p:cNvSpPr>
            <a:spLocks noGrp="1" noChangeArrowheads="1"/>
          </p:cNvSpPr>
          <p:nvPr>
            <p:ph type="title"/>
          </p:nvPr>
        </p:nvSpPr>
        <p:spPr/>
        <p:txBody>
          <a:bodyPr/>
          <a:lstStyle/>
          <a:p>
            <a:r>
              <a:rPr lang="en-US"/>
              <a:t>I/O Strategies</a:t>
            </a:r>
          </a:p>
        </p:txBody>
      </p:sp>
      <p:sp>
        <p:nvSpPr>
          <p:cNvPr id="622595" name="Rectangle 3"/>
          <p:cNvSpPr>
            <a:spLocks noGrp="1" noChangeArrowheads="1"/>
          </p:cNvSpPr>
          <p:nvPr>
            <p:ph type="body" idx="1"/>
          </p:nvPr>
        </p:nvSpPr>
        <p:spPr>
          <a:xfrm>
            <a:off x="609600" y="1447800"/>
            <a:ext cx="8001000" cy="4648200"/>
          </a:xfrm>
        </p:spPr>
        <p:txBody>
          <a:bodyPr/>
          <a:lstStyle/>
          <a:p>
            <a:pPr>
              <a:buFont typeface="Wingdings" pitchFamily="2" charset="2"/>
              <a:buNone/>
            </a:pPr>
            <a:r>
              <a:rPr lang="en-US"/>
              <a:t>Read and write the absolute minimum amount.</a:t>
            </a:r>
          </a:p>
          <a:p>
            <a:r>
              <a:rPr lang="en-US"/>
              <a:t>Don’t reread the same data if you can keep it in memory.</a:t>
            </a:r>
          </a:p>
          <a:p>
            <a:r>
              <a:rPr lang="en-US"/>
              <a:t>Write binary instead of characters.</a:t>
            </a:r>
          </a:p>
          <a:p>
            <a:r>
              <a:rPr lang="en-US"/>
              <a:t>Use optimized I/O libraries like NetCDF </a:t>
            </a:r>
            <a:r>
              <a:rPr lang="en-US" baseline="30000"/>
              <a:t>[17]</a:t>
            </a:r>
            <a:r>
              <a:rPr lang="en-US"/>
              <a:t> and HDF </a:t>
            </a:r>
            <a:r>
              <a:rPr lang="en-US" baseline="30000"/>
              <a:t>[18]</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9932923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7A049118-2E8D-4379-85D5-266F6DAFA769}" type="slidenum">
              <a:rPr lang="en-US"/>
              <a:pPr/>
              <a:t>86</a:t>
            </a:fld>
            <a:endParaRPr lang="en-US"/>
          </a:p>
        </p:txBody>
      </p:sp>
      <p:sp>
        <p:nvSpPr>
          <p:cNvPr id="623618" name="Rectangle 2"/>
          <p:cNvSpPr>
            <a:spLocks noGrp="1" noChangeArrowheads="1"/>
          </p:cNvSpPr>
          <p:nvPr>
            <p:ph type="title"/>
          </p:nvPr>
        </p:nvSpPr>
        <p:spPr/>
        <p:txBody>
          <a:bodyPr/>
          <a:lstStyle/>
          <a:p>
            <a:r>
              <a:rPr lang="en-US"/>
              <a:t>Avoid Redundant I/O: C</a:t>
            </a:r>
          </a:p>
        </p:txBody>
      </p:sp>
      <p:sp>
        <p:nvSpPr>
          <p:cNvPr id="623619" name="Rectangle 3"/>
          <p:cNvSpPr>
            <a:spLocks noGrp="1" noChangeArrowheads="1"/>
          </p:cNvSpPr>
          <p:nvPr>
            <p:ph type="body" idx="1"/>
          </p:nvPr>
        </p:nvSpPr>
        <p:spPr>
          <a:xfrm>
            <a:off x="609600" y="1371600"/>
            <a:ext cx="7924800" cy="685800"/>
          </a:xfrm>
        </p:spPr>
        <p:txBody>
          <a:bodyPr/>
          <a:lstStyle/>
          <a:p>
            <a:pPr>
              <a:buFont typeface="Wingdings" pitchFamily="2" charset="2"/>
              <a:buNone/>
            </a:pPr>
            <a:r>
              <a:rPr lang="en-US" dirty="0"/>
              <a:t>An actual piece of code seen at OU:</a:t>
            </a:r>
          </a:p>
        </p:txBody>
      </p:sp>
      <p:sp>
        <p:nvSpPr>
          <p:cNvPr id="623620" name="Text Box 4"/>
          <p:cNvSpPr txBox="1">
            <a:spLocks noChangeArrowheads="1"/>
          </p:cNvSpPr>
          <p:nvPr/>
        </p:nvSpPr>
        <p:spPr bwMode="auto">
          <a:xfrm>
            <a:off x="533400" y="1905000"/>
            <a:ext cx="8251825" cy="1558925"/>
          </a:xfrm>
          <a:prstGeom prst="rect">
            <a:avLst/>
          </a:prstGeom>
          <a:noFill/>
          <a:ln w="9525">
            <a:noFill/>
            <a:miter lim="800000"/>
            <a:headEnd/>
            <a:tailEnd/>
          </a:ln>
          <a:effectLst/>
        </p:spPr>
        <p:txBody>
          <a:bodyPr wrap="none">
            <a:spAutoFit/>
          </a:bodyPr>
          <a:lstStyle/>
          <a:p>
            <a:pPr algn="l"/>
            <a:r>
              <a:rPr lang="en-US" sz="1600" b="1">
                <a:latin typeface="Courier New" pitchFamily="49" charset="0"/>
              </a:rPr>
              <a:t>for (thing = 0; thing &lt; number_of_things; thing++) {</a:t>
            </a:r>
          </a:p>
          <a:p>
            <a:pPr algn="l"/>
            <a:r>
              <a:rPr lang="en-US" sz="1600" b="1">
                <a:latin typeface="Courier New" pitchFamily="49" charset="0"/>
              </a:rPr>
              <a:t>  for (timestep = 0; timestep &lt; number_of_timesteps; timestep++) {</a:t>
            </a:r>
          </a:p>
          <a:p>
            <a:pPr algn="l"/>
            <a:r>
              <a:rPr lang="en-US" sz="1600" b="1">
                <a:latin typeface="Courier New" pitchFamily="49" charset="0"/>
              </a:rPr>
              <a:t>    read_file(filename[timestep]);</a:t>
            </a:r>
          </a:p>
          <a:p>
            <a:pPr algn="l"/>
            <a:r>
              <a:rPr lang="en-US" sz="1600" b="1">
                <a:latin typeface="Courier New" pitchFamily="49" charset="0"/>
              </a:rPr>
              <a:t>    do_stuff(thing, timestep);</a:t>
            </a:r>
          </a:p>
          <a:p>
            <a:pPr algn="l"/>
            <a:r>
              <a:rPr lang="en-US" sz="1600" b="1">
                <a:latin typeface="Courier New" pitchFamily="49" charset="0"/>
              </a:rPr>
              <a:t>  } /* for timestep */</a:t>
            </a:r>
          </a:p>
          <a:p>
            <a:pPr algn="l"/>
            <a:r>
              <a:rPr lang="en-US" sz="1600" b="1">
                <a:latin typeface="Courier New" pitchFamily="49" charset="0"/>
              </a:rPr>
              <a:t>} /* for thing */</a:t>
            </a:r>
          </a:p>
        </p:txBody>
      </p:sp>
      <p:sp>
        <p:nvSpPr>
          <p:cNvPr id="623621" name="Text Box 5"/>
          <p:cNvSpPr txBox="1">
            <a:spLocks noChangeArrowheads="1"/>
          </p:cNvSpPr>
          <p:nvPr/>
        </p:nvSpPr>
        <p:spPr bwMode="auto">
          <a:xfrm>
            <a:off x="990600" y="3487738"/>
            <a:ext cx="2448106" cy="461665"/>
          </a:xfrm>
          <a:prstGeom prst="rect">
            <a:avLst/>
          </a:prstGeom>
          <a:noFill/>
          <a:ln w="9525">
            <a:noFill/>
            <a:miter lim="800000"/>
            <a:headEnd/>
            <a:tailEnd/>
          </a:ln>
          <a:effectLst/>
        </p:spPr>
        <p:txBody>
          <a:bodyPr wrap="none">
            <a:spAutoFit/>
          </a:bodyPr>
          <a:lstStyle/>
          <a:p>
            <a:pPr algn="l"/>
            <a:r>
              <a:rPr lang="en-US" sz="2400" dirty="0"/>
              <a:t>Improved version:</a:t>
            </a:r>
          </a:p>
        </p:txBody>
      </p:sp>
      <p:sp>
        <p:nvSpPr>
          <p:cNvPr id="623622" name="Text Box 6"/>
          <p:cNvSpPr txBox="1">
            <a:spLocks noChangeArrowheads="1"/>
          </p:cNvSpPr>
          <p:nvPr/>
        </p:nvSpPr>
        <p:spPr bwMode="auto">
          <a:xfrm>
            <a:off x="533400" y="3962400"/>
            <a:ext cx="8153400" cy="1558925"/>
          </a:xfrm>
          <a:prstGeom prst="rect">
            <a:avLst/>
          </a:prstGeom>
          <a:noFill/>
          <a:ln w="9525">
            <a:noFill/>
            <a:miter lim="800000"/>
            <a:headEnd/>
            <a:tailEnd/>
          </a:ln>
          <a:effectLst/>
        </p:spPr>
        <p:txBody>
          <a:bodyPr>
            <a:spAutoFit/>
          </a:bodyPr>
          <a:lstStyle/>
          <a:p>
            <a:pPr algn="l"/>
            <a:r>
              <a:rPr lang="en-US" sz="1600" b="1">
                <a:latin typeface="Courier New" pitchFamily="49" charset="0"/>
              </a:rPr>
              <a:t>for (timestep = 0; timestep &lt; number_of_timesteps; timestep++) {</a:t>
            </a:r>
          </a:p>
          <a:p>
            <a:pPr algn="l"/>
            <a:r>
              <a:rPr lang="en-US" sz="1600" b="1">
                <a:latin typeface="Courier New" pitchFamily="49" charset="0"/>
              </a:rPr>
              <a:t>  read_file(filename[timestep]);</a:t>
            </a:r>
          </a:p>
          <a:p>
            <a:pPr algn="l"/>
            <a:r>
              <a:rPr lang="en-US" sz="1600" b="1">
                <a:latin typeface="Courier New" pitchFamily="49" charset="0"/>
              </a:rPr>
              <a:t>  for (thing = 0; thing &lt; number_of_things; thing++) {</a:t>
            </a:r>
          </a:p>
          <a:p>
            <a:pPr algn="l"/>
            <a:r>
              <a:rPr lang="en-US" sz="1600" b="1">
                <a:latin typeface="Courier New" pitchFamily="49" charset="0"/>
              </a:rPr>
              <a:t>    do_stuff(thing, timestep);</a:t>
            </a:r>
          </a:p>
          <a:p>
            <a:pPr algn="l"/>
            <a:r>
              <a:rPr lang="en-US" sz="1600" b="1">
                <a:latin typeface="Courier New" pitchFamily="49" charset="0"/>
              </a:rPr>
              <a:t>  } /* for thing */</a:t>
            </a:r>
          </a:p>
          <a:p>
            <a:pPr algn="l"/>
            <a:r>
              <a:rPr lang="en-US" sz="1600" b="1">
                <a:latin typeface="Courier New" pitchFamily="49" charset="0"/>
              </a:rPr>
              <a:t>} /* for timestep */</a:t>
            </a:r>
            <a:endParaRPr lang="en-US" sz="1400" b="1">
              <a:latin typeface="Tahoma" pitchFamily="34" charset="0"/>
            </a:endParaRPr>
          </a:p>
        </p:txBody>
      </p:sp>
      <p:sp>
        <p:nvSpPr>
          <p:cNvPr id="623623" name="Text Box 7"/>
          <p:cNvSpPr txBox="1">
            <a:spLocks noChangeArrowheads="1"/>
          </p:cNvSpPr>
          <p:nvPr/>
        </p:nvSpPr>
        <p:spPr bwMode="auto">
          <a:xfrm>
            <a:off x="914400" y="5545138"/>
            <a:ext cx="4696350" cy="461665"/>
          </a:xfrm>
          <a:prstGeom prst="rect">
            <a:avLst/>
          </a:prstGeom>
          <a:noFill/>
          <a:ln w="9525">
            <a:noFill/>
            <a:miter lim="800000"/>
            <a:headEnd/>
            <a:tailEnd/>
          </a:ln>
          <a:effectLst/>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9869310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BF7225B6-418F-42CA-A4EB-33B6259A4D4A}" type="slidenum">
              <a:rPr lang="en-US"/>
              <a:pPr/>
              <a:t>87</a:t>
            </a:fld>
            <a:endParaRPr lang="en-US"/>
          </a:p>
        </p:txBody>
      </p:sp>
      <p:sp>
        <p:nvSpPr>
          <p:cNvPr id="641026" name="Rectangle 2"/>
          <p:cNvSpPr>
            <a:spLocks noGrp="1" noChangeArrowheads="1"/>
          </p:cNvSpPr>
          <p:nvPr>
            <p:ph type="title"/>
          </p:nvPr>
        </p:nvSpPr>
        <p:spPr/>
        <p:txBody>
          <a:bodyPr/>
          <a:lstStyle/>
          <a:p>
            <a:r>
              <a:rPr lang="en-US"/>
              <a:t>Avoid Redundant I/O: F90</a:t>
            </a:r>
          </a:p>
        </p:txBody>
      </p:sp>
      <p:sp>
        <p:nvSpPr>
          <p:cNvPr id="641027" name="Rectangle 3"/>
          <p:cNvSpPr>
            <a:spLocks noGrp="1" noChangeArrowheads="1"/>
          </p:cNvSpPr>
          <p:nvPr>
            <p:ph type="body" idx="1"/>
          </p:nvPr>
        </p:nvSpPr>
        <p:spPr>
          <a:xfrm>
            <a:off x="609600" y="1371600"/>
            <a:ext cx="7924800" cy="685800"/>
          </a:xfrm>
        </p:spPr>
        <p:txBody>
          <a:bodyPr/>
          <a:lstStyle/>
          <a:p>
            <a:pPr>
              <a:buFont typeface="Wingdings" pitchFamily="2" charset="2"/>
              <a:buNone/>
            </a:pPr>
            <a:r>
              <a:rPr lang="en-US"/>
              <a:t>An actual piece of code seen at OU:</a:t>
            </a:r>
          </a:p>
        </p:txBody>
      </p:sp>
      <p:sp>
        <p:nvSpPr>
          <p:cNvPr id="641028" name="Text Box 4"/>
          <p:cNvSpPr txBox="1">
            <a:spLocks noChangeArrowheads="1"/>
          </p:cNvSpPr>
          <p:nvPr/>
        </p:nvSpPr>
        <p:spPr bwMode="auto">
          <a:xfrm>
            <a:off x="990600" y="1905000"/>
            <a:ext cx="4829175" cy="1558925"/>
          </a:xfrm>
          <a:prstGeom prst="rect">
            <a:avLst/>
          </a:prstGeom>
          <a:noFill/>
          <a:ln w="9525">
            <a:noFill/>
            <a:miter lim="800000"/>
            <a:headEnd/>
            <a:tailEnd/>
          </a:ln>
          <a:effectLst/>
        </p:spPr>
        <p:txBody>
          <a:bodyPr wrap="none">
            <a:spAutoFit/>
          </a:bodyPr>
          <a:lstStyle/>
          <a:p>
            <a:pPr algn="l"/>
            <a:r>
              <a:rPr lang="en-US" sz="1600" b="1">
                <a:latin typeface="Courier New" pitchFamily="49" charset="0"/>
              </a:rPr>
              <a:t>DO thing = 1, number_of_things</a:t>
            </a:r>
          </a:p>
          <a:p>
            <a:pPr algn="l"/>
            <a:r>
              <a:rPr lang="en-US" sz="1600" b="1">
                <a:latin typeface="Courier New" pitchFamily="49" charset="0"/>
              </a:rPr>
              <a:t>  DO timestep = 1, number_of_timesteps</a:t>
            </a:r>
          </a:p>
          <a:p>
            <a:pPr algn="l"/>
            <a:r>
              <a:rPr lang="en-US" sz="1600" b="1">
                <a:latin typeface="Courier New" pitchFamily="49" charset="0"/>
              </a:rPr>
              <a:t>    CALL read_file(filename(timestep))</a:t>
            </a:r>
          </a:p>
          <a:p>
            <a:pPr algn="l"/>
            <a:r>
              <a:rPr lang="en-US" sz="1600" b="1">
                <a:latin typeface="Courier New" pitchFamily="49" charset="0"/>
              </a:rPr>
              <a:t>    CALL do_stuff(thing, timestep)</a:t>
            </a:r>
          </a:p>
          <a:p>
            <a:pPr algn="l"/>
            <a:r>
              <a:rPr lang="en-US" sz="1600" b="1">
                <a:latin typeface="Courier New" pitchFamily="49" charset="0"/>
              </a:rPr>
              <a:t>  END DO !! timestep</a:t>
            </a:r>
          </a:p>
          <a:p>
            <a:pPr algn="l"/>
            <a:r>
              <a:rPr lang="en-US" sz="1600" b="1">
                <a:latin typeface="Courier New" pitchFamily="49" charset="0"/>
              </a:rPr>
              <a:t>END DO !! thing</a:t>
            </a:r>
          </a:p>
        </p:txBody>
      </p:sp>
      <p:sp>
        <p:nvSpPr>
          <p:cNvPr id="641029" name="Text Box 5"/>
          <p:cNvSpPr txBox="1">
            <a:spLocks noChangeArrowheads="1"/>
          </p:cNvSpPr>
          <p:nvPr/>
        </p:nvSpPr>
        <p:spPr bwMode="auto">
          <a:xfrm>
            <a:off x="990600" y="3487738"/>
            <a:ext cx="2448106" cy="461665"/>
          </a:xfrm>
          <a:prstGeom prst="rect">
            <a:avLst/>
          </a:prstGeom>
          <a:noFill/>
          <a:ln w="9525">
            <a:noFill/>
            <a:miter lim="800000"/>
            <a:headEnd/>
            <a:tailEnd/>
          </a:ln>
          <a:effectLst/>
        </p:spPr>
        <p:txBody>
          <a:bodyPr wrap="none">
            <a:spAutoFit/>
          </a:bodyPr>
          <a:lstStyle/>
          <a:p>
            <a:pPr algn="l"/>
            <a:r>
              <a:rPr lang="en-US" sz="2400" dirty="0"/>
              <a:t>Improved version:</a:t>
            </a:r>
          </a:p>
        </p:txBody>
      </p:sp>
      <p:sp>
        <p:nvSpPr>
          <p:cNvPr id="641030" name="Text Box 6"/>
          <p:cNvSpPr txBox="1">
            <a:spLocks noChangeArrowheads="1"/>
          </p:cNvSpPr>
          <p:nvPr/>
        </p:nvSpPr>
        <p:spPr bwMode="auto">
          <a:xfrm>
            <a:off x="914400" y="3962400"/>
            <a:ext cx="6784975" cy="1558925"/>
          </a:xfrm>
          <a:prstGeom prst="rect">
            <a:avLst/>
          </a:prstGeom>
          <a:noFill/>
          <a:ln w="9525">
            <a:noFill/>
            <a:miter lim="800000"/>
            <a:headEnd/>
            <a:tailEnd/>
          </a:ln>
          <a:effectLst/>
        </p:spPr>
        <p:txBody>
          <a:bodyPr>
            <a:spAutoFit/>
          </a:bodyPr>
          <a:lstStyle/>
          <a:p>
            <a:pPr algn="l"/>
            <a:r>
              <a:rPr lang="en-US" sz="1600" b="1">
                <a:latin typeface="Courier New" pitchFamily="49" charset="0"/>
              </a:rPr>
              <a:t>DO timestep = 1, number_of_timesteps</a:t>
            </a:r>
          </a:p>
          <a:p>
            <a:pPr algn="l"/>
            <a:r>
              <a:rPr lang="en-US" sz="1600" b="1">
                <a:latin typeface="Courier New" pitchFamily="49" charset="0"/>
              </a:rPr>
              <a:t>  CALL read_file(filename(timestep))</a:t>
            </a:r>
          </a:p>
          <a:p>
            <a:pPr algn="l"/>
            <a:r>
              <a:rPr lang="en-US" sz="1600" b="1">
                <a:latin typeface="Courier New" pitchFamily="49" charset="0"/>
              </a:rPr>
              <a:t>  DO thing = 1, number_of_things</a:t>
            </a:r>
          </a:p>
          <a:p>
            <a:pPr algn="l"/>
            <a:r>
              <a:rPr lang="en-US" sz="1600" b="1">
                <a:latin typeface="Courier New" pitchFamily="49" charset="0"/>
              </a:rPr>
              <a:t>    CALL do_stuff(thing, timestep)</a:t>
            </a:r>
          </a:p>
          <a:p>
            <a:pPr algn="l"/>
            <a:r>
              <a:rPr lang="en-US" sz="1600" b="1">
                <a:latin typeface="Courier New" pitchFamily="49" charset="0"/>
              </a:rPr>
              <a:t>  END DO !! thing</a:t>
            </a:r>
          </a:p>
          <a:p>
            <a:pPr algn="l"/>
            <a:r>
              <a:rPr lang="en-US" sz="1600" b="1">
                <a:latin typeface="Courier New" pitchFamily="49" charset="0"/>
              </a:rPr>
              <a:t>END DO !! timestep</a:t>
            </a:r>
          </a:p>
        </p:txBody>
      </p:sp>
      <p:sp>
        <p:nvSpPr>
          <p:cNvPr id="641031" name="Text Box 7"/>
          <p:cNvSpPr txBox="1">
            <a:spLocks noChangeArrowheads="1"/>
          </p:cNvSpPr>
          <p:nvPr/>
        </p:nvSpPr>
        <p:spPr bwMode="auto">
          <a:xfrm>
            <a:off x="914400" y="5545138"/>
            <a:ext cx="4696350" cy="461665"/>
          </a:xfrm>
          <a:prstGeom prst="rect">
            <a:avLst/>
          </a:prstGeom>
          <a:noFill/>
          <a:ln w="9525">
            <a:noFill/>
            <a:miter lim="800000"/>
            <a:headEnd/>
            <a:tailEnd/>
          </a:ln>
          <a:effectLst/>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1605689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18884E6-FC8C-4021-9783-39997AFA7CD3}" type="slidenum">
              <a:rPr lang="en-US"/>
              <a:pPr/>
              <a:t>88</a:t>
            </a:fld>
            <a:endParaRPr lang="en-US"/>
          </a:p>
        </p:txBody>
      </p:sp>
      <p:sp>
        <p:nvSpPr>
          <p:cNvPr id="624642" name="Rectangle 2"/>
          <p:cNvSpPr>
            <a:spLocks noGrp="1" noChangeArrowheads="1"/>
          </p:cNvSpPr>
          <p:nvPr>
            <p:ph type="title"/>
          </p:nvPr>
        </p:nvSpPr>
        <p:spPr/>
        <p:txBody>
          <a:bodyPr/>
          <a:lstStyle/>
          <a:p>
            <a:r>
              <a:rPr lang="en-US"/>
              <a:t>Write Binary, Not ASCII</a:t>
            </a:r>
          </a:p>
        </p:txBody>
      </p:sp>
      <p:sp>
        <p:nvSpPr>
          <p:cNvPr id="624643" name="Rectangle 3"/>
          <p:cNvSpPr>
            <a:spLocks noGrp="1" noChangeArrowheads="1"/>
          </p:cNvSpPr>
          <p:nvPr>
            <p:ph type="body" idx="1"/>
          </p:nvPr>
        </p:nvSpPr>
        <p:spPr/>
        <p:txBody>
          <a:bodyPr/>
          <a:lstStyle/>
          <a:p>
            <a:pPr>
              <a:buFont typeface="Wingdings" pitchFamily="2" charset="2"/>
              <a:buNone/>
            </a:pPr>
            <a:r>
              <a:rPr lang="en-US"/>
              <a:t>When you write binary data to a file, you’re writing (typically) 4 bytes per value.</a:t>
            </a:r>
          </a:p>
          <a:p>
            <a:pPr>
              <a:buFont typeface="Wingdings" pitchFamily="2" charset="2"/>
              <a:buNone/>
            </a:pPr>
            <a:r>
              <a:rPr lang="en-US"/>
              <a:t>When you write ASCII (character) data, you’re writing (typically) 8-16 bytes per value.</a:t>
            </a:r>
          </a:p>
          <a:p>
            <a:pPr>
              <a:buFont typeface="Wingdings" pitchFamily="2" charset="2"/>
              <a:buNone/>
            </a:pPr>
            <a:r>
              <a:rPr lang="en-US"/>
              <a:t>So binary saves a factor of 2 to 4 (typically).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8237406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B8165084-C16A-44AB-84FB-C12B0F71C61D}" type="slidenum">
              <a:rPr lang="en-US"/>
              <a:pPr/>
              <a:t>89</a:t>
            </a:fld>
            <a:endParaRPr lang="en-US"/>
          </a:p>
        </p:txBody>
      </p:sp>
      <p:sp>
        <p:nvSpPr>
          <p:cNvPr id="625666" name="Rectangle 2"/>
          <p:cNvSpPr>
            <a:spLocks noGrp="1" noChangeArrowheads="1"/>
          </p:cNvSpPr>
          <p:nvPr>
            <p:ph type="title"/>
          </p:nvPr>
        </p:nvSpPr>
        <p:spPr/>
        <p:txBody>
          <a:bodyPr/>
          <a:lstStyle/>
          <a:p>
            <a:r>
              <a:rPr lang="en-US"/>
              <a:t>Problem with Binary I/O</a:t>
            </a:r>
          </a:p>
        </p:txBody>
      </p:sp>
      <p:sp>
        <p:nvSpPr>
          <p:cNvPr id="625667"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dirty="0"/>
              <a:t>There are many ways to represent data inside a computer, especially floating point (real) data.</a:t>
            </a:r>
          </a:p>
          <a:p>
            <a:pPr>
              <a:buFont typeface="Wingdings" pitchFamily="2" charset="2"/>
              <a:buNone/>
            </a:pPr>
            <a:r>
              <a:rPr lang="en-US" dirty="0"/>
              <a:t>Often, the way that one kind of computer (e.g., </a:t>
            </a:r>
            <a:r>
              <a:rPr lang="en-US" dirty="0" smtClean="0"/>
              <a:t>an Intel i7) </a:t>
            </a:r>
            <a:r>
              <a:rPr lang="en-US" dirty="0"/>
              <a:t>saves binary data is different from another kind of computer (e.g., </a:t>
            </a:r>
            <a:r>
              <a:rPr lang="en-US" dirty="0" smtClean="0"/>
              <a:t>an IBM POWER7).</a:t>
            </a:r>
            <a:endParaRPr lang="en-US" dirty="0"/>
          </a:p>
          <a:p>
            <a:pPr>
              <a:buFont typeface="Wingdings" pitchFamily="2" charset="2"/>
              <a:buNone/>
            </a:pPr>
            <a:r>
              <a:rPr lang="en-US" dirty="0"/>
              <a:t>So, a file written on </a:t>
            </a:r>
            <a:r>
              <a:rPr lang="en-US" dirty="0" smtClean="0"/>
              <a:t>an Intel i7 machine </a:t>
            </a:r>
            <a:r>
              <a:rPr lang="en-US" dirty="0"/>
              <a:t>may not be readable on </a:t>
            </a:r>
            <a:r>
              <a:rPr lang="en-US" dirty="0" smtClean="0"/>
              <a:t>an IBM POWER7.</a:t>
            </a:r>
            <a:endParaRPr lang="en-US"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895118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29 2013</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9</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please mute yourself, so 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endParaRPr lang="en-US" dirty="0"/>
          </a:p>
        </p:txBody>
      </p:sp>
    </p:spTree>
    <p:extLst>
      <p:ext uri="{BB962C8B-B14F-4D97-AF65-F5344CB8AC3E}">
        <p14:creationId xmlns:p14="http://schemas.microsoft.com/office/powerpoint/2010/main" val="136234241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8E08FC5-3C70-485B-88E2-97B3054DADF3}" type="slidenum">
              <a:rPr lang="en-US"/>
              <a:pPr/>
              <a:t>90</a:t>
            </a:fld>
            <a:endParaRPr lang="en-US"/>
          </a:p>
        </p:txBody>
      </p:sp>
      <p:sp>
        <p:nvSpPr>
          <p:cNvPr id="626690" name="Rectangle 2"/>
          <p:cNvSpPr>
            <a:spLocks noGrp="1" noChangeArrowheads="1"/>
          </p:cNvSpPr>
          <p:nvPr>
            <p:ph type="title"/>
          </p:nvPr>
        </p:nvSpPr>
        <p:spPr/>
        <p:txBody>
          <a:bodyPr/>
          <a:lstStyle/>
          <a:p>
            <a:r>
              <a:rPr lang="en-US"/>
              <a:t>Portable I/O Libraries</a:t>
            </a:r>
          </a:p>
        </p:txBody>
      </p:sp>
      <p:sp>
        <p:nvSpPr>
          <p:cNvPr id="626691"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a:t>NetCDF and HDF are the two most commonly used I/O libraries for scientific computing.</a:t>
            </a:r>
          </a:p>
          <a:p>
            <a:pPr>
              <a:buFont typeface="Wingdings" pitchFamily="2" charset="2"/>
              <a:buNone/>
            </a:pPr>
            <a:r>
              <a:rPr lang="en-US"/>
              <a:t>Each has its own internal way of representing numerical data.  When you write a file using, say, HDF, it can be read by a HDF on </a:t>
            </a:r>
            <a:r>
              <a:rPr lang="en-US" b="1" u="sng"/>
              <a:t>any</a:t>
            </a:r>
            <a:r>
              <a:rPr lang="en-US" b="1"/>
              <a:t> </a:t>
            </a:r>
            <a:r>
              <a:rPr lang="en-US"/>
              <a:t>kind of computer.</a:t>
            </a:r>
          </a:p>
          <a:p>
            <a:pPr>
              <a:buFont typeface="Wingdings" pitchFamily="2" charset="2"/>
              <a:buNone/>
            </a:pPr>
            <a:r>
              <a:rPr lang="en-US"/>
              <a:t>Plus, these libraries are optimized to make the I/O </a:t>
            </a:r>
            <a:r>
              <a:rPr lang="en-US" b="1" u="sng"/>
              <a:t>very fast</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6306277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p:txBody>
          <a:bodyPr/>
          <a:lstStyle/>
          <a:p>
            <a:r>
              <a:rPr lang="en-US" sz="6000"/>
              <a:t>Virtual Memory</a:t>
            </a:r>
          </a:p>
        </p:txBody>
      </p:sp>
    </p:spTree>
    <p:custDataLst>
      <p:tags r:id="rId1"/>
    </p:custDataLst>
    <p:extLst>
      <p:ext uri="{BB962C8B-B14F-4D97-AF65-F5344CB8AC3E}">
        <p14:creationId xmlns:p14="http://schemas.microsoft.com/office/powerpoint/2010/main" val="25751112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1F53736C-105F-46E9-B4FC-0621594282A2}" type="slidenum">
              <a:rPr lang="en-US"/>
              <a:pPr/>
              <a:t>92</a:t>
            </a:fld>
            <a:endParaRPr lang="en-US"/>
          </a:p>
        </p:txBody>
      </p:sp>
      <p:sp>
        <p:nvSpPr>
          <p:cNvPr id="628738" name="Rectangle 2"/>
          <p:cNvSpPr>
            <a:spLocks noGrp="1" noChangeArrowheads="1"/>
          </p:cNvSpPr>
          <p:nvPr>
            <p:ph type="title"/>
          </p:nvPr>
        </p:nvSpPr>
        <p:spPr/>
        <p:txBody>
          <a:bodyPr/>
          <a:lstStyle/>
          <a:p>
            <a:r>
              <a:rPr lang="en-US"/>
              <a:t>Virtual Memory</a:t>
            </a:r>
          </a:p>
        </p:txBody>
      </p:sp>
      <p:sp>
        <p:nvSpPr>
          <p:cNvPr id="628739" name="Rectangle 3"/>
          <p:cNvSpPr>
            <a:spLocks noGrp="1" noChangeArrowheads="1"/>
          </p:cNvSpPr>
          <p:nvPr>
            <p:ph type="body" idx="1"/>
          </p:nvPr>
        </p:nvSpPr>
        <p:spPr>
          <a:xfrm>
            <a:off x="684213" y="1371600"/>
            <a:ext cx="7702550" cy="4648200"/>
          </a:xfrm>
        </p:spPr>
        <p:txBody>
          <a:bodyPr/>
          <a:lstStyle/>
          <a:p>
            <a:r>
              <a:rPr lang="en-US" dirty="0"/>
              <a:t>Typically, the amount of main memory (RAM) that a CPU can </a:t>
            </a:r>
            <a:r>
              <a:rPr lang="en-US" b="1" i="1" u="sng" dirty="0"/>
              <a:t>address</a:t>
            </a:r>
            <a:r>
              <a:rPr lang="en-US" dirty="0"/>
              <a:t> is larger than the amount of data physically present in the computer.</a:t>
            </a:r>
          </a:p>
          <a:p>
            <a:r>
              <a:rPr lang="en-US" dirty="0"/>
              <a:t>For example, </a:t>
            </a:r>
            <a:r>
              <a:rPr lang="en-US" dirty="0" smtClean="0"/>
              <a:t>consider a </a:t>
            </a:r>
            <a:r>
              <a:rPr lang="en-US" dirty="0"/>
              <a:t>laptop </a:t>
            </a:r>
            <a:r>
              <a:rPr lang="en-US" dirty="0" smtClean="0"/>
              <a:t>that can </a:t>
            </a:r>
            <a:r>
              <a:rPr lang="en-US" dirty="0"/>
              <a:t>address </a:t>
            </a:r>
            <a:r>
              <a:rPr lang="en-US" dirty="0" smtClean="0"/>
              <a:t>1 </a:t>
            </a:r>
            <a:r>
              <a:rPr lang="en-US" dirty="0"/>
              <a:t>T</a:t>
            </a:r>
            <a:r>
              <a:rPr lang="en-US" dirty="0" smtClean="0"/>
              <a:t>B </a:t>
            </a:r>
            <a:r>
              <a:rPr lang="en-US" dirty="0"/>
              <a:t>of main memory (roughly </a:t>
            </a:r>
            <a:r>
              <a:rPr lang="en-US" dirty="0" smtClean="0"/>
              <a:t>1 trillion </a:t>
            </a:r>
            <a:r>
              <a:rPr lang="en-US" dirty="0"/>
              <a:t>bytes), but only contains        </a:t>
            </a:r>
            <a:r>
              <a:rPr lang="en-US" dirty="0" smtClean="0"/>
              <a:t>4 </a:t>
            </a:r>
            <a:r>
              <a:rPr lang="en-US" dirty="0"/>
              <a:t>GB (roughly </a:t>
            </a:r>
            <a:r>
              <a:rPr lang="en-US" dirty="0" smtClean="0"/>
              <a:t>4 </a:t>
            </a:r>
            <a:r>
              <a:rPr lang="en-US" dirty="0"/>
              <a:t>billion bytes).</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3733800" y="41148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723232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7B243B8-86D7-4158-B6BE-51D409056195}" type="slidenum">
              <a:rPr lang="en-US"/>
              <a:pPr/>
              <a:t>93</a:t>
            </a:fld>
            <a:endParaRPr lang="en-US"/>
          </a:p>
        </p:txBody>
      </p:sp>
      <p:sp>
        <p:nvSpPr>
          <p:cNvPr id="629762" name="Rectangle 2"/>
          <p:cNvSpPr>
            <a:spLocks noGrp="1" noChangeArrowheads="1"/>
          </p:cNvSpPr>
          <p:nvPr>
            <p:ph type="title"/>
          </p:nvPr>
        </p:nvSpPr>
        <p:spPr/>
        <p:txBody>
          <a:bodyPr/>
          <a:lstStyle/>
          <a:p>
            <a:r>
              <a:rPr lang="en-US"/>
              <a:t>Virtual Memory (cont’d)</a:t>
            </a:r>
          </a:p>
        </p:txBody>
      </p:sp>
      <p:sp>
        <p:nvSpPr>
          <p:cNvPr id="629763" name="Rectangle 3"/>
          <p:cNvSpPr>
            <a:spLocks noGrp="1" noChangeArrowheads="1"/>
          </p:cNvSpPr>
          <p:nvPr>
            <p:ph type="body" idx="1"/>
          </p:nvPr>
        </p:nvSpPr>
        <p:spPr>
          <a:xfrm>
            <a:off x="609600" y="1371600"/>
            <a:ext cx="7777163" cy="4648200"/>
          </a:xfrm>
        </p:spPr>
        <p:txBody>
          <a:bodyPr/>
          <a:lstStyle/>
          <a:p>
            <a:r>
              <a:rPr lang="en-US" b="1" u="sng">
                <a:solidFill>
                  <a:schemeClr val="folHlink"/>
                </a:solidFill>
              </a:rPr>
              <a:t>Locality</a:t>
            </a:r>
            <a:r>
              <a:rPr lang="en-US"/>
              <a:t>:  Most programs don’t jump all over the memory that they use; instead, they work in a particular area of memory for a while, then move to another area.</a:t>
            </a:r>
          </a:p>
          <a:p>
            <a:r>
              <a:rPr lang="en-US"/>
              <a:t>So, you can offload onto hard disk much of the </a:t>
            </a:r>
            <a:r>
              <a:rPr lang="en-US" b="1" i="1" u="sng"/>
              <a:t>memory image</a:t>
            </a:r>
            <a:r>
              <a:rPr lang="en-US"/>
              <a:t> of a program that’s running.</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496850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3DAAA1F-B9E7-4EF9-9B04-06E445F9405D}" type="slidenum">
              <a:rPr lang="en-US"/>
              <a:pPr/>
              <a:t>94</a:t>
            </a:fld>
            <a:endParaRPr lang="en-US"/>
          </a:p>
        </p:txBody>
      </p:sp>
      <p:sp>
        <p:nvSpPr>
          <p:cNvPr id="630786" name="Rectangle 2"/>
          <p:cNvSpPr>
            <a:spLocks noGrp="1" noChangeArrowheads="1"/>
          </p:cNvSpPr>
          <p:nvPr>
            <p:ph type="title"/>
          </p:nvPr>
        </p:nvSpPr>
        <p:spPr/>
        <p:txBody>
          <a:bodyPr/>
          <a:lstStyle/>
          <a:p>
            <a:r>
              <a:rPr lang="en-US"/>
              <a:t>Virtual Memory (cont’d)</a:t>
            </a:r>
          </a:p>
        </p:txBody>
      </p:sp>
      <p:sp>
        <p:nvSpPr>
          <p:cNvPr id="630787" name="Rectangle 3"/>
          <p:cNvSpPr>
            <a:spLocks noGrp="1" noChangeArrowheads="1"/>
          </p:cNvSpPr>
          <p:nvPr>
            <p:ph type="body" idx="1"/>
          </p:nvPr>
        </p:nvSpPr>
        <p:spPr>
          <a:xfrm>
            <a:off x="533400" y="1371600"/>
            <a:ext cx="8153400" cy="5029200"/>
          </a:xfrm>
        </p:spPr>
        <p:txBody>
          <a:bodyPr/>
          <a:lstStyle/>
          <a:p>
            <a:r>
              <a:rPr lang="en-US"/>
              <a:t>Memory is chopped up into many </a:t>
            </a:r>
            <a:r>
              <a:rPr lang="en-US" b="1" i="1" u="sng"/>
              <a:t>pages</a:t>
            </a:r>
            <a:r>
              <a:rPr lang="en-US"/>
              <a:t> of modest size (e.g., 1 KB – 32 KB; typically 4 KB).</a:t>
            </a:r>
          </a:p>
          <a:p>
            <a:r>
              <a:rPr lang="en-US"/>
              <a:t>Only pages that have been recently used actually reside in memory; the rest are stored on hard disk.</a:t>
            </a:r>
          </a:p>
          <a:p>
            <a:r>
              <a:rPr lang="en-US"/>
              <a:t>Hard disk is 10 to 1,000 times slower than main memory, so you get better performance if you rarely get a </a:t>
            </a:r>
            <a:r>
              <a:rPr lang="en-US" b="1" i="1" u="sng"/>
              <a:t>page fault</a:t>
            </a:r>
            <a:r>
              <a:rPr lang="en-US"/>
              <a:t>, which forces a read from (and maybe a write to) hard disk: </a:t>
            </a:r>
            <a:r>
              <a:rPr lang="en-US" b="1" u="sng"/>
              <a:t>exploit data locality!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41126750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DECC4A1-4FFF-4132-8279-B17A49F982D3}" type="slidenum">
              <a:rPr lang="en-US"/>
              <a:pPr/>
              <a:t>95</a:t>
            </a:fld>
            <a:endParaRPr lang="en-US"/>
          </a:p>
        </p:txBody>
      </p:sp>
      <p:sp>
        <p:nvSpPr>
          <p:cNvPr id="631810" name="Rectangle 2"/>
          <p:cNvSpPr>
            <a:spLocks noGrp="1" noChangeArrowheads="1"/>
          </p:cNvSpPr>
          <p:nvPr>
            <p:ph type="title"/>
          </p:nvPr>
        </p:nvSpPr>
        <p:spPr/>
        <p:txBody>
          <a:bodyPr/>
          <a:lstStyle/>
          <a:p>
            <a:r>
              <a:rPr lang="en-US"/>
              <a:t>Cache vs. Virtual Memory</a:t>
            </a:r>
          </a:p>
        </p:txBody>
      </p:sp>
      <p:sp>
        <p:nvSpPr>
          <p:cNvPr id="631811" name="Rectangle 3"/>
          <p:cNvSpPr>
            <a:spLocks noGrp="1" noChangeArrowheads="1"/>
          </p:cNvSpPr>
          <p:nvPr>
            <p:ph type="body" idx="1"/>
          </p:nvPr>
        </p:nvSpPr>
        <p:spPr/>
        <p:txBody>
          <a:bodyPr/>
          <a:lstStyle/>
          <a:p>
            <a:r>
              <a:rPr lang="en-US" dirty="0"/>
              <a:t>Lines (cache) vs. pages (VM)</a:t>
            </a:r>
          </a:p>
          <a:p>
            <a:r>
              <a:rPr lang="en-US" dirty="0"/>
              <a:t>Cache faster than RAM (cache) vs. </a:t>
            </a:r>
            <a:r>
              <a:rPr lang="en-US" dirty="0" smtClean="0"/>
              <a:t>                               RAM </a:t>
            </a:r>
            <a:r>
              <a:rPr lang="en-US" dirty="0"/>
              <a:t>faster than disk (VM)</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1406083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B90074C-7EBA-48D1-9E1A-12214E135CBB}" type="slidenum">
              <a:rPr lang="en-US"/>
              <a:pPr/>
              <a:t>96</a:t>
            </a:fld>
            <a:endParaRPr lang="en-US"/>
          </a:p>
        </p:txBody>
      </p:sp>
      <p:sp>
        <p:nvSpPr>
          <p:cNvPr id="632834" name="Rectangle 2"/>
          <p:cNvSpPr>
            <a:spLocks noGrp="1" noChangeArrowheads="1"/>
          </p:cNvSpPr>
          <p:nvPr>
            <p:ph type="title"/>
          </p:nvPr>
        </p:nvSpPr>
        <p:spPr/>
        <p:txBody>
          <a:bodyPr/>
          <a:lstStyle/>
          <a:p>
            <a:r>
              <a:rPr lang="en-US"/>
              <a:t>Storage Use Strategies</a:t>
            </a:r>
          </a:p>
        </p:txBody>
      </p:sp>
      <p:sp>
        <p:nvSpPr>
          <p:cNvPr id="632835" name="Rectangle 3"/>
          <p:cNvSpPr>
            <a:spLocks noGrp="1" noChangeArrowheads="1"/>
          </p:cNvSpPr>
          <p:nvPr>
            <p:ph type="body" idx="1"/>
          </p:nvPr>
        </p:nvSpPr>
        <p:spPr>
          <a:xfrm>
            <a:off x="609600" y="1295400"/>
            <a:ext cx="7924800" cy="4800600"/>
          </a:xfrm>
        </p:spPr>
        <p:txBody>
          <a:bodyPr/>
          <a:lstStyle/>
          <a:p>
            <a:pPr>
              <a:lnSpc>
                <a:spcPct val="90000"/>
              </a:lnSpc>
            </a:pPr>
            <a:r>
              <a:rPr lang="en-US" b="1" u="sng"/>
              <a:t>Register reuse</a:t>
            </a:r>
            <a:r>
              <a:rPr lang="en-US"/>
              <a:t>: do a lot of work on the same data before working on new data.</a:t>
            </a:r>
          </a:p>
          <a:p>
            <a:pPr>
              <a:lnSpc>
                <a:spcPct val="80000"/>
              </a:lnSpc>
            </a:pPr>
            <a:r>
              <a:rPr lang="en-US" b="1" u="sng"/>
              <a:t>Cache reuse</a:t>
            </a:r>
            <a:r>
              <a:rPr lang="en-US"/>
              <a:t>: the program is much more efficient if all of the data and instructions fit in cache; if not, try to use what’s in cache a lot before using anything that isn’t in cache (e.g., tiling).</a:t>
            </a:r>
          </a:p>
          <a:p>
            <a:pPr>
              <a:lnSpc>
                <a:spcPct val="80000"/>
              </a:lnSpc>
            </a:pPr>
            <a:r>
              <a:rPr lang="en-US" b="1" u="sng"/>
              <a:t>Data locality</a:t>
            </a:r>
            <a:r>
              <a:rPr lang="en-US"/>
              <a:t>:</a:t>
            </a:r>
            <a:r>
              <a:rPr lang="en-US" i="1"/>
              <a:t> </a:t>
            </a:r>
            <a:r>
              <a:rPr lang="en-US"/>
              <a:t>try to access data that are near each other in memory before data that are far.</a:t>
            </a:r>
          </a:p>
          <a:p>
            <a:pPr>
              <a:lnSpc>
                <a:spcPct val="80000"/>
              </a:lnSpc>
            </a:pPr>
            <a:r>
              <a:rPr lang="en-US" b="1" u="sng"/>
              <a:t>I/O efficiency</a:t>
            </a:r>
            <a:r>
              <a:rPr lang="en-US"/>
              <a:t>:</a:t>
            </a:r>
            <a:r>
              <a:rPr lang="en-US" i="1"/>
              <a:t> </a:t>
            </a:r>
            <a:r>
              <a:rPr lang="en-US"/>
              <a:t>do a bunch of I/O all at once rather than a little bit at a time; don’t mix calculations and I/O.</a:t>
            </a:r>
          </a:p>
          <a:p>
            <a:endParaRPr lang="en-US" sz="200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29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9034910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97</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2013</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55879"/>
            <a:chOff x="3505200" y="4572001"/>
            <a:chExt cx="4495800" cy="125587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2 2013 @ </a:t>
              </a:r>
              <a:r>
                <a:rPr lang="en-US" sz="22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http://symposium2013.oscer.ou.edu/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79868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Tue </a:t>
              </a:r>
              <a:r>
                <a:rPr lang="en-US" sz="1700" b="1" dirty="0"/>
                <a:t>Oct </a:t>
              </a:r>
              <a:r>
                <a:rPr lang="en-US" sz="1700" b="1" dirty="0" smtClean="0"/>
                <a:t>1 2013 </a:t>
              </a:r>
              <a:r>
                <a:rPr lang="en-US" sz="1700" b="1" dirty="0"/>
                <a:t>@ </a:t>
              </a:r>
              <a:r>
                <a:rPr lang="en-US" sz="1700" b="1" dirty="0" smtClean="0"/>
                <a:t>OU</a:t>
              </a:r>
              <a:endParaRPr lang="en-US" sz="1700" b="1" dirty="0"/>
            </a:p>
            <a:p>
              <a:pPr>
                <a:lnSpc>
                  <a:spcPct val="20000"/>
                </a:lnSpc>
                <a:spcBef>
                  <a:spcPct val="50000"/>
                </a:spcBef>
              </a:pPr>
              <a:r>
                <a:rPr lang="en-US" sz="1700" b="1" dirty="0" smtClean="0"/>
                <a:t>Symposium </a:t>
              </a:r>
              <a:r>
                <a:rPr lang="en-US" sz="1700" b="1" dirty="0"/>
                <a:t>Wed Oct </a:t>
              </a:r>
              <a:r>
                <a:rPr lang="en-US" sz="1700" b="1" dirty="0" smtClean="0"/>
                <a:t>2 2013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664200" y="4045803"/>
            <a:ext cx="2565400" cy="830997"/>
          </a:xfrm>
          <a:prstGeom prst="rect">
            <a:avLst/>
          </a:prstGeom>
          <a:noFill/>
        </p:spPr>
        <p:txBody>
          <a:bodyPr wrap="square" rtlCol="0">
            <a:spAutoFit/>
          </a:bodyPr>
          <a:lstStyle/>
          <a:p>
            <a:r>
              <a:rPr lang="en-US" sz="2400" b="1" dirty="0" smtClean="0"/>
              <a:t>2013 Keynote     to be announced!</a:t>
            </a:r>
            <a:endParaRPr lang="en-US" sz="24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Supercomputing in Plain </a:t>
            </a:r>
            <a:r>
              <a:rPr lang="en-US" dirty="0" smtClean="0"/>
              <a:t>English: Storage Hierarchy</a:t>
            </a:r>
            <a:endParaRPr lang="en-US" dirty="0"/>
          </a:p>
          <a:p>
            <a:r>
              <a:rPr lang="en-US" dirty="0" smtClean="0"/>
              <a:t>Tue Jan 29 2013</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
        <p:nvSpPr>
          <p:cNvPr id="32" name="Text Box 19"/>
          <p:cNvSpPr txBox="1">
            <a:spLocks noChangeArrowheads="1"/>
          </p:cNvSpPr>
          <p:nvPr/>
        </p:nvSpPr>
        <p:spPr bwMode="auto">
          <a:xfrm>
            <a:off x="3962400" y="5133976"/>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2012 </a:t>
            </a:r>
            <a:r>
              <a:rPr lang="en-US" sz="1200" dirty="0"/>
              <a:t>Keynote: </a:t>
            </a:r>
            <a:r>
              <a:rPr lang="en-US" sz="1200" dirty="0" smtClean="0"/>
              <a:t>Thom Dunning  Director        National Center for Supercomputing Applications</a:t>
            </a:r>
            <a:endParaRPr lang="en-US" sz="1200" dirty="0"/>
          </a:p>
        </p:txBody>
      </p:sp>
    </p:spTree>
    <p:custDataLst>
      <p:tags r:id="rId1"/>
    </p:custDataLst>
    <p:extLst>
      <p:ext uri="{BB962C8B-B14F-4D97-AF65-F5344CB8AC3E}">
        <p14:creationId xmlns:p14="http://schemas.microsoft.com/office/powerpoint/2010/main" val="462869476"/>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596630808"/>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29 2013</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FCDE0E21-E605-46F4-BDED-C3F1F4D1D977}" type="slidenum">
              <a:rPr lang="en-US"/>
              <a:pPr/>
              <a:t>99</a:t>
            </a:fld>
            <a:endParaRPr lang="en-US"/>
          </a:p>
        </p:txBody>
      </p:sp>
      <p:sp>
        <p:nvSpPr>
          <p:cNvPr id="636930" name="Rectangle 2"/>
          <p:cNvSpPr>
            <a:spLocks noGrp="1" noChangeArrowheads="1"/>
          </p:cNvSpPr>
          <p:nvPr>
            <p:ph type="title"/>
          </p:nvPr>
        </p:nvSpPr>
        <p:spPr/>
        <p:txBody>
          <a:bodyPr/>
          <a:lstStyle/>
          <a:p>
            <a:r>
              <a:rPr lang="en-US"/>
              <a:t>References</a:t>
            </a:r>
          </a:p>
        </p:txBody>
      </p:sp>
      <p:sp>
        <p:nvSpPr>
          <p:cNvPr id="636931" name="Text Box 3"/>
          <p:cNvSpPr txBox="1">
            <a:spLocks noChangeArrowheads="1"/>
          </p:cNvSpPr>
          <p:nvPr/>
        </p:nvSpPr>
        <p:spPr bwMode="auto">
          <a:xfrm>
            <a:off x="533400" y="1219200"/>
            <a:ext cx="8153400" cy="5025991"/>
          </a:xfrm>
          <a:prstGeom prst="rect">
            <a:avLst/>
          </a:prstGeom>
          <a:noFill/>
          <a:ln w="9525">
            <a:noFill/>
            <a:miter lim="800000"/>
            <a:headEnd/>
            <a:tailEnd/>
          </a:ln>
          <a:effectLst/>
        </p:spPr>
        <p:txBody>
          <a:bodyPr>
            <a:spAutoFit/>
          </a:bodyPr>
          <a:lstStyle/>
          <a:p>
            <a:pPr algn="l"/>
            <a:r>
              <a:rPr lang="en-US" sz="1000" dirty="0"/>
              <a:t>[1]</a:t>
            </a:r>
            <a:r>
              <a:rPr lang="en-US" sz="1000" dirty="0">
                <a:latin typeface="Courier New" pitchFamily="49" charset="0"/>
              </a:rPr>
              <a:t> </a:t>
            </a:r>
            <a:r>
              <a:rPr lang="en-US" sz="1000" dirty="0">
                <a:latin typeface="Courier New" pitchFamily="49" charset="0"/>
                <a:hlinkClick r:id="rId3"/>
              </a:rPr>
              <a:t>http://graphics8.nytimes.com/images/2007/07/13/sports/auto600.gif</a:t>
            </a:r>
            <a:endParaRPr lang="en-US" sz="1000" dirty="0">
              <a:latin typeface="Courier New" pitchFamily="49" charset="0"/>
            </a:endParaRPr>
          </a:p>
          <a:p>
            <a:pPr algn="l"/>
            <a:r>
              <a:rPr lang="en-US" sz="1000" dirty="0"/>
              <a:t>[2]</a:t>
            </a:r>
            <a:r>
              <a:rPr lang="en-US" sz="1000" dirty="0">
                <a:latin typeface="Rockwell Extra Bold" pitchFamily="18" charset="0"/>
              </a:rPr>
              <a:t>  </a:t>
            </a:r>
            <a:r>
              <a:rPr lang="en-US" sz="1000" dirty="0">
                <a:latin typeface="Courier New" pitchFamily="49" charset="0"/>
                <a:hlinkClick r:id="rId4"/>
              </a:rPr>
              <a:t>http://www.vw.com/newbeetle/</a:t>
            </a:r>
            <a:endParaRPr lang="en-US" sz="1000" dirty="0">
              <a:latin typeface="Courier New" pitchFamily="49" charset="0"/>
            </a:endParaRPr>
          </a:p>
          <a:p>
            <a:pPr algn="l"/>
            <a:r>
              <a:rPr lang="en-US" sz="1000" dirty="0"/>
              <a:t>[3]</a:t>
            </a:r>
            <a:r>
              <a:rPr lang="en-US" sz="1000" dirty="0">
                <a:latin typeface="Rockwell Extra Bold" pitchFamily="18" charset="0"/>
              </a:rPr>
              <a:t> </a:t>
            </a:r>
            <a:r>
              <a:rPr lang="en-US" sz="1000" dirty="0">
                <a:latin typeface="Courier New" pitchFamily="49" charset="0"/>
                <a:hlinkClick r:id="rId5"/>
              </a:rPr>
              <a:t>http://img.dell.com/images/global/products/resultgrid/sm/latit_d630.jpg</a:t>
            </a:r>
            <a:endParaRPr lang="en-US" sz="1000" dirty="0">
              <a:latin typeface="Courier New" pitchFamily="49" charset="0"/>
            </a:endParaRPr>
          </a:p>
          <a:p>
            <a:pPr algn="l"/>
            <a:r>
              <a:rPr lang="en-US" sz="1000" dirty="0"/>
              <a:t>[4] </a:t>
            </a:r>
            <a:r>
              <a:rPr lang="en-US" sz="1000" dirty="0">
                <a:latin typeface="Courier New" pitchFamily="49" charset="0"/>
                <a:hlinkClick r:id="rId6"/>
              </a:rPr>
              <a:t>http://en.wikipedia.org/wiki/X64</a:t>
            </a:r>
            <a:r>
              <a:rPr lang="en-US" sz="1000" dirty="0">
                <a:latin typeface="Courier New" pitchFamily="49" charset="0"/>
              </a:rPr>
              <a:t> </a:t>
            </a:r>
          </a:p>
          <a:p>
            <a:pPr algn="l"/>
            <a:r>
              <a:rPr lang="en-US" sz="1000" dirty="0"/>
              <a:t>[5]  Richard Gerber, The Software Optimization Cookbook: High-performance Recipes for the Intel Architecture. Intel Press, 2002, pp. 161-168.</a:t>
            </a:r>
          </a:p>
          <a:p>
            <a:pPr algn="l"/>
            <a:r>
              <a:rPr lang="en-US" sz="1000" dirty="0"/>
              <a:t>[6]</a:t>
            </a:r>
            <a:r>
              <a:rPr lang="en-US" sz="1000" dirty="0">
                <a:latin typeface="Rockwell Extra Bold" pitchFamily="18" charset="0"/>
              </a:rPr>
              <a:t>  </a:t>
            </a:r>
            <a:r>
              <a:rPr lang="en-US" sz="1000" dirty="0">
                <a:latin typeface="Courier New" pitchFamily="49" charset="0"/>
                <a:hlinkClick r:id="rId7"/>
              </a:rPr>
              <a:t>http://www.anandtech.com/showdoc.html?i=1460&amp;p=2</a:t>
            </a:r>
            <a:endParaRPr lang="en-US" sz="1000" dirty="0">
              <a:latin typeface="Rockwell Extra Bold" pitchFamily="18" charset="0"/>
            </a:endParaRPr>
          </a:p>
          <a:p>
            <a:pPr algn="l"/>
            <a:r>
              <a:rPr lang="en-US" sz="1000" dirty="0"/>
              <a:t>[8]</a:t>
            </a:r>
            <a:r>
              <a:rPr lang="en-US" sz="1000" dirty="0">
                <a:latin typeface="Rockwell Extra Bold" pitchFamily="18" charset="0"/>
              </a:rPr>
              <a:t>  </a:t>
            </a:r>
            <a:r>
              <a:rPr lang="en-US" sz="1000" dirty="0">
                <a:latin typeface="Courier New" pitchFamily="49" charset="0"/>
                <a:hlinkClick r:id="rId8"/>
              </a:rPr>
              <a:t>http://www.toshiba.com/taecdpd/products/features/MK2018gas-Over.shtml</a:t>
            </a:r>
            <a:endParaRPr lang="en-US" sz="1000" dirty="0">
              <a:latin typeface="Courier New" pitchFamily="49" charset="0"/>
            </a:endParaRPr>
          </a:p>
          <a:p>
            <a:pPr algn="l"/>
            <a:r>
              <a:rPr lang="en-US" sz="1000" dirty="0"/>
              <a:t>[9]</a:t>
            </a:r>
            <a:r>
              <a:rPr lang="en-US" sz="1000" dirty="0">
                <a:latin typeface="Rockwell Extra Bold" pitchFamily="18" charset="0"/>
              </a:rPr>
              <a:t>  </a:t>
            </a:r>
            <a:r>
              <a:rPr lang="en-US" sz="1000" dirty="0">
                <a:latin typeface="Courier New" pitchFamily="49" charset="0"/>
                <a:hlinkClick r:id="rId9"/>
              </a:rPr>
              <a:t>http://www.toshiba.com/taecdpd/techdocs/sdr2002/2002spec.shtml</a:t>
            </a:r>
            <a:endParaRPr lang="en-US" sz="1000" dirty="0">
              <a:latin typeface="Courier New" pitchFamily="49" charset="0"/>
            </a:endParaRPr>
          </a:p>
          <a:p>
            <a:pPr algn="l"/>
            <a:r>
              <a:rPr lang="en-US" sz="1000" dirty="0"/>
              <a:t>[10]</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0"/>
              </a:rPr>
              <a:t>ftp://download.intel.com/design/Pentium4/manuals/24896606.pdf</a:t>
            </a:r>
            <a:endParaRPr lang="en-US" sz="1000" dirty="0">
              <a:solidFill>
                <a:srgbClr val="003366"/>
              </a:solidFill>
              <a:latin typeface="Courier New" pitchFamily="49" charset="0"/>
            </a:endParaRPr>
          </a:p>
          <a:p>
            <a:pPr algn="l"/>
            <a:r>
              <a:rPr lang="en-US" sz="1000" dirty="0">
                <a:solidFill>
                  <a:srgbClr val="003366"/>
                </a:solidFill>
              </a:rPr>
              <a:t>[</a:t>
            </a:r>
            <a:r>
              <a:rPr lang="en-US" sz="1000" dirty="0"/>
              <a:t>11]</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1"/>
              </a:rPr>
              <a:t>http://www.pricewatch.com/</a:t>
            </a:r>
            <a:endParaRPr lang="en-US" sz="1000" dirty="0">
              <a:solidFill>
                <a:srgbClr val="003366"/>
              </a:solidFill>
              <a:latin typeface="Courier New" pitchFamily="49" charset="0"/>
            </a:endParaRPr>
          </a:p>
          <a:p>
            <a:pPr algn="l"/>
            <a:r>
              <a:rPr lang="en-US" sz="1000" dirty="0"/>
              <a:t>[12</a:t>
            </a:r>
            <a:r>
              <a:rPr lang="en-US" sz="1000" dirty="0" smtClean="0"/>
              <a:t>] </a:t>
            </a:r>
            <a:r>
              <a:rPr lang="en-US" sz="1000" dirty="0" smtClean="0">
                <a:hlinkClick r:id="rId12"/>
              </a:rPr>
              <a:t>http://en.wikipedia.org/wiki/POWER7</a:t>
            </a:r>
            <a:endParaRPr lang="en-US" sz="1000" dirty="0">
              <a:solidFill>
                <a:srgbClr val="003366"/>
              </a:solidFill>
            </a:endParaRPr>
          </a:p>
          <a:p>
            <a:pPr algn="l"/>
            <a:r>
              <a:rPr lang="en-US" sz="1000" dirty="0">
                <a:solidFill>
                  <a:srgbClr val="003366"/>
                </a:solidFill>
              </a:rPr>
              <a:t>[13] </a:t>
            </a:r>
            <a:r>
              <a:rPr lang="en-US" sz="1000" dirty="0">
                <a:latin typeface="Arial" charset="0"/>
                <a:hlinkClick r:id="rId13"/>
              </a:rPr>
              <a:t>http://www.kingston.com/branded/image_files/nav_image_desktop.gif</a:t>
            </a:r>
            <a:r>
              <a:rPr lang="en-US" sz="1000" dirty="0">
                <a:latin typeface="Arial" charset="0"/>
              </a:rPr>
              <a:t> </a:t>
            </a:r>
            <a:endParaRPr lang="en-US" sz="1000" dirty="0">
              <a:solidFill>
                <a:srgbClr val="003366"/>
              </a:solidFill>
              <a:latin typeface="Courier New" pitchFamily="49" charset="0"/>
            </a:endParaRPr>
          </a:p>
          <a:p>
            <a:pPr algn="l"/>
            <a:r>
              <a:rPr lang="en-US" sz="1000" dirty="0">
                <a:solidFill>
                  <a:srgbClr val="003366"/>
                </a:solidFill>
              </a:rPr>
              <a:t>14] M. Wolfe, High Performance Compilers for Parallel Computing. Addison-Wesley Publishing Company, Redwood City CA, 1996.</a:t>
            </a:r>
          </a:p>
          <a:p>
            <a:pPr algn="l"/>
            <a:r>
              <a:rPr lang="en-US" sz="1000" dirty="0">
                <a:solidFill>
                  <a:srgbClr val="003366"/>
                </a:solidFill>
              </a:rPr>
              <a:t>[15] </a:t>
            </a:r>
            <a:r>
              <a:rPr lang="en-US" sz="1000" dirty="0">
                <a:solidFill>
                  <a:srgbClr val="003366"/>
                </a:solidFill>
                <a:latin typeface="Courier New" pitchFamily="49" charset="0"/>
                <a:hlinkClick r:id="rId14"/>
              </a:rPr>
              <a:t>http://www.visit.ou.edu/vc_campus_map.htm</a:t>
            </a:r>
            <a:endParaRPr lang="en-US" sz="1000" dirty="0">
              <a:solidFill>
                <a:srgbClr val="003366"/>
              </a:solidFill>
              <a:latin typeface="Courier New" pitchFamily="49" charset="0"/>
            </a:endParaRPr>
          </a:p>
          <a:p>
            <a:pPr algn="l"/>
            <a:r>
              <a:rPr lang="en-US" sz="1000" dirty="0">
                <a:solidFill>
                  <a:srgbClr val="003366"/>
                </a:solidFill>
              </a:rPr>
              <a:t>[16] </a:t>
            </a:r>
            <a:r>
              <a:rPr lang="en-US" sz="1000" dirty="0">
                <a:solidFill>
                  <a:srgbClr val="003366"/>
                </a:solidFill>
                <a:latin typeface="Courier New" pitchFamily="49" charset="0"/>
                <a:hlinkClick r:id="rId15"/>
              </a:rPr>
              <a:t>http://www.storagereview.com/</a:t>
            </a:r>
            <a:endParaRPr lang="en-US" sz="1000" dirty="0">
              <a:solidFill>
                <a:srgbClr val="003366"/>
              </a:solidFill>
              <a:latin typeface="Courier New" pitchFamily="49" charset="0"/>
            </a:endParaRPr>
          </a:p>
          <a:p>
            <a:pPr algn="l"/>
            <a:r>
              <a:rPr lang="en-US" sz="1000" dirty="0">
                <a:solidFill>
                  <a:srgbClr val="003366"/>
                </a:solidFill>
              </a:rPr>
              <a:t>[17] </a:t>
            </a:r>
            <a:r>
              <a:rPr lang="en-US" sz="1000" dirty="0">
                <a:solidFill>
                  <a:srgbClr val="003366"/>
                </a:solidFill>
                <a:latin typeface="Courier New" pitchFamily="49" charset="0"/>
                <a:hlinkClick r:id="rId16"/>
              </a:rPr>
              <a:t>http://www.unidata.ucar.edu/packages/netcdf/</a:t>
            </a:r>
            <a:endParaRPr lang="en-US" sz="1000" dirty="0">
              <a:solidFill>
                <a:srgbClr val="003366"/>
              </a:solidFill>
              <a:latin typeface="Courier New" pitchFamily="49" charset="0"/>
            </a:endParaRPr>
          </a:p>
          <a:p>
            <a:pPr algn="l"/>
            <a:r>
              <a:rPr lang="en-US" sz="1000" dirty="0">
                <a:solidFill>
                  <a:srgbClr val="003366"/>
                </a:solidFill>
              </a:rPr>
              <a:t>[18] </a:t>
            </a:r>
            <a:r>
              <a:rPr lang="en-US" sz="1000" dirty="0">
                <a:solidFill>
                  <a:srgbClr val="003366"/>
                </a:solidFill>
                <a:latin typeface="Courier New" pitchFamily="49" charset="0"/>
                <a:hlinkClick r:id="rId17"/>
              </a:rPr>
              <a:t>http://hdf.ncsa.uiuc.edu/</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[23] </a:t>
            </a:r>
            <a:r>
              <a:rPr lang="en-US" sz="1000" dirty="0">
                <a:solidFill>
                  <a:srgbClr val="003366"/>
                </a:solidFill>
                <a:latin typeface="Courier New" pitchFamily="49" charset="0"/>
                <a:hlinkClick r:id="rId18"/>
              </a:rPr>
              <a:t>http://en.wikipedia.org/wiki/Itanium</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[19] </a:t>
            </a:r>
            <a:r>
              <a:rPr lang="en-US" sz="1000" dirty="0">
                <a:solidFill>
                  <a:srgbClr val="003366"/>
                </a:solidFill>
                <a:latin typeface="Courier New" pitchFamily="49" charset="0"/>
                <a:hlinkClick r:id="rId19"/>
              </a:rPr>
              <a:t>ftp://download.intel.com/design/itanium2/manuals/25111003.pdf</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[20] </a:t>
            </a:r>
            <a:r>
              <a:rPr lang="en-US" sz="1000" dirty="0">
                <a:solidFill>
                  <a:srgbClr val="003366"/>
                </a:solidFill>
                <a:latin typeface="Courier New" pitchFamily="49" charset="0"/>
                <a:hlinkClick r:id="rId20"/>
              </a:rPr>
              <a:t>http://images.tomshardware.com/2007/08/08/extreme_fsb_2/qx6850.jpg</a:t>
            </a:r>
            <a:r>
              <a:rPr lang="en-US" sz="1000" dirty="0">
                <a:solidFill>
                  <a:srgbClr val="003366"/>
                </a:solidFill>
                <a:latin typeface="Courier New" pitchFamily="49" charset="0"/>
              </a:rPr>
              <a:t> (em64t)</a:t>
            </a:r>
          </a:p>
          <a:p>
            <a:pPr algn="l"/>
            <a:r>
              <a:rPr lang="en-US" sz="1000" dirty="0">
                <a:solidFill>
                  <a:srgbClr val="003366"/>
                </a:solidFill>
              </a:rPr>
              <a:t>[21]</a:t>
            </a:r>
            <a:r>
              <a:rPr lang="en-US" sz="1000" dirty="0">
                <a:solidFill>
                  <a:srgbClr val="003366"/>
                </a:solidFill>
                <a:latin typeface="Courier New" pitchFamily="49" charset="0"/>
              </a:rPr>
              <a:t> </a:t>
            </a:r>
            <a:r>
              <a:rPr lang="en-US" sz="1000" dirty="0">
                <a:latin typeface="Courier New" pitchFamily="49" charset="0"/>
                <a:hlinkClick r:id="rId21"/>
              </a:rPr>
              <a:t>http://www.pcdo.com/images/pcdo/20031021231900.jpg</a:t>
            </a:r>
            <a:r>
              <a:rPr lang="en-US" sz="1000" dirty="0"/>
              <a:t> (power5)</a:t>
            </a:r>
          </a:p>
          <a:p>
            <a:pPr algn="l"/>
            <a:r>
              <a:rPr lang="en-US" sz="1000" dirty="0"/>
              <a:t>[22] </a:t>
            </a:r>
            <a:r>
              <a:rPr lang="en-US" sz="1000" dirty="0">
                <a:latin typeface="Courier New" pitchFamily="49" charset="0"/>
                <a:hlinkClick r:id="rId22"/>
              </a:rPr>
              <a:t>http://vnuuk.typepad.com/photos/uncategorized/itanium2.jpg</a:t>
            </a:r>
            <a:r>
              <a:rPr lang="en-US" sz="1000" dirty="0"/>
              <a:t> (i2)</a:t>
            </a:r>
          </a:p>
          <a:p>
            <a:pPr algn="l"/>
            <a:r>
              <a:rPr lang="en-US" sz="1000" dirty="0"/>
              <a:t>[??] </a:t>
            </a:r>
            <a:r>
              <a:rPr lang="en-US" sz="1000" dirty="0">
                <a:latin typeface="Courier New" pitchFamily="49" charset="0"/>
                <a:hlinkClick r:id="rId23"/>
              </a:rPr>
              <a:t>http://www.anandtech.com/cpuchipsets/showdoc.aspx?i=2353&amp;p=2</a:t>
            </a:r>
            <a:r>
              <a:rPr lang="en-US" sz="1000" dirty="0"/>
              <a:t> (Prescott cache latency)</a:t>
            </a:r>
          </a:p>
          <a:p>
            <a:pPr algn="l"/>
            <a:r>
              <a:rPr lang="en-US" sz="1000" dirty="0"/>
              <a:t>[??] </a:t>
            </a:r>
            <a:r>
              <a:rPr lang="en-US" sz="1000" dirty="0">
                <a:latin typeface="Courier New" pitchFamily="49" charset="0"/>
                <a:hlinkClick r:id="rId24"/>
              </a:rPr>
              <a:t>http://www.xbitlabs.com/articles/mobile/print/core2duo.html</a:t>
            </a:r>
            <a:r>
              <a:rPr lang="en-US" sz="1000" dirty="0"/>
              <a:t> (T2400 </a:t>
            </a:r>
            <a:r>
              <a:rPr lang="en-US" sz="1000" dirty="0" err="1"/>
              <a:t>Merom</a:t>
            </a:r>
            <a:r>
              <a:rPr lang="en-US" sz="1000" dirty="0"/>
              <a:t> cache)</a:t>
            </a:r>
          </a:p>
          <a:p>
            <a:pPr algn="l"/>
            <a:r>
              <a:rPr lang="en-US" sz="1000" dirty="0"/>
              <a:t>[??] </a:t>
            </a:r>
            <a:r>
              <a:rPr lang="en-US" sz="1000" dirty="0">
                <a:latin typeface="Courier New" pitchFamily="49" charset="0"/>
                <a:hlinkClick r:id="rId25"/>
              </a:rPr>
              <a:t>http://www.lenovo.hu/kszf/adatlap/Prosi_Proc_Core2_Mobile.pdf</a:t>
            </a:r>
            <a:r>
              <a:rPr lang="en-US" sz="1000" dirty="0"/>
              <a:t> (</a:t>
            </a:r>
            <a:r>
              <a:rPr lang="en-US" sz="1000" dirty="0" err="1"/>
              <a:t>Merom</a:t>
            </a:r>
            <a:r>
              <a:rPr lang="en-US" sz="1000" dirty="0"/>
              <a:t> cache line size)</a:t>
            </a:r>
          </a:p>
          <a:p>
            <a:pPr algn="l"/>
            <a:r>
              <a:rPr lang="en-US" sz="1000" dirty="0"/>
              <a:t>[25] </a:t>
            </a:r>
            <a:r>
              <a:rPr lang="en-US" sz="1000" dirty="0">
                <a:latin typeface="Courier New" pitchFamily="49" charset="0"/>
                <a:hlinkClick r:id="rId26"/>
              </a:rPr>
              <a:t>http://www.lithium.it/nove3.jpg</a:t>
            </a:r>
            <a:r>
              <a:rPr lang="en-US" sz="1000" dirty="0">
                <a:latin typeface="Arial" charset="0"/>
              </a:rPr>
              <a:t> </a:t>
            </a:r>
          </a:p>
          <a:p>
            <a:pPr algn="l">
              <a:lnSpc>
                <a:spcPct val="70000"/>
              </a:lnSpc>
            </a:pPr>
            <a:r>
              <a:rPr lang="en-US" sz="1000" dirty="0">
                <a:latin typeface="Arial" charset="0"/>
              </a:rPr>
              <a:t>[26] </a:t>
            </a:r>
            <a:r>
              <a:rPr lang="en-US" sz="1000" dirty="0">
                <a:latin typeface="Courier New" pitchFamily="49" charset="0"/>
                <a:hlinkClick r:id="rId27"/>
              </a:rPr>
              <a:t>http://cpu.rightmark.org</a:t>
            </a:r>
            <a:r>
              <a:rPr lang="en-US" sz="1000" dirty="0" smtClean="0">
                <a:latin typeface="Courier New" pitchFamily="49" charset="0"/>
                <a:hlinkClick r:id="rId27"/>
              </a:rPr>
              <a:t>/</a:t>
            </a:r>
            <a:r>
              <a:rPr lang="en-US" dirty="0" smtClean="0">
                <a:latin typeface="Courier New" pitchFamily="49" charset="0"/>
              </a:rPr>
              <a:t> </a:t>
            </a:r>
          </a:p>
          <a:p>
            <a:pPr algn="l">
              <a:lnSpc>
                <a:spcPct val="70000"/>
              </a:lnSpc>
            </a:pPr>
            <a:r>
              <a:rPr lang="en-US" sz="1000" dirty="0" smtClean="0">
                <a:cs typeface="Times New Roman" pitchFamily="18" charset="0"/>
              </a:rPr>
              <a:t>[27] </a:t>
            </a:r>
            <a:r>
              <a:rPr lang="en-US" sz="1000" dirty="0" err="1" smtClean="0">
                <a:cs typeface="Times New Roman" pitchFamily="18" charset="0"/>
              </a:rPr>
              <a:t>Tribuvan</a:t>
            </a:r>
            <a:r>
              <a:rPr lang="en-US" sz="1000" dirty="0" smtClean="0">
                <a:cs typeface="Times New Roman" pitchFamily="18" charset="0"/>
              </a:rPr>
              <a:t> Kumar </a:t>
            </a:r>
            <a:r>
              <a:rPr lang="en-US" sz="1000" dirty="0" err="1" smtClean="0">
                <a:cs typeface="Times New Roman" pitchFamily="18" charset="0"/>
              </a:rPr>
              <a:t>Prakash</a:t>
            </a:r>
            <a:r>
              <a:rPr lang="en-US" sz="1000" dirty="0" smtClean="0">
                <a:cs typeface="Times New Roman" pitchFamily="18" charset="0"/>
              </a:rPr>
              <a:t>, “Performance Analysis of Intel Core 2 Duo Processor.” MS Thesis, Dept of Electrical and Computer Engineering, Louisiana State University, 2007.</a:t>
            </a:r>
          </a:p>
          <a:p>
            <a:pPr algn="l">
              <a:lnSpc>
                <a:spcPct val="70000"/>
              </a:lnSpc>
            </a:pPr>
            <a:r>
              <a:rPr lang="en-US" sz="1000" dirty="0" smtClean="0">
                <a:cs typeface="Times New Roman" pitchFamily="18" charset="0"/>
              </a:rPr>
              <a:t>[28] R. </a:t>
            </a:r>
            <a:r>
              <a:rPr lang="en-US" sz="1000" dirty="0" err="1" smtClean="0">
                <a:cs typeface="Times New Roman" pitchFamily="18" charset="0"/>
              </a:rPr>
              <a:t>Kalla</a:t>
            </a:r>
            <a:r>
              <a:rPr lang="en-US" sz="1000" dirty="0" smtClean="0">
                <a:cs typeface="Times New Roman" pitchFamily="18" charset="0"/>
              </a:rPr>
              <a:t>, IBM, personal communication, 10/26/2010.</a:t>
            </a:r>
          </a:p>
          <a:p>
            <a:pPr algn="l"/>
            <a:r>
              <a:rPr lang="en-US" sz="1000" dirty="0" smtClean="0">
                <a:cs typeface="Times New Roman" pitchFamily="18" charset="0"/>
              </a:rPr>
              <a:t>[29] </a:t>
            </a:r>
            <a:r>
              <a:rPr lang="en-US" sz="1000" dirty="0"/>
              <a:t>Intel® 64 and </a:t>
            </a:r>
            <a:r>
              <a:rPr lang="en-US" sz="1000" dirty="0" smtClean="0"/>
              <a:t>IA-32 Architectures Optimization </a:t>
            </a:r>
            <a:r>
              <a:rPr lang="en-US" sz="1000" dirty="0"/>
              <a:t>Reference </a:t>
            </a:r>
            <a:r>
              <a:rPr lang="en-US" sz="1000" dirty="0" smtClean="0"/>
              <a:t>Manual</a:t>
            </a:r>
          </a:p>
          <a:p>
            <a:pPr algn="l">
              <a:lnSpc>
                <a:spcPct val="70000"/>
              </a:lnSpc>
            </a:pPr>
            <a:r>
              <a:rPr lang="en-US" sz="1000" dirty="0" smtClean="0">
                <a:latin typeface="Courier New" pitchFamily="49" charset="0"/>
                <a:cs typeface="Courier New" pitchFamily="49" charset="0"/>
                <a:hlinkClick r:id="rId28"/>
              </a:rPr>
              <a:t>http://www.intel.com/Assets/en_US/PDF/manual/248966.pdf</a:t>
            </a:r>
            <a:endParaRPr lang="en-US" sz="1000" dirty="0">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17745947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76"/>
  <p:tag name="CVB" val="76"/>
  <p:tag name="BSN" val="76"/>
  <p:tag name="SVT" val="FALSE"/>
  <p:tag name="NBP" val="1"/>
  <p:tag name="SPT" val="FALSE"/>
  <p:tag name="CII" val="76"/>
</p:tagLst>
</file>

<file path=ppt/tags/tag13.xml><?xml version="1.0" encoding="utf-8"?>
<p:tagLst xmlns:a="http://schemas.openxmlformats.org/drawingml/2006/main" xmlns:r="http://schemas.openxmlformats.org/officeDocument/2006/relationships" xmlns:p="http://schemas.openxmlformats.org/presentationml/2006/main">
  <p:tag name="SWI" val="77"/>
  <p:tag name="CVB" val="77"/>
  <p:tag name="BSN" val="77"/>
  <p:tag name="SVT" val="FALSE"/>
  <p:tag name="NBP" val="1"/>
  <p:tag name="SPT" val="FALSE"/>
  <p:tag name="CII" val="77"/>
</p:tagLst>
</file>

<file path=ppt/tags/tag14.xml><?xml version="1.0" encoding="utf-8"?>
<p:tagLst xmlns:a="http://schemas.openxmlformats.org/drawingml/2006/main" xmlns:r="http://schemas.openxmlformats.org/officeDocument/2006/relationships" xmlns:p="http://schemas.openxmlformats.org/presentationml/2006/main">
  <p:tag name="SWI" val="78"/>
  <p:tag name="CVB" val="78"/>
  <p:tag name="BSN" val="78"/>
  <p:tag name="SVT" val="FALSE"/>
  <p:tag name="NBP" val="1"/>
  <p:tag name="SPT" val="FALSE"/>
  <p:tag name="CII" val="78"/>
</p:tagLst>
</file>

<file path=ppt/tags/tag15.xml><?xml version="1.0" encoding="utf-8"?>
<p:tagLst xmlns:a="http://schemas.openxmlformats.org/drawingml/2006/main" xmlns:r="http://schemas.openxmlformats.org/officeDocument/2006/relationships" xmlns:p="http://schemas.openxmlformats.org/presentationml/2006/main">
  <p:tag name="SWI" val="79"/>
  <p:tag name="CVB" val="79"/>
  <p:tag name="BSN" val="79"/>
  <p:tag name="SVT" val="FALSE"/>
  <p:tag name="NBP" val="1"/>
  <p:tag name="SPT" val="FALSE"/>
  <p:tag name="CII" val="79"/>
</p:tagLst>
</file>

<file path=ppt/tags/tag16.xml><?xml version="1.0" encoding="utf-8"?>
<p:tagLst xmlns:a="http://schemas.openxmlformats.org/drawingml/2006/main" xmlns:r="http://schemas.openxmlformats.org/officeDocument/2006/relationships" xmlns:p="http://schemas.openxmlformats.org/presentationml/2006/main">
  <p:tag name="SWI" val="80"/>
  <p:tag name="CVB" val="80"/>
  <p:tag name="BSN" val="80"/>
  <p:tag name="SVT" val="FALSE"/>
  <p:tag name="NBP" val="1"/>
  <p:tag name="SPT" val="FALSE"/>
  <p:tag name="CII" val="80"/>
</p:tagLst>
</file>

<file path=ppt/tags/tag17.xml><?xml version="1.0" encoding="utf-8"?>
<p:tagLst xmlns:a="http://schemas.openxmlformats.org/drawingml/2006/main" xmlns:r="http://schemas.openxmlformats.org/officeDocument/2006/relationships" xmlns:p="http://schemas.openxmlformats.org/presentationml/2006/main">
  <p:tag name="SWI" val="81"/>
  <p:tag name="CVB" val="81"/>
  <p:tag name="BSN" val="81"/>
  <p:tag name="SVT" val="FALSE"/>
  <p:tag name="NBP" val="1"/>
  <p:tag name="SPT" val="FALSE"/>
  <p:tag name="CII" val="81"/>
</p:tagLst>
</file>

<file path=ppt/tags/tag18.xml><?xml version="1.0" encoding="utf-8"?>
<p:tagLst xmlns:a="http://schemas.openxmlformats.org/drawingml/2006/main" xmlns:r="http://schemas.openxmlformats.org/officeDocument/2006/relationships" xmlns:p="http://schemas.openxmlformats.org/presentationml/2006/main">
  <p:tag name="SWI" val="82"/>
  <p:tag name="CVB" val="82"/>
  <p:tag name="BSN" val="82"/>
  <p:tag name="SVT" val="FALSE"/>
  <p:tag name="NBP" val="1"/>
  <p:tag name="SPT" val="FALSE"/>
  <p:tag name="CII" val="82"/>
</p:tagLst>
</file>

<file path=ppt/tags/tag19.xml><?xml version="1.0" encoding="utf-8"?>
<p:tagLst xmlns:a="http://schemas.openxmlformats.org/drawingml/2006/main" xmlns:r="http://schemas.openxmlformats.org/officeDocument/2006/relationships" xmlns:p="http://schemas.openxmlformats.org/presentationml/2006/main">
  <p:tag name="SWI" val="83"/>
  <p:tag name="CVB" val="83"/>
  <p:tag name="BSN" val="83"/>
  <p:tag name="SVT" val="FALSE"/>
  <p:tag name="NBP" val="1"/>
  <p:tag name="SPT" val="FALSE"/>
  <p:tag name="CII" val="83"/>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84"/>
  <p:tag name="CVB" val="84"/>
  <p:tag name="BSN" val="84"/>
  <p:tag name="SVT" val="FALSE"/>
  <p:tag name="NBP" val="1"/>
  <p:tag name="SPT" val="FALSE"/>
  <p:tag name="CII" val="84"/>
</p:tagLst>
</file>

<file path=ppt/tags/tag21.xml><?xml version="1.0" encoding="utf-8"?>
<p:tagLst xmlns:a="http://schemas.openxmlformats.org/drawingml/2006/main" xmlns:r="http://schemas.openxmlformats.org/officeDocument/2006/relationships" xmlns:p="http://schemas.openxmlformats.org/presentationml/2006/main">
  <p:tag name="SWI" val="85"/>
  <p:tag name="CVB" val="85"/>
  <p:tag name="BSN" val="85"/>
  <p:tag name="SVT" val="FALSE"/>
  <p:tag name="NBP" val="1"/>
  <p:tag name="SPT" val="FALSE"/>
  <p:tag name="CII" val="85"/>
</p:tagLst>
</file>

<file path=ppt/tags/tag22.xml><?xml version="1.0" encoding="utf-8"?>
<p:tagLst xmlns:a="http://schemas.openxmlformats.org/drawingml/2006/main" xmlns:r="http://schemas.openxmlformats.org/officeDocument/2006/relationships" xmlns:p="http://schemas.openxmlformats.org/presentationml/2006/main">
  <p:tag name="SWI" val="86"/>
  <p:tag name="CVB" val="86"/>
  <p:tag name="BSN" val="86"/>
  <p:tag name="SVT" val="FALSE"/>
  <p:tag name="NBP" val="1"/>
  <p:tag name="SPT" val="FALSE"/>
  <p:tag name="CII" val="86"/>
</p:tagLst>
</file>

<file path=ppt/tags/tag23.xml><?xml version="1.0" encoding="utf-8"?>
<p:tagLst xmlns:a="http://schemas.openxmlformats.org/drawingml/2006/main" xmlns:r="http://schemas.openxmlformats.org/officeDocument/2006/relationships" xmlns:p="http://schemas.openxmlformats.org/presentationml/2006/main">
  <p:tag name="SWI" val="87"/>
  <p:tag name="CVB" val="87"/>
  <p:tag name="BSN" val="87"/>
  <p:tag name="SVT" val="FALSE"/>
  <p:tag name="NBP" val="1"/>
  <p:tag name="SPT" val="FALSE"/>
  <p:tag name="CII" val="87"/>
</p:tagLst>
</file>

<file path=ppt/tags/tag24.xml><?xml version="1.0" encoding="utf-8"?>
<p:tagLst xmlns:a="http://schemas.openxmlformats.org/drawingml/2006/main" xmlns:r="http://schemas.openxmlformats.org/officeDocument/2006/relationships" xmlns:p="http://schemas.openxmlformats.org/presentationml/2006/main">
  <p:tag name="SWI" val="88"/>
  <p:tag name="CVB" val="88"/>
  <p:tag name="BSN" val="88"/>
  <p:tag name="SVT" val="FALSE"/>
  <p:tag name="NBP" val="1"/>
  <p:tag name="SPT" val="FALSE"/>
  <p:tag name="CII" val="88"/>
</p:tagLst>
</file>

<file path=ppt/tags/tag2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6.xml><?xml version="1.0" encoding="utf-8"?>
<p:tagLst xmlns:a="http://schemas.openxmlformats.org/drawingml/2006/main" xmlns:r="http://schemas.openxmlformats.org/officeDocument/2006/relationships" xmlns:p="http://schemas.openxmlformats.org/presentationml/2006/main">
  <p:tag name="DUMMACSH" val="TRUE"/>
</p:tagLst>
</file>

<file path=ppt/tags/tag27.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8.xml><?xml version="1.0" encoding="utf-8"?>
<p:tagLst xmlns:a="http://schemas.openxmlformats.org/drawingml/2006/main" xmlns:r="http://schemas.openxmlformats.org/officeDocument/2006/relationships" xmlns:p="http://schemas.openxmlformats.org/presentationml/2006/main">
  <p:tag name="DUMMACSH" val="TRUE"/>
</p:tagLst>
</file>

<file path=ppt/tags/tag29.xml><?xml version="1.0" encoding="utf-8"?>
<p:tagLst xmlns:a="http://schemas.openxmlformats.org/drawingml/2006/main" xmlns:r="http://schemas.openxmlformats.org/officeDocument/2006/relationships" xmlns:p="http://schemas.openxmlformats.org/presentationml/2006/main">
  <p:tag name="SWI" val="89"/>
  <p:tag name="CVB" val="89"/>
  <p:tag name="BSN" val="89"/>
  <p:tag name="SVT" val="FALSE"/>
  <p:tag name="NBP" val="1"/>
  <p:tag name="SPT" val="FALSE"/>
  <p:tag name="CII" val="89"/>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90"/>
  <p:tag name="CVB" val="90"/>
  <p:tag name="BSN" val="90"/>
  <p:tag name="SVT" val="FALSE"/>
  <p:tag name="NBP" val="1"/>
  <p:tag name="SPT" val="FALSE"/>
  <p:tag name="CII" val="90"/>
</p:tagLst>
</file>

<file path=ppt/tags/tag31.xml><?xml version="1.0" encoding="utf-8"?>
<p:tagLst xmlns:a="http://schemas.openxmlformats.org/drawingml/2006/main" xmlns:r="http://schemas.openxmlformats.org/officeDocument/2006/relationships" xmlns:p="http://schemas.openxmlformats.org/presentationml/2006/main">
  <p:tag name="SWI" val="91"/>
  <p:tag name="CVB" val="91"/>
  <p:tag name="BSN" val="91"/>
  <p:tag name="SVT" val="FALSE"/>
  <p:tag name="NBP" val="1"/>
  <p:tag name="SPT" val="FALSE"/>
  <p:tag name="CII" val="91"/>
</p:tagLst>
</file>

<file path=ppt/tags/tag32.xml><?xml version="1.0" encoding="utf-8"?>
<p:tagLst xmlns:a="http://schemas.openxmlformats.org/drawingml/2006/main" xmlns:r="http://schemas.openxmlformats.org/officeDocument/2006/relationships" xmlns:p="http://schemas.openxmlformats.org/presentationml/2006/main">
  <p:tag name="SWI" val="92"/>
  <p:tag name="CVB" val="92"/>
  <p:tag name="BSN" val="92"/>
  <p:tag name="SVT" val="FALSE"/>
  <p:tag name="NBP" val="1"/>
  <p:tag name="SPT" val="FALSE"/>
  <p:tag name="CII" val="92"/>
</p:tagLst>
</file>

<file path=ppt/tags/tag33.xml><?xml version="1.0" encoding="utf-8"?>
<p:tagLst xmlns:a="http://schemas.openxmlformats.org/drawingml/2006/main" xmlns:r="http://schemas.openxmlformats.org/officeDocument/2006/relationships" xmlns:p="http://schemas.openxmlformats.org/presentationml/2006/main">
  <p:tag name="SWI" val="93"/>
  <p:tag name="CVB" val="93"/>
  <p:tag name="BSN" val="93"/>
  <p:tag name="SVT" val="FALSE"/>
  <p:tag name="NBP" val="1"/>
  <p:tag name="SPT" val="FALSE"/>
  <p:tag name="CII" val="93"/>
</p:tagLst>
</file>

<file path=ppt/tags/tag34.xml><?xml version="1.0" encoding="utf-8"?>
<p:tagLst xmlns:a="http://schemas.openxmlformats.org/drawingml/2006/main" xmlns:r="http://schemas.openxmlformats.org/officeDocument/2006/relationships" xmlns:p="http://schemas.openxmlformats.org/presentationml/2006/main">
  <p:tag name="SWI" val="94"/>
  <p:tag name="CVB" val="94"/>
  <p:tag name="BSN" val="94"/>
  <p:tag name="SVT" val="FALSE"/>
  <p:tag name="NBP" val="1"/>
  <p:tag name="SPT" val="FALSE"/>
  <p:tag name="CII" val="94"/>
</p:tagLst>
</file>

<file path=ppt/tags/tag35.xml><?xml version="1.0" encoding="utf-8"?>
<p:tagLst xmlns:a="http://schemas.openxmlformats.org/drawingml/2006/main" xmlns:r="http://schemas.openxmlformats.org/officeDocument/2006/relationships" xmlns:p="http://schemas.openxmlformats.org/presentationml/2006/main">
  <p:tag name="SWI" val="95"/>
  <p:tag name="CVB" val="95"/>
  <p:tag name="BSN" val="95"/>
  <p:tag name="SVT" val="FALSE"/>
  <p:tag name="NBP" val="1"/>
  <p:tag name="SPT" val="FALSE"/>
  <p:tag name="CII" val="95"/>
</p:tagLst>
</file>

<file path=ppt/tags/tag36.xml><?xml version="1.0" encoding="utf-8"?>
<p:tagLst xmlns:a="http://schemas.openxmlformats.org/drawingml/2006/main" xmlns:r="http://schemas.openxmlformats.org/officeDocument/2006/relationships" xmlns:p="http://schemas.openxmlformats.org/presentationml/2006/main">
  <p:tag name="SWI" val="96"/>
  <p:tag name="CVB" val="96"/>
  <p:tag name="BSN" val="96"/>
  <p:tag name="SVT" val="FALSE"/>
  <p:tag name="NBP" val="1"/>
  <p:tag name="SPT" val="FALSE"/>
  <p:tag name="CII" val="96"/>
</p:tagLst>
</file>

<file path=ppt/tags/tag37.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8.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9.xml><?xml version="1.0" encoding="utf-8"?>
<p:tagLst xmlns:a="http://schemas.openxmlformats.org/drawingml/2006/main" xmlns:r="http://schemas.openxmlformats.org/officeDocument/2006/relationships" xmlns:p="http://schemas.openxmlformats.org/presentationml/2006/main">
  <p:tag name="SWI" val="98"/>
  <p:tag name="CVB" val="98"/>
  <p:tag name="BSN" val="98"/>
  <p:tag name="SVT" val="FALSE"/>
  <p:tag name="NBP" val="1"/>
  <p:tag name="SPT" val="FALSE"/>
  <p:tag name="CII" val="98"/>
</p:tagLst>
</file>

<file path=ppt/tags/tag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0.xml><?xml version="1.0" encoding="utf-8"?>
<p:tagLst xmlns:a="http://schemas.openxmlformats.org/drawingml/2006/main" xmlns:r="http://schemas.openxmlformats.org/officeDocument/2006/relationships" xmlns:p="http://schemas.openxmlformats.org/presentationml/2006/main">
  <p:tag name="SWI" val="99"/>
  <p:tag name="CVB" val="99"/>
  <p:tag name="BSN" val="99"/>
  <p:tag name="SVT" val="FALSE"/>
  <p:tag name="NBP" val="1"/>
  <p:tag name="SPT" val="FALSE"/>
  <p:tag name="CII" val="99"/>
</p:tagLst>
</file>

<file path=ppt/tags/tag41.xml><?xml version="1.0" encoding="utf-8"?>
<p:tagLst xmlns:a="http://schemas.openxmlformats.org/drawingml/2006/main" xmlns:r="http://schemas.openxmlformats.org/officeDocument/2006/relationships" xmlns:p="http://schemas.openxmlformats.org/presentationml/2006/main">
  <p:tag name="SWI" val="100"/>
  <p:tag name="CVB" val="100"/>
  <p:tag name="BSN" val="100"/>
  <p:tag name="SVT" val="FALSE"/>
  <p:tag name="NBP" val="1"/>
  <p:tag name="SPT" val="FALSE"/>
  <p:tag name="CII" val="100"/>
</p:tagLst>
</file>

<file path=ppt/tags/tag42.xml><?xml version="1.0" encoding="utf-8"?>
<p:tagLst xmlns:a="http://schemas.openxmlformats.org/drawingml/2006/main" xmlns:r="http://schemas.openxmlformats.org/officeDocument/2006/relationships" xmlns:p="http://schemas.openxmlformats.org/presentationml/2006/main">
  <p:tag name="SWI" val="101"/>
  <p:tag name="CVB" val="101"/>
  <p:tag name="BSN" val="101"/>
  <p:tag name="SVT" val="FALSE"/>
  <p:tag name="NBP" val="1"/>
  <p:tag name="SPT" val="FALSE"/>
  <p:tag name="CII" val="101"/>
</p:tagLst>
</file>

<file path=ppt/tags/tag43.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4.xml><?xml version="1.0" encoding="utf-8"?>
<p:tagLst xmlns:a="http://schemas.openxmlformats.org/drawingml/2006/main" xmlns:r="http://schemas.openxmlformats.org/officeDocument/2006/relationships" xmlns:p="http://schemas.openxmlformats.org/presentationml/2006/main">
  <p:tag name="SWI" val="103"/>
  <p:tag name="CVB" val="103"/>
  <p:tag name="BSN" val="103"/>
  <p:tag name="SVT" val="FALSE"/>
  <p:tag name="NBP" val="1"/>
  <p:tag name="SPT" val="FALSE"/>
  <p:tag name="CII" val="103"/>
</p:tagLst>
</file>

<file path=ppt/tags/tag45.xml><?xml version="1.0" encoding="utf-8"?>
<p:tagLst xmlns:a="http://schemas.openxmlformats.org/drawingml/2006/main" xmlns:r="http://schemas.openxmlformats.org/officeDocument/2006/relationships" xmlns:p="http://schemas.openxmlformats.org/presentationml/2006/main">
  <p:tag name="SWI" val="104"/>
  <p:tag name="CVB" val="104"/>
  <p:tag name="BSN" val="104"/>
  <p:tag name="SVT" val="FALSE"/>
  <p:tag name="NBP" val="1"/>
  <p:tag name="SPT" val="FALSE"/>
  <p:tag name="CII" val="104"/>
</p:tagLst>
</file>

<file path=ppt/tags/tag46.xml><?xml version="1.0" encoding="utf-8"?>
<p:tagLst xmlns:a="http://schemas.openxmlformats.org/drawingml/2006/main" xmlns:r="http://schemas.openxmlformats.org/officeDocument/2006/relationships" xmlns:p="http://schemas.openxmlformats.org/presentationml/2006/main">
  <p:tag name="SWI" val="105"/>
  <p:tag name="CVB" val="105"/>
  <p:tag name="BSN" val="105"/>
  <p:tag name="SVT" val="FALSE"/>
  <p:tag name="NBP" val="1"/>
  <p:tag name="SPT" val="FALSE"/>
  <p:tag name="CII" val="105"/>
</p:tagLst>
</file>

<file path=ppt/tags/tag47.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8.xml><?xml version="1.0" encoding="utf-8"?>
<p:tagLst xmlns:a="http://schemas.openxmlformats.org/drawingml/2006/main" xmlns:r="http://schemas.openxmlformats.org/officeDocument/2006/relationships" xmlns:p="http://schemas.openxmlformats.org/presentationml/2006/main">
  <p:tag name="SWI" val="106"/>
  <p:tag name="CVB" val="106"/>
  <p:tag name="BSN" val="106"/>
  <p:tag name="SVT" val="FALSE"/>
  <p:tag name="NBP" val="1"/>
  <p:tag name="SPT" val="FALSE"/>
  <p:tag name="CII" val="106"/>
</p:tagLst>
</file>

<file path=ppt/tags/tag49.xml><?xml version="1.0" encoding="utf-8"?>
<p:tagLst xmlns:a="http://schemas.openxmlformats.org/drawingml/2006/main" xmlns:r="http://schemas.openxmlformats.org/officeDocument/2006/relationships" xmlns:p="http://schemas.openxmlformats.org/presentationml/2006/main">
  <p:tag name="SWI" val="107"/>
  <p:tag name="CVB" val="107"/>
  <p:tag name="BSN" val="107"/>
  <p:tag name="SVT" val="FALSE"/>
  <p:tag name="NBP" val="1"/>
  <p:tag name="SPT" val="FALSE"/>
  <p:tag name="CII" val="107"/>
</p:tagLst>
</file>

<file path=ppt/tags/tag5.xml><?xml version="1.0" encoding="utf-8"?>
<p:tagLst xmlns:a="http://schemas.openxmlformats.org/drawingml/2006/main" xmlns:r="http://schemas.openxmlformats.org/officeDocument/2006/relationships" xmlns:p="http://schemas.openxmlformats.org/presentationml/2006/main">
  <p:tag name="SWI" val="74"/>
  <p:tag name="CVB" val="74"/>
  <p:tag name="BSN" val="74"/>
  <p:tag name="SVT" val="FALSE"/>
  <p:tag name="NBP" val="1"/>
  <p:tag name="SPT" val="FALSE"/>
  <p:tag name="CII" val="74"/>
</p:tagLst>
</file>

<file path=ppt/tags/tag50.xml><?xml version="1.0" encoding="utf-8"?>
<p:tagLst xmlns:a="http://schemas.openxmlformats.org/drawingml/2006/main" xmlns:r="http://schemas.openxmlformats.org/officeDocument/2006/relationships" xmlns:p="http://schemas.openxmlformats.org/presentationml/2006/main">
  <p:tag name="SWI" val="108"/>
  <p:tag name="CVB" val="108"/>
  <p:tag name="BSN" val="108"/>
  <p:tag name="SVT" val="FALSE"/>
  <p:tag name="NBP" val="1"/>
  <p:tag name="SPT" val="FALSE"/>
  <p:tag name="CII" val="108"/>
</p:tagLst>
</file>

<file path=ppt/tags/tag51.xml><?xml version="1.0" encoding="utf-8"?>
<p:tagLst xmlns:a="http://schemas.openxmlformats.org/drawingml/2006/main" xmlns:r="http://schemas.openxmlformats.org/officeDocument/2006/relationships" xmlns:p="http://schemas.openxmlformats.org/presentationml/2006/main">
  <p:tag name="SWI" val="109"/>
  <p:tag name="CVB" val="109"/>
  <p:tag name="BSN" val="109"/>
  <p:tag name="SVT" val="FALSE"/>
  <p:tag name="NBP" val="1"/>
  <p:tag name="SPT" val="FALSE"/>
  <p:tag name="CII" val="109"/>
</p:tagLst>
</file>

<file path=ppt/tags/tag52.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3.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4.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5.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6.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57.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58.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59.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6.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60.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61.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62.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63.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64.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65.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66.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7.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8.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9.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70.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71.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72.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73.xml><?xml version="1.0" encoding="utf-8"?>
<p:tagLst xmlns:a="http://schemas.openxmlformats.org/drawingml/2006/main" xmlns:r="http://schemas.openxmlformats.org/officeDocument/2006/relationships" xmlns:p="http://schemas.openxmlformats.org/presentationml/2006/main">
  <p:tag name="SWI" val="127"/>
  <p:tag name="CVB" val="127"/>
  <p:tag name="NBP" val="1"/>
  <p:tag name="SPT" val="FALSE"/>
  <p:tag name="BSN" val="127"/>
  <p:tag name="LFXCI" val="0"/>
  <p:tag name="SVT" val="TRUE"/>
  <p:tag name="CII" val="127"/>
</p:tagLst>
</file>

<file path=ppt/tags/tag74.xml><?xml version="1.0" encoding="utf-8"?>
<p:tagLst xmlns:a="http://schemas.openxmlformats.org/drawingml/2006/main" xmlns:r="http://schemas.openxmlformats.org/officeDocument/2006/relationships" xmlns:p="http://schemas.openxmlformats.org/presentationml/2006/main">
  <p:tag name="SWI" val="130"/>
  <p:tag name="CVB" val="130"/>
  <p:tag name="BSN" val="130"/>
  <p:tag name="SVT" val="FALSE"/>
  <p:tag name="NBP" val="1"/>
  <p:tag name="SPT" val="FALSE"/>
  <p:tag name="CII" val="130"/>
</p:tagLst>
</file>

<file path=ppt/tags/tag75.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6.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7.xml><?xml version="1.0" encoding="utf-8"?>
<p:tagLst xmlns:a="http://schemas.openxmlformats.org/drawingml/2006/main" xmlns:r="http://schemas.openxmlformats.org/officeDocument/2006/relationships" xmlns:p="http://schemas.openxmlformats.org/presentationml/2006/main">
  <p:tag name="SWI" val="132"/>
  <p:tag name="CVB" val="132"/>
  <p:tag name="BSN" val="132"/>
  <p:tag name="SVT" val="FALSE"/>
  <p:tag name="NBP" val="1"/>
  <p:tag name="SPT" val="FALSE"/>
  <p:tag name="CII" val="132"/>
</p:tagLst>
</file>

<file path=ppt/tags/tag78.xml><?xml version="1.0" encoding="utf-8"?>
<p:tagLst xmlns:a="http://schemas.openxmlformats.org/drawingml/2006/main" xmlns:r="http://schemas.openxmlformats.org/officeDocument/2006/relationships" xmlns:p="http://schemas.openxmlformats.org/presentationml/2006/main">
  <p:tag name="SWI" val="133"/>
  <p:tag name="CVB" val="133"/>
  <p:tag name="BSN" val="133"/>
  <p:tag name="SVT" val="FALSE"/>
  <p:tag name="NBP" val="1"/>
  <p:tag name="SPT" val="FALSE"/>
  <p:tag name="CII" val="133"/>
</p:tagLst>
</file>

<file path=ppt/tags/tag79.xml><?xml version="1.0" encoding="utf-8"?>
<p:tagLst xmlns:a="http://schemas.openxmlformats.org/drawingml/2006/main" xmlns:r="http://schemas.openxmlformats.org/officeDocument/2006/relationships" xmlns:p="http://schemas.openxmlformats.org/presentationml/2006/main">
  <p:tag name="SWI" val="134"/>
  <p:tag name="CVB" val="134"/>
  <p:tag name="BSN" val="134"/>
  <p:tag name="SVT" val="FALSE"/>
  <p:tag name="NBP" val="1"/>
  <p:tag name="SPT" val="FALSE"/>
  <p:tag name="CII" val="134"/>
</p:tagLst>
</file>

<file path=ppt/tags/tag8.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80.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81.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82.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83.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84.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85.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86.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87.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8.xml><?xml version="1.0" encoding="utf-8"?>
<p:tagLst xmlns:a="http://schemas.openxmlformats.org/drawingml/2006/main" xmlns:r="http://schemas.openxmlformats.org/officeDocument/2006/relationships" xmlns:p="http://schemas.openxmlformats.org/presentationml/2006/main">
  <p:tag name="DUMMACSH" val="TRUE"/>
</p:tagLst>
</file>

<file path=ppt/tags/tag89.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9.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19785</TotalTime>
  <Words>8140</Words>
  <Application>Microsoft Office PowerPoint</Application>
  <PresentationFormat>On-screen Show (4:3)</PresentationFormat>
  <Paragraphs>1166</Paragraphs>
  <Slides>99</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99</vt:i4>
      </vt:variant>
    </vt:vector>
  </HeadingPairs>
  <TitlesOfParts>
    <vt:vector size="103" baseType="lpstr">
      <vt:lpstr>Blends</vt:lpstr>
      <vt:lpstr>Worksheet</vt:lpstr>
      <vt:lpstr>Chart</vt:lpstr>
      <vt:lpstr>Equation</vt:lpstr>
      <vt:lpstr>Supercomputing in Plain English The Tyranny of the Storage Hierarchy</vt:lpstr>
      <vt:lpstr>This is an experiment!</vt:lpstr>
      <vt:lpstr>H.323 (Polycom etc) #1</vt:lpstr>
      <vt:lpstr>H.323 (Polycom etc) #2</vt:lpstr>
      <vt:lpstr>Wowza #1</vt:lpstr>
      <vt:lpstr>Wowza #2</vt:lpstr>
      <vt:lpstr>Wowza #3</vt:lpstr>
      <vt:lpstr>Toll Free Phone Bridge</vt:lpstr>
      <vt:lpstr>Please Mute Yourself</vt:lpstr>
      <vt:lpstr>Questions via E-mail Only</vt:lpstr>
      <vt:lpstr>TENTATIVE Schedule</vt:lpstr>
      <vt:lpstr>Supercomputing Exercises #1</vt:lpstr>
      <vt:lpstr>Supercomputing Exercises #2</vt:lpstr>
      <vt:lpstr>Thanks for helping!</vt:lpstr>
      <vt:lpstr>This is an experiment!</vt:lpstr>
      <vt:lpstr>Coming in 2013!</vt:lpstr>
      <vt:lpstr>OK Supercomputing Symposium 2013</vt:lpstr>
      <vt:lpstr>Outline</vt:lpstr>
      <vt:lpstr>The Storage Hierarchy</vt:lpstr>
      <vt:lpstr>A Laptop</vt:lpstr>
      <vt:lpstr>Storage Speed, Size, Cost</vt:lpstr>
      <vt:lpstr> Registers</vt:lpstr>
      <vt:lpstr>What Are Registers?</vt:lpstr>
      <vt:lpstr>How Registers Are Used</vt:lpstr>
      <vt:lpstr>How Many Registers?</vt:lpstr>
      <vt:lpstr> Cache</vt:lpstr>
      <vt:lpstr>What is Cache?</vt:lpstr>
      <vt:lpstr>From Cache to the CPU</vt:lpstr>
      <vt:lpstr>Multiple Levels of Cache</vt:lpstr>
      <vt:lpstr>Why Multiple Levels of Cache?</vt:lpstr>
      <vt:lpstr>Cache &amp; RAM Latencies</vt:lpstr>
      <vt:lpstr>Main Memory</vt:lpstr>
      <vt:lpstr>What is Main Memory?</vt:lpstr>
      <vt:lpstr>What Main Memory Looks Like</vt:lpstr>
      <vt:lpstr>The Relationship Between Main Memory &amp; Cache</vt:lpstr>
      <vt:lpstr>RAM is Slow</vt:lpstr>
      <vt:lpstr>Why Have Cache?</vt:lpstr>
      <vt:lpstr>Cache &amp; RAM Bandwidths</vt:lpstr>
      <vt:lpstr>Cache Use Jargon</vt:lpstr>
      <vt:lpstr>Cache Lines</vt:lpstr>
      <vt:lpstr>How Cache Works</vt:lpstr>
      <vt:lpstr>If It’s in Cache, It’s Also in RAM</vt:lpstr>
      <vt:lpstr>Mapping Cache Lines to RAM</vt:lpstr>
      <vt:lpstr>Direct Mapped Cache</vt:lpstr>
      <vt:lpstr>Direct Mapped Cache Illustration</vt:lpstr>
      <vt:lpstr>Jargon: Cache Conflict</vt:lpstr>
      <vt:lpstr>Problem with Direct Mapped: F90</vt:lpstr>
      <vt:lpstr>Problem with Direct Mapped: C</vt:lpstr>
      <vt:lpstr>Fully Associative Cache</vt:lpstr>
      <vt:lpstr>Fully Associative Illustration</vt:lpstr>
      <vt:lpstr>Set Associative Cache</vt:lpstr>
      <vt:lpstr>2-Way Set Associative Illustration</vt:lpstr>
      <vt:lpstr>Cache Associativity Examples</vt:lpstr>
      <vt:lpstr>If It’s in Cache, It’s Also in RAM</vt:lpstr>
      <vt:lpstr>Changing a Value That’s in Cache</vt:lpstr>
      <vt:lpstr>Cache Store Strategies</vt:lpstr>
      <vt:lpstr>Cache Store Examples</vt:lpstr>
      <vt:lpstr>The Importance of Being Local</vt:lpstr>
      <vt:lpstr>More Data Than Cache</vt:lpstr>
      <vt:lpstr>Improving Your Cache Hit Rate</vt:lpstr>
      <vt:lpstr>Data Locality</vt:lpstr>
      <vt:lpstr>Data Locality Is Empirical: C</vt:lpstr>
      <vt:lpstr>Data Locality Is Empirical: F90</vt:lpstr>
      <vt:lpstr>No Locality Example: C</vt:lpstr>
      <vt:lpstr>No Locality Example: F90</vt:lpstr>
      <vt:lpstr>Permuted vs. Ordered</vt:lpstr>
      <vt:lpstr>Exploiting Data Locality</vt:lpstr>
      <vt:lpstr>A Sample Application</vt:lpstr>
      <vt:lpstr>Matrix Multiply w/Initialization</vt:lpstr>
      <vt:lpstr>Matrix Multiply w/Initialization</vt:lpstr>
      <vt:lpstr>Matrix Multiply Via Intrinsic</vt:lpstr>
      <vt:lpstr>Matrix Multiply Behavior</vt:lpstr>
      <vt:lpstr>Performance of Matrix Multiply</vt:lpstr>
      <vt:lpstr>Tiling</vt:lpstr>
      <vt:lpstr>Tiling</vt:lpstr>
      <vt:lpstr>Tiling Code: F90</vt:lpstr>
      <vt:lpstr>Tiling Code: C</vt:lpstr>
      <vt:lpstr>Multiplying Within a Tile: F90</vt:lpstr>
      <vt:lpstr>Multiplying Within a Tile: C</vt:lpstr>
      <vt:lpstr>Performance with Tiling</vt:lpstr>
      <vt:lpstr>The Advantages of Tiling</vt:lpstr>
      <vt:lpstr>Will Tiling Always Work?</vt:lpstr>
      <vt:lpstr>Hard Disk</vt:lpstr>
      <vt:lpstr>Why Is Hard Disk Slow?</vt:lpstr>
      <vt:lpstr>I/O Strategies</vt:lpstr>
      <vt:lpstr>Avoid Redundant I/O: C</vt:lpstr>
      <vt:lpstr>Avoid Redundant I/O: F90</vt:lpstr>
      <vt:lpstr>Write Binary, Not ASCII</vt:lpstr>
      <vt:lpstr>Problem with Binary I/O</vt:lpstr>
      <vt:lpstr>Portable I/O Libraries</vt:lpstr>
      <vt:lpstr>Virtual Memory</vt:lpstr>
      <vt:lpstr>Virtual Memory</vt:lpstr>
      <vt:lpstr>Virtual Memory (cont’d)</vt:lpstr>
      <vt:lpstr>Virtual Memory (cont’d)</vt:lpstr>
      <vt:lpstr>Cache vs. Virtual Memory</vt:lpstr>
      <vt:lpstr>Storage Use Strategies</vt:lpstr>
      <vt:lpstr>OK Supercomputing Symposium 2013</vt:lpstr>
      <vt:lpstr>Thanks for your attention!   Questions? www.oscer.ou.edu</vt:lpstr>
      <vt:lpstr>References</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522</cp:revision>
  <cp:lastPrinted>1601-01-01T00:00:00Z</cp:lastPrinted>
  <dcterms:created xsi:type="dcterms:W3CDTF">2001-08-18T12:37:15Z</dcterms:created>
  <dcterms:modified xsi:type="dcterms:W3CDTF">2013-01-28T18:56:45Z</dcterms:modified>
</cp:coreProperties>
</file>