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</p:sldMasterIdLst>
  <p:notesMasterIdLst>
    <p:notesMasterId r:id="rId19"/>
  </p:notesMasterIdLst>
  <p:sldIdLst>
    <p:sldId id="282" r:id="rId2"/>
    <p:sldId id="257" r:id="rId3"/>
    <p:sldId id="279" r:id="rId4"/>
    <p:sldId id="258" r:id="rId5"/>
    <p:sldId id="278" r:id="rId6"/>
    <p:sldId id="271" r:id="rId7"/>
    <p:sldId id="272" r:id="rId8"/>
    <p:sldId id="266" r:id="rId9"/>
    <p:sldId id="259" r:id="rId10"/>
    <p:sldId id="283" r:id="rId11"/>
    <p:sldId id="277" r:id="rId12"/>
    <p:sldId id="260" r:id="rId13"/>
    <p:sldId id="268" r:id="rId14"/>
    <p:sldId id="274" r:id="rId15"/>
    <p:sldId id="280" r:id="rId16"/>
    <p:sldId id="281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3129"/>
  </p:normalViewPr>
  <p:slideViewPr>
    <p:cSldViewPr snapToGrid="0" snapToObjects="1">
      <p:cViewPr varScale="1">
        <p:scale>
          <a:sx n="119" d="100"/>
          <a:sy n="119" d="100"/>
        </p:scale>
        <p:origin x="19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DEC61-FCDB-F446-94AD-DCA54A32D19B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159A0-5934-9948-8448-8CF9388BA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76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159A0-5934-9948-8448-8CF9388BAC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6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159A0-5934-9948-8448-8CF9388BAC3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3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E78E404A-7017-E74D-8788-35F4D6FB89C9}" type="datetimeFigureOut">
              <a:rPr lang="en-US" smtClean="0"/>
              <a:t>10/25/23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TD_logo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394" y="5824440"/>
            <a:ext cx="1478707" cy="61069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650" y="4361904"/>
            <a:ext cx="7711907" cy="1153071"/>
          </a:xfrm>
          <a:effectLst/>
        </p:spPr>
        <p:txBody>
          <a:bodyPr>
            <a:normAutofit fontScale="90000"/>
          </a:bodyPr>
          <a:lstStyle/>
          <a:p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53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  <a:t>OTC</a:t>
            </a:r>
            <a:b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  <a:t>OFFICE OF TECHNOLOGY COMMERCIALIZATION </a:t>
            </a:r>
            <a:br>
              <a:rPr lang="en-US" sz="36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  <a:t>UNIVERSITY OF OKLAHOMA</a:t>
            </a:r>
            <a:b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36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  <a:t>Patents 101: First, Do No Harm</a:t>
            </a: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3100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  <a:t> </a:t>
            </a:r>
            <a:br>
              <a:rPr lang="en-US" sz="3100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2700" b="1" dirty="0">
                <a:solidFill>
                  <a:schemeClr val="bg2"/>
                </a:solidFill>
                <a:effectLst/>
                <a:latin typeface="Charter Roman"/>
                <a:cs typeface="Charter Roman"/>
              </a:rPr>
              <a:t> How to Write and Speak About Your Invention Without Losing US or Foreign Patent Rights </a:t>
            </a:r>
            <a:br>
              <a:rPr lang="en-US" sz="2700" b="1" dirty="0">
                <a:solidFill>
                  <a:schemeClr val="bg2"/>
                </a:solidFill>
                <a:effectLst/>
                <a:latin typeface="Charter Roman"/>
                <a:cs typeface="Charter Roman"/>
              </a:rPr>
            </a:br>
            <a:r>
              <a:rPr lang="en-US" sz="2400" dirty="0">
                <a:effectLst/>
                <a:latin typeface="Charter Roman"/>
                <a:cs typeface="Charter Roman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052" y="5186372"/>
            <a:ext cx="7049814" cy="1752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900" dirty="0"/>
              <a:t>Dr. Chris Corbett</a:t>
            </a:r>
          </a:p>
          <a:p>
            <a:r>
              <a:rPr lang="en-US" sz="2400" dirty="0"/>
              <a:t>Director of Intellectual Property </a:t>
            </a:r>
          </a:p>
          <a:p>
            <a:r>
              <a:rPr lang="en-US" b="1" dirty="0">
                <a:effectLst/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</a:t>
            </a:r>
            <a:r>
              <a:rPr lang="en-US" dirty="0">
                <a:effectLst/>
                <a:latin typeface="Times New Roman" charset="0"/>
                <a:ea typeface="Times New Roman" charset="0"/>
                <a:cs typeface="Times New Roman" charset="0"/>
              </a:rPr>
              <a:t> 2023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414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69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8E1A-1790-9742-8147-19695D61D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Written disclosures (II)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B6CCE9-6A06-0B45-A023-503120FB68C6}"/>
              </a:ext>
            </a:extLst>
          </p:cNvPr>
          <p:cNvSpPr/>
          <p:nvPr/>
        </p:nvSpPr>
        <p:spPr>
          <a:xfrm>
            <a:off x="372979" y="1345921"/>
            <a:ext cx="84461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solidFill>
                <a:schemeClr val="bg2"/>
              </a:solidFill>
            </a:endParaRPr>
          </a:p>
          <a:p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Abstracts (hard copy or online).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Theses/Dissertations uploaded to 			SHAREOK or ProQuest (unless embargoed).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Thesis/Dissertation </a:t>
            </a:r>
            <a:r>
              <a:rPr lang="en-US" sz="3200" b="1" dirty="0">
                <a:solidFill>
                  <a:srgbClr val="C00000"/>
                </a:solidFill>
              </a:rPr>
              <a:t>Abstracts</a:t>
            </a:r>
            <a:r>
              <a:rPr lang="en-US" sz="3200" b="1" dirty="0">
                <a:solidFill>
                  <a:schemeClr val="bg2"/>
                </a:solidFill>
              </a:rPr>
              <a:t> uploaded to 	SHAREOK or ProQuest (</a:t>
            </a:r>
            <a:r>
              <a:rPr lang="en-US" sz="3200" b="1" dirty="0">
                <a:solidFill>
                  <a:srgbClr val="C00000"/>
                </a:solidFill>
              </a:rPr>
              <a:t>even if embargoed</a:t>
            </a:r>
            <a:r>
              <a:rPr lang="en-US" sz="3200" b="1" dirty="0">
                <a:solidFill>
                  <a:schemeClr val="bg2"/>
                </a:solidFill>
              </a:rPr>
              <a:t>)</a:t>
            </a:r>
            <a:r>
              <a:rPr lang="en-US" sz="3200" b="1" dirty="0"/>
              <a:t> </a:t>
            </a: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Meeting Abstracts or Proceedings. </a:t>
            </a:r>
          </a:p>
          <a:p>
            <a:pPr marL="342900" indent="-342900">
              <a:buFont typeface="Arial" charset="0"/>
              <a:buChar char="•"/>
            </a:pPr>
            <a:endParaRPr lang="en-US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4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212"/>
            <a:ext cx="8229600" cy="1143000"/>
          </a:xfrm>
        </p:spPr>
        <p:txBody>
          <a:bodyPr/>
          <a:lstStyle/>
          <a:p>
            <a:pPr algn="ctr"/>
            <a:r>
              <a:rPr lang="en-US" sz="3600" dirty="0"/>
              <a:t>Written disclosures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1930400"/>
            <a:ext cx="9052560" cy="471494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5775" y="1687354"/>
            <a:ext cx="820102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Posters (even if just in departmental hallways).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Handouts.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Book chapters.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Web sites.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Press releases, Published interviews.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Private emails or other 	correspondence (if no signed CDA/NDA in place).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Don’t rely on “confidential” footer       	disclaimer on emails.           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4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48" y="206319"/>
            <a:ext cx="8873323" cy="1143000"/>
          </a:xfrm>
        </p:spPr>
        <p:txBody>
          <a:bodyPr>
            <a:noAutofit/>
          </a:bodyPr>
          <a:lstStyle/>
          <a:p>
            <a:r>
              <a:rPr lang="en-US" sz="3600" dirty="0"/>
              <a:t>ORAL 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055" y="1557338"/>
            <a:ext cx="7911375" cy="4513397"/>
          </a:xfrm>
        </p:spPr>
        <p:txBody>
          <a:bodyPr>
            <a:noAutofit/>
          </a:bodyPr>
          <a:lstStyle/>
          <a:p>
            <a:r>
              <a:rPr lang="en-US" sz="3200" b="1" dirty="0"/>
              <a:t>Meeting, Symposium, and Conference 	presentations.</a:t>
            </a:r>
          </a:p>
          <a:p>
            <a:r>
              <a:rPr lang="en-US" sz="3200" b="1" dirty="0"/>
              <a:t>Departmental Seminars (if open and 	publicized), e.g., GREAT.</a:t>
            </a:r>
          </a:p>
          <a:p>
            <a:r>
              <a:rPr lang="en-US" sz="3200" b="1" dirty="0"/>
              <a:t>Thesis/Dissertation defenses, if not </a:t>
            </a:r>
            <a:r>
              <a:rPr lang="en-US" sz="3200" b="1" dirty="0">
                <a:solidFill>
                  <a:srgbClr val="C00000"/>
                </a:solidFill>
              </a:rPr>
              <a:t>officially</a:t>
            </a:r>
            <a:r>
              <a:rPr lang="en-US" sz="3200" b="1" dirty="0"/>
              <a:t> closed.</a:t>
            </a:r>
          </a:p>
          <a:p>
            <a:r>
              <a:rPr lang="en-US" sz="3200" b="1" dirty="0"/>
              <a:t>Non-confidential conversations, phone 	calls, or meetings, even if private.</a:t>
            </a:r>
          </a:p>
          <a:p>
            <a:endParaRPr lang="en-US" dirty="0"/>
          </a:p>
          <a:p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5279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 Use OR Sale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b="1" dirty="0"/>
              <a:t>Sales. </a:t>
            </a:r>
          </a:p>
          <a:p>
            <a:r>
              <a:rPr lang="en-US" sz="3200" b="1" dirty="0"/>
              <a:t>Offers for sale (even if invention is not “ready” to sell).</a:t>
            </a:r>
          </a:p>
          <a:p>
            <a:r>
              <a:rPr lang="en-US" sz="3200" b="1" dirty="0"/>
              <a:t>Use or demonstrations in public, or in an area accessible to the public.</a:t>
            </a:r>
          </a:p>
          <a:p>
            <a:r>
              <a:rPr lang="en-US" sz="3200" b="1" dirty="0"/>
              <a:t>Non-confidential material transfers (e.g., drugs, clones).</a:t>
            </a:r>
          </a:p>
          <a:p>
            <a:r>
              <a:rPr lang="en-US" sz="3200" b="1" dirty="0"/>
              <a:t>Non-experimental or unrestricted uses by others.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68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IN A NUTSHELL: How to publish WITHOUT hurting your patent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68438"/>
            <a:ext cx="9144000" cy="5264871"/>
          </a:xfrm>
        </p:spPr>
        <p:txBody>
          <a:bodyPr>
            <a:normAutofit fontScale="85000" lnSpcReduction="20000"/>
          </a:bodyPr>
          <a:lstStyle/>
          <a:p>
            <a:pPr lvl="1"/>
            <a:endParaRPr lang="en-US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chemeClr val="bg1"/>
                </a:solidFill>
              </a:rPr>
              <a:t>Best Option</a:t>
            </a:r>
            <a:r>
              <a:rPr lang="en-US" sz="2600" b="1" dirty="0"/>
              <a:t> – Publish </a:t>
            </a:r>
            <a:r>
              <a:rPr lang="en-US" sz="2600" b="1" dirty="0">
                <a:highlight>
                  <a:srgbClr val="FFFF00"/>
                </a:highlight>
              </a:rPr>
              <a:t>after filing</a:t>
            </a:r>
            <a:r>
              <a:rPr lang="en-US" sz="2600" b="1" dirty="0"/>
              <a:t> a patent application; </a:t>
            </a:r>
            <a:r>
              <a:rPr lang="en-US" sz="2600" b="1" dirty="0" err="1"/>
              <a:t>i.e</a:t>
            </a:r>
            <a:r>
              <a:rPr lang="en-US" sz="2600" b="1" dirty="0"/>
              <a:t>, file </a:t>
            </a:r>
            <a:r>
              <a:rPr lang="en-US" sz="2600" b="1" dirty="0">
                <a:solidFill>
                  <a:srgbClr val="C00000"/>
                </a:solidFill>
              </a:rPr>
              <a:t>before</a:t>
            </a:r>
            <a:r>
              <a:rPr lang="en-US" sz="2600" b="1" dirty="0"/>
              <a:t> you make any enabling public disclosure of your invention: </a:t>
            </a:r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rgbClr val="C00000"/>
                </a:solidFill>
              </a:rPr>
              <a:t>Both</a:t>
            </a:r>
            <a:r>
              <a:rPr lang="en-US" sz="2600" b="1" dirty="0"/>
              <a:t> US and foreign rights are </a:t>
            </a:r>
            <a:r>
              <a:rPr lang="en-US" sz="2600" b="1" dirty="0">
                <a:solidFill>
                  <a:srgbClr val="C00000"/>
                </a:solidFill>
              </a:rPr>
              <a:t>retained</a:t>
            </a:r>
            <a:r>
              <a:rPr lang="en-US" sz="2600" b="1" dirty="0"/>
              <a:t>. Then publish.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sz="2600" b="1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chemeClr val="bg1"/>
                </a:solidFill>
              </a:rPr>
              <a:t>Next Best Option</a:t>
            </a:r>
            <a:r>
              <a:rPr lang="en-US" sz="2600" b="1" dirty="0"/>
              <a:t>- File Patent application </a:t>
            </a:r>
            <a:r>
              <a:rPr lang="en-US" sz="2600" b="1" dirty="0">
                <a:solidFill>
                  <a:srgbClr val="C00000"/>
                </a:solidFill>
              </a:rPr>
              <a:t>within one year</a:t>
            </a:r>
            <a:r>
              <a:rPr lang="en-US" sz="2600" b="1" dirty="0"/>
              <a:t> of any enabling public disclosure by you:</a:t>
            </a:r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/>
              <a:t> 	- </a:t>
            </a:r>
            <a:r>
              <a:rPr lang="en-US" sz="2600" b="1" dirty="0">
                <a:solidFill>
                  <a:srgbClr val="C00000"/>
                </a:solidFill>
              </a:rPr>
              <a:t>US </a:t>
            </a:r>
            <a:r>
              <a:rPr lang="en-US" sz="2600" b="1" dirty="0"/>
              <a:t>rights are retained (the one year “grace period”), but</a:t>
            </a:r>
          </a:p>
          <a:p>
            <a:pPr marL="565150" lvl="2" indent="0">
              <a:buClr>
                <a:schemeClr val="bg2"/>
              </a:buClr>
              <a:buNone/>
            </a:pPr>
            <a:r>
              <a:rPr lang="en-US" sz="2600" b="1" dirty="0"/>
              <a:t>	- </a:t>
            </a:r>
            <a:r>
              <a:rPr lang="en-US" sz="2600" b="1" dirty="0">
                <a:solidFill>
                  <a:srgbClr val="C00000"/>
                </a:solidFill>
              </a:rPr>
              <a:t>Foreign</a:t>
            </a:r>
            <a:r>
              <a:rPr lang="en-US" sz="2600" b="1" dirty="0"/>
              <a:t> rights are generally  </a:t>
            </a:r>
            <a:r>
              <a:rPr lang="en-US" sz="2600" b="1" dirty="0">
                <a:solidFill>
                  <a:srgbClr val="C00000"/>
                </a:solidFill>
              </a:rPr>
              <a:t>lost</a:t>
            </a:r>
            <a:r>
              <a:rPr lang="en-US" sz="2600" b="1" dirty="0"/>
              <a:t>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sz="2600" b="1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chemeClr val="bg1"/>
                </a:solidFill>
              </a:rPr>
              <a:t>Worst Option</a:t>
            </a:r>
            <a:r>
              <a:rPr lang="en-US" sz="2600" b="1" dirty="0"/>
              <a:t> –Public disclosure was </a:t>
            </a:r>
            <a:r>
              <a:rPr lang="en-US" sz="2600" b="1" dirty="0">
                <a:solidFill>
                  <a:srgbClr val="C00000"/>
                </a:solidFill>
              </a:rPr>
              <a:t>more than one year ago</a:t>
            </a:r>
            <a:r>
              <a:rPr lang="en-US" sz="2600" b="1" dirty="0"/>
              <a:t>. No patent application can be filed: </a:t>
            </a:r>
            <a:r>
              <a:rPr lang="en-US" sz="2600" b="1" dirty="0">
                <a:solidFill>
                  <a:srgbClr val="C00000"/>
                </a:solidFill>
              </a:rPr>
              <a:t>Both</a:t>
            </a:r>
            <a:r>
              <a:rPr lang="en-US" sz="2600" b="1" dirty="0"/>
              <a:t> US and foreign rights are </a:t>
            </a:r>
            <a:r>
              <a:rPr lang="en-US" sz="2600" b="1" dirty="0">
                <a:solidFill>
                  <a:srgbClr val="C00000"/>
                </a:solidFill>
              </a:rPr>
              <a:t>lost</a:t>
            </a:r>
            <a:r>
              <a:rPr lang="en-US" sz="2600" b="1" dirty="0"/>
              <a:t>. </a:t>
            </a:r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rgbClr val="C00000"/>
                </a:solidFill>
              </a:rPr>
              <a:t>No patent</a:t>
            </a:r>
            <a:r>
              <a:rPr lang="en-US" sz="2600" b="1" dirty="0"/>
              <a:t>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sz="2600" b="1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/>
              <a:t>The decision is up to you. OTC will not force anyone not to publish or present their work.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dirty="0"/>
          </a:p>
          <a:p>
            <a:pPr marL="282575" lvl="1" indent="0">
              <a:buClr>
                <a:schemeClr val="bg2"/>
              </a:buClr>
              <a:buNone/>
            </a:pPr>
            <a:endParaRPr lang="en-US" dirty="0"/>
          </a:p>
          <a:p>
            <a:pPr marL="739775" lvl="1" indent="-457200">
              <a:buFont typeface="+mj-lt"/>
              <a:buAutoNum type="arabicPeriod"/>
            </a:pPr>
            <a:endParaRPr lang="en-US" dirty="0"/>
          </a:p>
          <a:p>
            <a:pPr marL="565150" lvl="2" indent="0">
              <a:buClr>
                <a:schemeClr val="bg2"/>
              </a:buClr>
              <a:buNone/>
            </a:pPr>
            <a:endParaRPr lang="en-US" dirty="0"/>
          </a:p>
          <a:p>
            <a:pPr marL="565150" lvl="2" indent="0">
              <a:buClr>
                <a:schemeClr val="bg2"/>
              </a:buClr>
              <a:buNone/>
            </a:pPr>
            <a:endParaRPr lang="en-US" dirty="0"/>
          </a:p>
          <a:p>
            <a:pPr marL="739775" lvl="1" indent="-457200">
              <a:buFont typeface="+mj-lt"/>
              <a:buAutoNum type="arabicPeriod"/>
            </a:pPr>
            <a:endParaRPr lang="en-US" dirty="0"/>
          </a:p>
          <a:p>
            <a:pPr marL="739775" lvl="1" indent="-457200">
              <a:buFont typeface="+mj-lt"/>
              <a:buAutoNum type="arabicPeriod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322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562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Key Milestones of the patent process, and types of patents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4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Fill out an Online Invention Disclosure on OTC website for </a:t>
            </a:r>
            <a:r>
              <a:rPr lang="en-US" b="1" dirty="0">
                <a:solidFill>
                  <a:srgbClr val="C00000"/>
                </a:solidFill>
              </a:rPr>
              <a:t>commercial</a:t>
            </a:r>
            <a:r>
              <a:rPr lang="en-US" b="1" dirty="0"/>
              <a:t> and </a:t>
            </a:r>
            <a:r>
              <a:rPr lang="en-US" b="1" dirty="0">
                <a:solidFill>
                  <a:srgbClr val="C00000"/>
                </a:solidFill>
              </a:rPr>
              <a:t>patentability</a:t>
            </a:r>
            <a:r>
              <a:rPr lang="en-US" b="1" dirty="0"/>
              <a:t> evaluation. </a:t>
            </a:r>
          </a:p>
          <a:p>
            <a:r>
              <a:rPr lang="en-US" b="1" dirty="0"/>
              <a:t>If approved: OTC files a “Provisional” patent application. 12 months to collect additional data/investigate licensing. </a:t>
            </a:r>
          </a:p>
          <a:p>
            <a:r>
              <a:rPr lang="en-US" b="1" dirty="0"/>
              <a:t>If a “go”: OTC files a “Non-Provisional” application within 1 year of the Provisional filing date. Can mature into a patent.</a:t>
            </a:r>
          </a:p>
          <a:p>
            <a:r>
              <a:rPr lang="en-US" b="1" dirty="0"/>
              <a:t>1 – 2 years until the Non-Provisional application is examined by the Patent Office.</a:t>
            </a:r>
          </a:p>
          <a:p>
            <a:r>
              <a:rPr lang="en-US" b="1" dirty="0"/>
              <a:t>6-12+ months to complete the prosecution process, if lucky.</a:t>
            </a:r>
          </a:p>
          <a:p>
            <a:r>
              <a:rPr lang="en-US" b="1" dirty="0"/>
              <a:t> A “PCT” application might be filed to retain non-US rights. </a:t>
            </a:r>
          </a:p>
        </p:txBody>
      </p:sp>
    </p:spTree>
    <p:extLst>
      <p:ext uri="{BB962C8B-B14F-4D97-AF65-F5344CB8AC3E}">
        <p14:creationId xmlns:p14="http://schemas.microsoft.com/office/powerpoint/2010/main" val="2826214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2575" lvl="1" indent="0">
              <a:buClr>
                <a:schemeClr val="bg2"/>
              </a:buClr>
              <a:buNone/>
            </a:pPr>
            <a:r>
              <a:rPr lang="en-US" sz="2400" b="1" dirty="0"/>
              <a:t>Ideally - Submit your invention disclosure to OTC at least 3 months before any public disclosure by you.</a:t>
            </a:r>
          </a:p>
          <a:p>
            <a:r>
              <a:rPr lang="en-US" b="1" dirty="0"/>
              <a:t>To fill out an invention disclosure go to: </a:t>
            </a:r>
          </a:p>
          <a:p>
            <a:r>
              <a:rPr lang="en-US" b="1" dirty="0" err="1"/>
              <a:t>ou.edu</a:t>
            </a:r>
            <a:r>
              <a:rPr lang="en-US" b="1" dirty="0"/>
              <a:t>/</a:t>
            </a:r>
            <a:r>
              <a:rPr lang="en-US" b="1" dirty="0" err="1"/>
              <a:t>otc</a:t>
            </a:r>
            <a:endParaRPr lang="en-US" b="1" dirty="0"/>
          </a:p>
          <a:p>
            <a:r>
              <a:rPr lang="en-US" b="1" dirty="0"/>
              <a:t>See “Disclose an Invention”</a:t>
            </a:r>
          </a:p>
          <a:p>
            <a:r>
              <a:rPr lang="en-US" b="1" dirty="0"/>
              <a:t>Fill out online form</a:t>
            </a:r>
          </a:p>
          <a:p>
            <a:r>
              <a:rPr lang="en-US" b="1" dirty="0"/>
              <a:t>Review document on “Who Should You List As A Contributor” on the invention disclosure.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39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75B49-2641-30B3-9843-5CADE84D0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62" y="0"/>
            <a:ext cx="7583487" cy="1345920"/>
          </a:xfrm>
        </p:spPr>
        <p:txBody>
          <a:bodyPr/>
          <a:lstStyle/>
          <a:p>
            <a:r>
              <a:rPr lang="en-US" sz="3600" dirty="0"/>
              <a:t>Next OTC Lunch n’ Learn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31CD36-C69E-5E95-018A-10AF830FC75C}"/>
              </a:ext>
            </a:extLst>
          </p:cNvPr>
          <p:cNvSpPr txBox="1"/>
          <p:nvPr/>
        </p:nvSpPr>
        <p:spPr>
          <a:xfrm>
            <a:off x="656215" y="1656678"/>
            <a:ext cx="7971417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dirty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“Engaging with Industry: Gathering Market Insight for Innovation and Commercial Development”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Presented by Dr. Gina McMillen,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solidFill>
                  <a:schemeClr val="bg2"/>
                </a:solidFill>
                <a:latin typeface="Calibri" panose="020F0502020204030204" pitchFamily="34" charset="0"/>
              </a:rPr>
              <a:t>Director, OTC – OUHSC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More information and zoom registration to come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31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604838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Topics for Discussion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2067791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What is a patent and what does a patent protect?</a:t>
            </a:r>
          </a:p>
          <a:p>
            <a:r>
              <a:rPr lang="en-US" b="1" dirty="0"/>
              <a:t>Common myths about patenting in a university. </a:t>
            </a:r>
          </a:p>
          <a:p>
            <a:r>
              <a:rPr lang="en-US" b="1" dirty="0"/>
              <a:t>Requirements for patentability.</a:t>
            </a:r>
          </a:p>
          <a:p>
            <a:r>
              <a:rPr lang="en-US" b="1" dirty="0"/>
              <a:t>Prior art and public disclosures.</a:t>
            </a:r>
          </a:p>
          <a:p>
            <a:r>
              <a:rPr lang="en-US" b="1" dirty="0"/>
              <a:t>Types of public disclosures.</a:t>
            </a:r>
          </a:p>
          <a:p>
            <a:r>
              <a:rPr lang="en-US" b="1" dirty="0"/>
              <a:t>How to publish without hurting your patent rights.</a:t>
            </a:r>
          </a:p>
          <a:p>
            <a:r>
              <a:rPr lang="en-US" b="1" dirty="0"/>
              <a:t>Key milestones of the patent process and types of patents.</a:t>
            </a:r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55C5-36C7-3143-84A8-BF4EC9D3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Struggle Is Real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26814-5FAE-7F43-B5E8-078454CD2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There is an inherent conflict between the confidentiality needed to preserve patent rights, and the goal of the University, which is unfettered dissemination of knowledge.</a:t>
            </a:r>
          </a:p>
          <a:p>
            <a:pPr marL="0" indent="0" algn="just">
              <a:buNone/>
            </a:pPr>
            <a:r>
              <a:rPr lang="en-US" dirty="0"/>
              <a:t>OTC endeavors to manage and mitigate this conflict.</a:t>
            </a:r>
          </a:p>
        </p:txBody>
      </p:sp>
    </p:spTree>
    <p:extLst>
      <p:ext uri="{BB962C8B-B14F-4D97-AF65-F5344CB8AC3E}">
        <p14:creationId xmlns:p14="http://schemas.microsoft.com/office/powerpoint/2010/main" val="224578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4374"/>
            <a:ext cx="8229600" cy="1143000"/>
          </a:xfrm>
        </p:spPr>
        <p:txBody>
          <a:bodyPr/>
          <a:lstStyle/>
          <a:p>
            <a:r>
              <a:rPr lang="en-US" sz="3200" dirty="0"/>
              <a:t>What is a patent? </a:t>
            </a:r>
            <a:br>
              <a:rPr lang="en-US" sz="3200" dirty="0"/>
            </a:br>
            <a:r>
              <a:rPr lang="en-US" sz="3200" dirty="0"/>
              <a:t>what does a patent protect?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804" y="1600200"/>
            <a:ext cx="6777317" cy="4457700"/>
          </a:xfrm>
        </p:spPr>
        <p:txBody>
          <a:bodyPr>
            <a:noAutofit/>
          </a:bodyPr>
          <a:lstStyle/>
          <a:p>
            <a:r>
              <a:rPr lang="en-US" b="1" dirty="0"/>
              <a:t>A patent is a document which gives the patent owner (the University) a monopoly over the “claimed” invention for up to 20 years.</a:t>
            </a:r>
          </a:p>
          <a:p>
            <a:r>
              <a:rPr lang="en-US" b="1" dirty="0"/>
              <a:t>A patent gives the owner the </a:t>
            </a:r>
            <a:r>
              <a:rPr lang="en-US" b="1" dirty="0">
                <a:solidFill>
                  <a:srgbClr val="C00000"/>
                </a:solidFill>
              </a:rPr>
              <a:t>right to exclude others from making, using, selling, or importing</a:t>
            </a:r>
            <a:r>
              <a:rPr lang="en-US" b="1" dirty="0"/>
              <a:t> the claimed invention.</a:t>
            </a:r>
          </a:p>
          <a:p>
            <a:r>
              <a:rPr lang="en-US" b="1" dirty="0"/>
              <a:t>The invention claimed in an issued patent is established only after an extended “negotiation” process with the Patent Office.</a:t>
            </a:r>
          </a:p>
          <a:p>
            <a:r>
              <a:rPr lang="en-US" b="1" dirty="0"/>
              <a:t>A patent is only good in the country it is issued.</a:t>
            </a:r>
          </a:p>
        </p:txBody>
      </p:sp>
    </p:spTree>
    <p:extLst>
      <p:ext uri="{BB962C8B-B14F-4D97-AF65-F5344CB8AC3E}">
        <p14:creationId xmlns:p14="http://schemas.microsoft.com/office/powerpoint/2010/main" val="1867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264246"/>
            <a:ext cx="8229600" cy="1181495"/>
          </a:xfrm>
        </p:spPr>
        <p:txBody>
          <a:bodyPr/>
          <a:lstStyle/>
          <a:p>
            <a:pPr algn="ctr"/>
            <a:r>
              <a:rPr lang="en-US" dirty="0"/>
              <a:t>Common myths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60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You Can Either Patent Or Publish, but not both (corollaries: If You File a Patent Application, You Can’t Publish/If You Publish, You Can’t Patent) -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OTC Will Keep You From Publishing if You Disclose Your Invention to Us -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All Patent Applications Result in a Patent –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Getting a Patent is just a matter of Filing some Paperwork –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All Patent Costs Are Recovered by OU Before an Inventor Receives Any Revenues – </a:t>
            </a:r>
            <a:r>
              <a:rPr lang="en-US" sz="1800" b="1" dirty="0">
                <a:solidFill>
                  <a:srgbClr val="0070C0"/>
                </a:solidFill>
              </a:rPr>
              <a:t>No - Inventor(s) get 35% off the top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436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REQUIREMENTS FOR PATENTABILITY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1569" y="1452798"/>
            <a:ext cx="8680862" cy="5161758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“Sec. 101” 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eligible subject matter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-machine, process, composition of matter, article of manufacture (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non-eligible: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purely natural products or laws, abstract ideas, some diagnostic methods, mental steps, pure algorithms, most software…). When in doubt, Ask!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“Sec. 101” 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useful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(have utility)</a:t>
            </a:r>
          </a:p>
          <a:p>
            <a:pPr marL="0" indent="0">
              <a:buNone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3.   “Sec. 112” Must be supported by an enabling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description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	(how to make and use </a:t>
            </a:r>
            <a:r>
              <a:rPr lang="en-US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what is claimed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4.    “Sec. 102” 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Novel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(“New”) </a:t>
            </a:r>
          </a:p>
          <a:p>
            <a:pPr marL="0" indent="0">
              <a:buNone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5.    “Sec. 103” 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Non-obviousness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(more than just an 	obvious variation of what’s already known) </a:t>
            </a:r>
          </a:p>
        </p:txBody>
      </p:sp>
    </p:spTree>
    <p:extLst>
      <p:ext uri="{BB962C8B-B14F-4D97-AF65-F5344CB8AC3E}">
        <p14:creationId xmlns:p14="http://schemas.microsoft.com/office/powerpoint/2010/main" val="154735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HOW “Prior Art” AFFECTS PATENTABILITY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/>
              <a:t>The Novelty and Non-obviousness of an invention is examined in view of all of the </a:t>
            </a:r>
            <a:r>
              <a:rPr lang="en-US" sz="3600" b="1" dirty="0">
                <a:solidFill>
                  <a:srgbClr val="C00000"/>
                </a:solidFill>
              </a:rPr>
              <a:t>publicly disclosed knowledge</a:t>
            </a:r>
            <a:r>
              <a:rPr lang="en-US" sz="3600" b="1" dirty="0"/>
              <a:t> available before the “priority date” of the invention, i.e., before the filing date of the patent application.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Relevant prior art is any public disclosure made either by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chemeClr val="bg1"/>
                </a:solidFill>
              </a:rPr>
              <a:t>others</a:t>
            </a:r>
            <a:r>
              <a:rPr lang="en-US" sz="3600" b="1" dirty="0"/>
              <a:t>, or by </a:t>
            </a:r>
            <a:r>
              <a:rPr lang="en-US" sz="3600" b="1" dirty="0">
                <a:solidFill>
                  <a:schemeClr val="bg1"/>
                </a:solidFill>
              </a:rPr>
              <a:t>you, </a:t>
            </a:r>
            <a:r>
              <a:rPr lang="en-US" sz="3600" b="1" dirty="0">
                <a:solidFill>
                  <a:srgbClr val="0070C0"/>
                </a:solidFill>
              </a:rPr>
              <a:t>anywhere</a:t>
            </a:r>
            <a:r>
              <a:rPr lang="en-US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17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0"/>
            <a:ext cx="7583488" cy="1345920"/>
          </a:xfrm>
        </p:spPr>
        <p:txBody>
          <a:bodyPr/>
          <a:lstStyle/>
          <a:p>
            <a:r>
              <a:rPr lang="en-US" sz="3600" dirty="0"/>
              <a:t>What constitutes a </a:t>
            </a:r>
            <a:br>
              <a:rPr lang="en-US" sz="3600" dirty="0"/>
            </a:br>
            <a:r>
              <a:rPr lang="en-US" sz="3600" dirty="0"/>
              <a:t>"public disclosure”?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528763"/>
            <a:ext cx="8301038" cy="50149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Any disclosure, publication, or presentation by you that describes all or </a:t>
            </a:r>
            <a:r>
              <a:rPr lang="en-US" sz="2800" b="1" i="1" dirty="0"/>
              <a:t>significant aspects</a:t>
            </a:r>
            <a:r>
              <a:rPr lang="en-US" sz="2800" b="1" dirty="0"/>
              <a:t>  of your invention, </a:t>
            </a:r>
            <a:r>
              <a:rPr lang="en-US" sz="2800" b="1" dirty="0">
                <a:solidFill>
                  <a:srgbClr val="FFFF00"/>
                </a:solidFill>
              </a:rPr>
              <a:t>and is not subject to a confidentiality agreement </a:t>
            </a:r>
            <a:r>
              <a:rPr lang="en-US" sz="2800" b="1" dirty="0"/>
              <a:t>(see OTC) or is not made only to other </a:t>
            </a:r>
            <a:r>
              <a:rPr lang="en-US" sz="2800" b="1" dirty="0">
                <a:solidFill>
                  <a:srgbClr val="FFFF00"/>
                </a:solidFill>
              </a:rPr>
              <a:t>OU employees</a:t>
            </a:r>
            <a:r>
              <a:rPr lang="en-US" sz="2800" b="1" dirty="0"/>
              <a:t>, is a </a:t>
            </a:r>
            <a:r>
              <a:rPr lang="en-US" sz="2800" b="1" dirty="0">
                <a:solidFill>
                  <a:srgbClr val="C00000"/>
                </a:solidFill>
              </a:rPr>
              <a:t>public</a:t>
            </a:r>
            <a:r>
              <a:rPr lang="en-US" sz="2800" b="1" dirty="0"/>
              <a:t> disclosure. </a:t>
            </a:r>
          </a:p>
          <a:p>
            <a:pPr marL="0" indent="0">
              <a:buNone/>
            </a:pPr>
            <a:r>
              <a:rPr lang="en-US" sz="2800" b="1" dirty="0"/>
              <a:t>A public disclosure’s </a:t>
            </a:r>
            <a:r>
              <a:rPr lang="en-US" sz="2800" b="1" dirty="0">
                <a:solidFill>
                  <a:srgbClr val="C00000"/>
                </a:solidFill>
              </a:rPr>
              <a:t>relevance</a:t>
            </a:r>
            <a:r>
              <a:rPr lang="en-US" sz="2800" b="1" dirty="0"/>
              <a:t> to the patent process depends on </a:t>
            </a:r>
            <a:r>
              <a:rPr lang="en-US" sz="2800" b="1" dirty="0">
                <a:solidFill>
                  <a:srgbClr val="C00000"/>
                </a:solidFill>
              </a:rPr>
              <a:t>how much</a:t>
            </a:r>
            <a:r>
              <a:rPr lang="en-US" sz="2800" b="1" dirty="0"/>
              <a:t> of the invention is “enabled” or described in the public disclosure, and </a:t>
            </a:r>
            <a:r>
              <a:rPr lang="en-US" sz="2800" b="1" dirty="0">
                <a:solidFill>
                  <a:srgbClr val="C00000"/>
                </a:solidFill>
              </a:rPr>
              <a:t>when</a:t>
            </a:r>
            <a:r>
              <a:rPr lang="en-US" sz="2800" b="1" dirty="0"/>
              <a:t> it was publicly disclosed. Even a partial disclosure may be relevant to the examination by the PTO.</a:t>
            </a:r>
          </a:p>
          <a:p>
            <a:pPr marL="0" indent="0">
              <a:buNone/>
            </a:pPr>
            <a:r>
              <a:rPr lang="en-US" sz="2800" b="1" dirty="0"/>
              <a:t>Types: Written, Oral, Public Use or Sale</a:t>
            </a:r>
          </a:p>
        </p:txBody>
      </p:sp>
    </p:spTree>
    <p:extLst>
      <p:ext uri="{BB962C8B-B14F-4D97-AF65-F5344CB8AC3E}">
        <p14:creationId xmlns:p14="http://schemas.microsoft.com/office/powerpoint/2010/main" val="89961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212"/>
            <a:ext cx="8229600" cy="1143000"/>
          </a:xfrm>
        </p:spPr>
        <p:txBody>
          <a:bodyPr/>
          <a:lstStyle/>
          <a:p>
            <a:pPr algn="ctr"/>
            <a:r>
              <a:rPr lang="en-US" sz="3600" dirty="0"/>
              <a:t>Written disclosures 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1514476"/>
            <a:ext cx="9052560" cy="374332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1" y="1687354"/>
            <a:ext cx="924078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Publications (hard copy or online).</a:t>
            </a:r>
          </a:p>
          <a:p>
            <a:pPr marL="342900" indent="-342900">
              <a:buFont typeface="Arial" charset="0"/>
              <a:buChar char="•"/>
            </a:pP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Abstracts of Awarded grant proposals (sometimes entire proposal) –Matter desired to be kept confidential should be explicitly marked.</a:t>
            </a:r>
          </a:p>
          <a:p>
            <a:pPr marL="342900" indent="-342900">
              <a:buFont typeface="Arial" charset="0"/>
              <a:buChar char="•"/>
            </a:pP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Preprints/draft manuscripts if uploaded to a preprint server such as </a:t>
            </a:r>
            <a:r>
              <a:rPr lang="en-US" sz="3200" b="1" dirty="0" err="1">
                <a:solidFill>
                  <a:schemeClr val="bg2"/>
                </a:solidFill>
              </a:rPr>
              <a:t>BioRxiv</a:t>
            </a:r>
            <a:r>
              <a:rPr lang="en-US" sz="3200" b="1" dirty="0">
                <a:solidFill>
                  <a:schemeClr val="bg2"/>
                </a:solidFill>
              </a:rPr>
              <a:t>, </a:t>
            </a:r>
            <a:r>
              <a:rPr lang="en-US" sz="3200" b="1" dirty="0" err="1">
                <a:solidFill>
                  <a:schemeClr val="bg2"/>
                </a:solidFill>
              </a:rPr>
              <a:t>ARxiv</a:t>
            </a:r>
            <a:r>
              <a:rPr lang="en-US" sz="3200" b="1" dirty="0">
                <a:solidFill>
                  <a:schemeClr val="bg2"/>
                </a:solidFill>
              </a:rPr>
              <a:t>, </a:t>
            </a:r>
            <a:r>
              <a:rPr lang="en-US" sz="3200" b="1" dirty="0" err="1">
                <a:solidFill>
                  <a:schemeClr val="bg2"/>
                </a:solidFill>
              </a:rPr>
              <a:t>ChemRxiv</a:t>
            </a:r>
            <a:r>
              <a:rPr lang="en-US" sz="3200" b="1" dirty="0">
                <a:solidFill>
                  <a:schemeClr val="bg2"/>
                </a:solidFill>
              </a:rPr>
              <a:t>, </a:t>
            </a:r>
            <a:r>
              <a:rPr lang="en-US" sz="3200" b="1" dirty="0" err="1">
                <a:solidFill>
                  <a:schemeClr val="bg2"/>
                </a:solidFill>
              </a:rPr>
              <a:t>MedRxiv</a:t>
            </a:r>
            <a:r>
              <a:rPr lang="en-US" sz="3200" b="1" dirty="0">
                <a:solidFill>
                  <a:schemeClr val="bg2"/>
                </a:solidFill>
              </a:rPr>
              <a:t>, F1000 	Research, OSF/ResearchGate preprints, </a:t>
            </a:r>
            <a:r>
              <a:rPr lang="en-US" sz="3200" b="1" dirty="0" err="1">
                <a:solidFill>
                  <a:schemeClr val="bg2"/>
                </a:solidFill>
              </a:rPr>
              <a:t>etc</a:t>
            </a: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2400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2400" dirty="0">
              <a:solidFill>
                <a:schemeClr val="bg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18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8929</TotalTime>
  <Words>1290</Words>
  <Application>Microsoft Macintosh PowerPoint</Application>
  <PresentationFormat>On-screen Show (4:3)</PresentationFormat>
  <Paragraphs>129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Calisto MT</vt:lpstr>
      <vt:lpstr>Charter Black</vt:lpstr>
      <vt:lpstr>Charter Roman</vt:lpstr>
      <vt:lpstr>Perpetua Titling MT</vt:lpstr>
      <vt:lpstr>Times New Roman</vt:lpstr>
      <vt:lpstr>Precedent</vt:lpstr>
      <vt:lpstr>     OTC OFFICE OF TECHNOLOGY COMMERCIALIZATION   UNIVERSITY OF OKLAHOMA  Patents 101: First, Do No Harm    How to Write and Speak About Your Invention Without Losing US or Foreign Patent Rights   </vt:lpstr>
      <vt:lpstr>Topics for Discussion </vt:lpstr>
      <vt:lpstr>The Struggle Is Real</vt:lpstr>
      <vt:lpstr>What is a patent?  what does a patent protect?</vt:lpstr>
      <vt:lpstr>Common myths </vt:lpstr>
      <vt:lpstr>REQUIREMENTS FOR PATENTABILITY</vt:lpstr>
      <vt:lpstr>HOW “Prior Art” AFFECTS PATENTABILITY</vt:lpstr>
      <vt:lpstr>What constitutes a  "public disclosure”?</vt:lpstr>
      <vt:lpstr>Written disclosures (I)</vt:lpstr>
      <vt:lpstr>Written disclosures (II)</vt:lpstr>
      <vt:lpstr>Written disclosures (III)</vt:lpstr>
      <vt:lpstr>ORAL disclosures</vt:lpstr>
      <vt:lpstr>Public Use OR Sale</vt:lpstr>
      <vt:lpstr>IN A NUTSHELL: How to publish WITHOUT hurting your patent rights</vt:lpstr>
      <vt:lpstr>Key Milestones of the patent process, and types of patents</vt:lpstr>
      <vt:lpstr>Next Steps</vt:lpstr>
      <vt:lpstr>Next OTC Lunch n’ Learn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and Academia</dc:title>
  <dc:creator>Michael</dc:creator>
  <cp:lastModifiedBy>Corbett, Chris W.</cp:lastModifiedBy>
  <cp:revision>155</cp:revision>
  <cp:lastPrinted>2023-10-25T16:45:29Z</cp:lastPrinted>
  <dcterms:created xsi:type="dcterms:W3CDTF">2015-09-25T14:13:51Z</dcterms:created>
  <dcterms:modified xsi:type="dcterms:W3CDTF">2023-10-25T17:54:57Z</dcterms:modified>
</cp:coreProperties>
</file>