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8" r:id="rId1"/>
  </p:sldMasterIdLst>
  <p:notesMasterIdLst>
    <p:notesMasterId r:id="rId18"/>
  </p:notesMasterIdLst>
  <p:handoutMasterIdLst>
    <p:handoutMasterId r:id="rId19"/>
  </p:handoutMasterIdLst>
  <p:sldIdLst>
    <p:sldId id="412" r:id="rId2"/>
    <p:sldId id="456" r:id="rId3"/>
    <p:sldId id="313" r:id="rId4"/>
    <p:sldId id="464" r:id="rId5"/>
    <p:sldId id="459" r:id="rId6"/>
    <p:sldId id="435" r:id="rId7"/>
    <p:sldId id="460" r:id="rId8"/>
    <p:sldId id="461" r:id="rId9"/>
    <p:sldId id="458" r:id="rId10"/>
    <p:sldId id="465" r:id="rId11"/>
    <p:sldId id="470" r:id="rId12"/>
    <p:sldId id="463" r:id="rId13"/>
    <p:sldId id="468" r:id="rId14"/>
    <p:sldId id="469" r:id="rId15"/>
    <p:sldId id="410" r:id="rId16"/>
    <p:sldId id="455" r:id="rId17"/>
  </p:sldIdLst>
  <p:sldSz cx="9144000" cy="6858000" type="screen4x3"/>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69" autoAdjust="0"/>
    <p:restoredTop sz="86483" autoAdjust="0"/>
  </p:normalViewPr>
  <p:slideViewPr>
    <p:cSldViewPr>
      <p:cViewPr varScale="1">
        <p:scale>
          <a:sx n="98" d="100"/>
          <a:sy n="98" d="100"/>
        </p:scale>
        <p:origin x="1572" y="96"/>
      </p:cViewPr>
      <p:guideLst>
        <p:guide orient="horz" pos="2160"/>
        <p:guide pos="2880"/>
      </p:guideLst>
    </p:cSldViewPr>
  </p:slideViewPr>
  <p:outlineViewPr>
    <p:cViewPr>
      <p:scale>
        <a:sx n="33" d="100"/>
        <a:sy n="33" d="100"/>
      </p:scale>
      <p:origin x="0" y="-41707"/>
    </p:cViewPr>
  </p:outlineViewPr>
  <p:notesTextViewPr>
    <p:cViewPr>
      <p:scale>
        <a:sx n="3" d="2"/>
        <a:sy n="3" d="2"/>
      </p:scale>
      <p:origin x="0" y="0"/>
    </p:cViewPr>
  </p:notesTextViewPr>
  <p:sorterViewPr>
    <p:cViewPr varScale="1">
      <p:scale>
        <a:sx n="1" d="1"/>
        <a:sy n="1" d="1"/>
      </p:scale>
      <p:origin x="0" y="-216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940" y="0"/>
            <a:ext cx="3037840" cy="461804"/>
          </a:xfrm>
          <a:prstGeom prst="rect">
            <a:avLst/>
          </a:prstGeom>
        </p:spPr>
        <p:txBody>
          <a:bodyPr vert="horz" lIns="91440" tIns="45720" rIns="91440" bIns="45720" rtlCol="0"/>
          <a:lstStyle>
            <a:lvl1pPr algn="r">
              <a:defRPr sz="1200"/>
            </a:lvl1pPr>
          </a:lstStyle>
          <a:p>
            <a:fld id="{F171E46C-3B65-41CC-9F81-57C697F8980A}" type="datetimeFigureOut">
              <a:rPr lang="en-US" smtClean="0"/>
              <a:pPr/>
              <a:t>6/22/2023</a:t>
            </a:fld>
            <a:endParaRPr lang="en-US" dirty="0"/>
          </a:p>
        </p:txBody>
      </p:sp>
      <p:sp>
        <p:nvSpPr>
          <p:cNvPr id="4" name="Footer Placeholder 3"/>
          <p:cNvSpPr>
            <a:spLocks noGrp="1"/>
          </p:cNvSpPr>
          <p:nvPr>
            <p:ph type="ftr" sz="quarter" idx="2"/>
          </p:nvPr>
        </p:nvSpPr>
        <p:spPr>
          <a:xfrm>
            <a:off x="0" y="8772669"/>
            <a:ext cx="3037840" cy="461804"/>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40" y="8772669"/>
            <a:ext cx="3037840" cy="461804"/>
          </a:xfrm>
          <a:prstGeom prst="rect">
            <a:avLst/>
          </a:prstGeom>
        </p:spPr>
        <p:txBody>
          <a:bodyPr vert="horz" lIns="91440" tIns="45720" rIns="91440" bIns="45720" rtlCol="0" anchor="b"/>
          <a:lstStyle>
            <a:lvl1pPr algn="r">
              <a:defRPr sz="1200"/>
            </a:lvl1pPr>
          </a:lstStyle>
          <a:p>
            <a:fld id="{707711C2-A7CD-4AA4-9AA5-774313A527E1}" type="slidenum">
              <a:rPr lang="en-US" smtClean="0"/>
              <a:pPr/>
              <a:t>‹#›</a:t>
            </a:fld>
            <a:endParaRPr lang="en-US" dirty="0"/>
          </a:p>
        </p:txBody>
      </p:sp>
    </p:spTree>
    <p:extLst>
      <p:ext uri="{BB962C8B-B14F-4D97-AF65-F5344CB8AC3E}">
        <p14:creationId xmlns:p14="http://schemas.microsoft.com/office/powerpoint/2010/main" val="1552519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037840" cy="463696"/>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40" y="3"/>
            <a:ext cx="3037840" cy="463696"/>
          </a:xfrm>
          <a:prstGeom prst="rect">
            <a:avLst/>
          </a:prstGeom>
        </p:spPr>
        <p:txBody>
          <a:bodyPr vert="horz" lIns="91440" tIns="45720" rIns="91440" bIns="45720" rtlCol="0"/>
          <a:lstStyle>
            <a:lvl1pPr algn="r">
              <a:defRPr sz="1200"/>
            </a:lvl1pPr>
          </a:lstStyle>
          <a:p>
            <a:fld id="{3CE62D83-96D9-438C-A2B2-FC8BE9B302AD}" type="datetimeFigureOut">
              <a:rPr lang="en-US" smtClean="0"/>
              <a:t>6/22/2023</a:t>
            </a:fld>
            <a:endParaRPr lang="en-US" dirty="0"/>
          </a:p>
        </p:txBody>
      </p:sp>
      <p:sp>
        <p:nvSpPr>
          <p:cNvPr id="4" name="Slide Image Placeholder 3"/>
          <p:cNvSpPr>
            <a:spLocks noGrp="1" noRot="1" noChangeAspect="1"/>
          </p:cNvSpPr>
          <p:nvPr>
            <p:ph type="sldImg" idx="2"/>
          </p:nvPr>
        </p:nvSpPr>
        <p:spPr>
          <a:xfrm>
            <a:off x="1427163" y="1154113"/>
            <a:ext cx="4156075" cy="311626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44546"/>
            <a:ext cx="5608320" cy="363702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379"/>
            <a:ext cx="3037840" cy="463696"/>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40" y="8772379"/>
            <a:ext cx="3037840" cy="463696"/>
          </a:xfrm>
          <a:prstGeom prst="rect">
            <a:avLst/>
          </a:prstGeom>
        </p:spPr>
        <p:txBody>
          <a:bodyPr vert="horz" lIns="91440" tIns="45720" rIns="91440" bIns="45720" rtlCol="0" anchor="b"/>
          <a:lstStyle>
            <a:lvl1pPr algn="r">
              <a:defRPr sz="1200"/>
            </a:lvl1pPr>
          </a:lstStyle>
          <a:p>
            <a:fld id="{85F0C6C2-417E-43E3-8AB0-579C6315464D}" type="slidenum">
              <a:rPr lang="en-US" smtClean="0"/>
              <a:t>‹#›</a:t>
            </a:fld>
            <a:endParaRPr lang="en-US" dirty="0"/>
          </a:p>
        </p:txBody>
      </p:sp>
    </p:spTree>
    <p:extLst>
      <p:ext uri="{BB962C8B-B14F-4D97-AF65-F5344CB8AC3E}">
        <p14:creationId xmlns:p14="http://schemas.microsoft.com/office/powerpoint/2010/main" val="2829060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5F0C6C2-417E-43E3-8AB0-579C6315464D}" type="slidenum">
              <a:rPr lang="en-US" smtClean="0"/>
              <a:t>9</a:t>
            </a:fld>
            <a:endParaRPr lang="en-US" dirty="0"/>
          </a:p>
        </p:txBody>
      </p:sp>
    </p:spTree>
    <p:extLst>
      <p:ext uri="{BB962C8B-B14F-4D97-AF65-F5344CB8AC3E}">
        <p14:creationId xmlns:p14="http://schemas.microsoft.com/office/powerpoint/2010/main" val="38898286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661D958-88B7-4FFF-AEB0-7320DB945A29}" type="datetimeFigureOut">
              <a:rPr lang="en-US" smtClean="0"/>
              <a:t>6/22/2023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2A9819D-3ED3-470F-ACD8-004280AE1A97}" type="slidenum">
              <a:rPr lang="en-US" smtClean="0"/>
              <a:t>‹#›</a:t>
            </a:fld>
            <a:endParaRPr lang="en-US" dirty="0"/>
          </a:p>
        </p:txBody>
      </p:sp>
    </p:spTree>
    <p:extLst>
      <p:ext uri="{BB962C8B-B14F-4D97-AF65-F5344CB8AC3E}">
        <p14:creationId xmlns:p14="http://schemas.microsoft.com/office/powerpoint/2010/main" val="3140836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61D958-88B7-4FFF-AEB0-7320DB945A29}" type="datetimeFigureOut">
              <a:rPr lang="en-US" smtClean="0"/>
              <a:t>6/22/2023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5D238-177F-4A91-868E-AF99CA803702}" type="slidenum">
              <a:rPr lang="en-US" smtClean="0"/>
              <a:pPr/>
              <a:t>‹#›</a:t>
            </a:fld>
            <a:endParaRPr lang="en-US" dirty="0"/>
          </a:p>
        </p:txBody>
      </p:sp>
    </p:spTree>
    <p:extLst>
      <p:ext uri="{BB962C8B-B14F-4D97-AF65-F5344CB8AC3E}">
        <p14:creationId xmlns:p14="http://schemas.microsoft.com/office/powerpoint/2010/main" val="3005297875"/>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61D958-88B7-4FFF-AEB0-7320DB945A29}" type="datetimeFigureOut">
              <a:rPr lang="en-US" smtClean="0"/>
              <a:t>6/22/2023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5D238-177F-4A91-868E-AF99CA803702}"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1136933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61D958-88B7-4FFF-AEB0-7320DB945A29}" type="datetimeFigureOut">
              <a:rPr lang="en-US" smtClean="0"/>
              <a:t>6/22/2023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5D238-177F-4A91-868E-AF99CA803702}" type="slidenum">
              <a:rPr lang="en-US" smtClean="0"/>
              <a:pPr/>
              <a:t>‹#›</a:t>
            </a:fld>
            <a:endParaRPr lang="en-US" dirty="0"/>
          </a:p>
        </p:txBody>
      </p:sp>
    </p:spTree>
    <p:extLst>
      <p:ext uri="{BB962C8B-B14F-4D97-AF65-F5344CB8AC3E}">
        <p14:creationId xmlns:p14="http://schemas.microsoft.com/office/powerpoint/2010/main" val="3242922372"/>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61D958-88B7-4FFF-AEB0-7320DB945A29}" type="datetimeFigureOut">
              <a:rPr lang="en-US" smtClean="0"/>
              <a:t>6/22/2023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5D238-177F-4A91-868E-AF99CA803702}"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54057945"/>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61D958-88B7-4FFF-AEB0-7320DB945A29}" type="datetimeFigureOut">
              <a:rPr lang="en-US" smtClean="0"/>
              <a:t>6/22/2023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5D238-177F-4A91-868E-AF99CA803702}" type="slidenum">
              <a:rPr lang="en-US" smtClean="0"/>
              <a:pPr/>
              <a:t>‹#›</a:t>
            </a:fld>
            <a:endParaRPr lang="en-US" dirty="0"/>
          </a:p>
        </p:txBody>
      </p:sp>
    </p:spTree>
    <p:extLst>
      <p:ext uri="{BB962C8B-B14F-4D97-AF65-F5344CB8AC3E}">
        <p14:creationId xmlns:p14="http://schemas.microsoft.com/office/powerpoint/2010/main" val="1140134033"/>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61D958-88B7-4FFF-AEB0-7320DB945A29}" type="datetimeFigureOut">
              <a:rPr lang="en-US" smtClean="0"/>
              <a:t>6/22/2023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5D238-177F-4A91-868E-AF99CA803702}" type="slidenum">
              <a:rPr lang="en-US" smtClean="0"/>
              <a:pPr/>
              <a:t>‹#›</a:t>
            </a:fld>
            <a:endParaRPr lang="en-US" dirty="0"/>
          </a:p>
        </p:txBody>
      </p:sp>
    </p:spTree>
    <p:extLst>
      <p:ext uri="{BB962C8B-B14F-4D97-AF65-F5344CB8AC3E}">
        <p14:creationId xmlns:p14="http://schemas.microsoft.com/office/powerpoint/2010/main" val="310681057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61D958-88B7-4FFF-AEB0-7320DB945A29}" type="datetimeFigureOut">
              <a:rPr lang="en-US" smtClean="0"/>
              <a:t>6/22/2023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5D238-177F-4A91-868E-AF99CA803702}" type="slidenum">
              <a:rPr lang="en-US" smtClean="0"/>
              <a:pPr/>
              <a:t>‹#›</a:t>
            </a:fld>
            <a:endParaRPr lang="en-US" dirty="0"/>
          </a:p>
        </p:txBody>
      </p:sp>
    </p:spTree>
    <p:extLst>
      <p:ext uri="{BB962C8B-B14F-4D97-AF65-F5344CB8AC3E}">
        <p14:creationId xmlns:p14="http://schemas.microsoft.com/office/powerpoint/2010/main" val="1418529008"/>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60D74-75D2-4B0D-B39F-A8A62FD3C6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FB5B49-558D-4D93-9CB1-A93F7AEFED18}"/>
              </a:ext>
            </a:extLst>
          </p:cNvPr>
          <p:cNvSpPr>
            <a:spLocks noGrp="1"/>
          </p:cNvSpPr>
          <p:nvPr>
            <p:ph type="dt" sz="half" idx="10"/>
          </p:nvPr>
        </p:nvSpPr>
        <p:spPr>
          <a:xfrm>
            <a:off x="457200" y="6356350"/>
            <a:ext cx="2133600" cy="365125"/>
          </a:xfrm>
          <a:prstGeom prst="rect">
            <a:avLst/>
          </a:prstGeom>
        </p:spPr>
        <p:txBody>
          <a:bodyPr/>
          <a:lstStyle/>
          <a:p>
            <a:fld id="{9B3D5697-1808-441E-A0C6-151034766157}" type="datetime1">
              <a:rPr lang="en-US" smtClean="0"/>
              <a:t>6/22/2023</a:t>
            </a:fld>
            <a:endParaRPr lang="en-US" dirty="0"/>
          </a:p>
        </p:txBody>
      </p:sp>
      <p:sp>
        <p:nvSpPr>
          <p:cNvPr id="4" name="Footer Placeholder 3">
            <a:extLst>
              <a:ext uri="{FF2B5EF4-FFF2-40B4-BE49-F238E27FC236}">
                <a16:creationId xmlns:a16="http://schemas.microsoft.com/office/drawing/2014/main" id="{9E656993-CC06-48CF-B801-DBB9D285F1FA}"/>
              </a:ext>
            </a:extLst>
          </p:cNvPr>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2273FA38-8B52-47FF-88F0-2612679F9635}"/>
              </a:ext>
            </a:extLst>
          </p:cNvPr>
          <p:cNvSpPr>
            <a:spLocks noGrp="1"/>
          </p:cNvSpPr>
          <p:nvPr>
            <p:ph type="sldNum" sz="quarter" idx="12"/>
          </p:nvPr>
        </p:nvSpPr>
        <p:spPr/>
        <p:txBody>
          <a:bodyPr/>
          <a:lstStyle/>
          <a:p>
            <a:fld id="{4B15D238-177F-4A91-868E-AF99CA803702}" type="slidenum">
              <a:rPr lang="en-US" smtClean="0"/>
              <a:pPr/>
              <a:t>‹#›</a:t>
            </a:fld>
            <a:endParaRPr lang="en-US" dirty="0"/>
          </a:p>
        </p:txBody>
      </p:sp>
    </p:spTree>
    <p:extLst>
      <p:ext uri="{BB962C8B-B14F-4D97-AF65-F5344CB8AC3E}">
        <p14:creationId xmlns:p14="http://schemas.microsoft.com/office/powerpoint/2010/main" val="3887336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61D958-88B7-4FFF-AEB0-7320DB945A29}" type="datetimeFigureOut">
              <a:rPr lang="en-US" smtClean="0"/>
              <a:t>6/22/2023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29F8D16-25FD-4CAB-B92B-BE35C00D5CE0}" type="slidenum">
              <a:rPr lang="en-US" smtClean="0"/>
              <a:t>‹#›</a:t>
            </a:fld>
            <a:endParaRPr lang="en-US" dirty="0"/>
          </a:p>
        </p:txBody>
      </p:sp>
    </p:spTree>
    <p:extLst>
      <p:ext uri="{BB962C8B-B14F-4D97-AF65-F5344CB8AC3E}">
        <p14:creationId xmlns:p14="http://schemas.microsoft.com/office/powerpoint/2010/main" val="4013784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61D958-88B7-4FFF-AEB0-7320DB945A29}" type="datetimeFigureOut">
              <a:rPr lang="en-US" smtClean="0"/>
              <a:t>6/22/2023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B15D238-177F-4A91-868E-AF99CA803702}" type="slidenum">
              <a:rPr lang="en-US" smtClean="0"/>
              <a:pPr/>
              <a:t>‹#›</a:t>
            </a:fld>
            <a:endParaRPr lang="en-US" dirty="0"/>
          </a:p>
        </p:txBody>
      </p:sp>
    </p:spTree>
    <p:extLst>
      <p:ext uri="{BB962C8B-B14F-4D97-AF65-F5344CB8AC3E}">
        <p14:creationId xmlns:p14="http://schemas.microsoft.com/office/powerpoint/2010/main" val="1920659926"/>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661D958-88B7-4FFF-AEB0-7320DB945A29}" type="datetimeFigureOut">
              <a:rPr lang="en-US" smtClean="0"/>
              <a:t>6/22/2023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29F8D16-25FD-4CAB-B92B-BE35C00D5CE0}" type="slidenum">
              <a:rPr lang="en-US" smtClean="0"/>
              <a:t>‹#›</a:t>
            </a:fld>
            <a:endParaRPr lang="en-US" dirty="0"/>
          </a:p>
        </p:txBody>
      </p:sp>
    </p:spTree>
    <p:extLst>
      <p:ext uri="{BB962C8B-B14F-4D97-AF65-F5344CB8AC3E}">
        <p14:creationId xmlns:p14="http://schemas.microsoft.com/office/powerpoint/2010/main" val="2559141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661D958-88B7-4FFF-AEB0-7320DB945A29}" type="datetimeFigureOut">
              <a:rPr lang="en-US" smtClean="0"/>
              <a:t>6/22/2023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29F8D16-25FD-4CAB-B92B-BE35C00D5CE0}" type="slidenum">
              <a:rPr lang="en-US" smtClean="0"/>
              <a:t>‹#›</a:t>
            </a:fld>
            <a:endParaRPr lang="en-US" dirty="0"/>
          </a:p>
        </p:txBody>
      </p:sp>
    </p:spTree>
    <p:extLst>
      <p:ext uri="{BB962C8B-B14F-4D97-AF65-F5344CB8AC3E}">
        <p14:creationId xmlns:p14="http://schemas.microsoft.com/office/powerpoint/2010/main" val="11288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661D958-88B7-4FFF-AEB0-7320DB945A29}" type="datetimeFigureOut">
              <a:rPr lang="en-US" smtClean="0"/>
              <a:t>6/22/2023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29F8D16-25FD-4CAB-B92B-BE35C00D5CE0}" type="slidenum">
              <a:rPr lang="en-US" smtClean="0"/>
              <a:t>‹#›</a:t>
            </a:fld>
            <a:endParaRPr lang="en-US" dirty="0"/>
          </a:p>
        </p:txBody>
      </p:sp>
    </p:spTree>
    <p:extLst>
      <p:ext uri="{BB962C8B-B14F-4D97-AF65-F5344CB8AC3E}">
        <p14:creationId xmlns:p14="http://schemas.microsoft.com/office/powerpoint/2010/main" val="117907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61D958-88B7-4FFF-AEB0-7320DB945A29}" type="datetimeFigureOut">
              <a:rPr lang="en-US" smtClean="0"/>
              <a:t>6/22/2023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B15D238-177F-4A91-868E-AF99CA803702}" type="slidenum">
              <a:rPr lang="en-US" smtClean="0"/>
              <a:pPr/>
              <a:t>‹#›</a:t>
            </a:fld>
            <a:endParaRPr lang="en-US" dirty="0"/>
          </a:p>
        </p:txBody>
      </p:sp>
    </p:spTree>
    <p:extLst>
      <p:ext uri="{BB962C8B-B14F-4D97-AF65-F5344CB8AC3E}">
        <p14:creationId xmlns:p14="http://schemas.microsoft.com/office/powerpoint/2010/main" val="977448561"/>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661D958-88B7-4FFF-AEB0-7320DB945A29}" type="datetimeFigureOut">
              <a:rPr lang="en-US" smtClean="0"/>
              <a:t>6/22/2023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15D238-177F-4A91-868E-AF99CA803702}" type="slidenum">
              <a:rPr lang="en-US" smtClean="0"/>
              <a:pPr/>
              <a:t>‹#›</a:t>
            </a:fld>
            <a:endParaRPr lang="en-US" dirty="0"/>
          </a:p>
        </p:txBody>
      </p:sp>
    </p:spTree>
    <p:extLst>
      <p:ext uri="{BB962C8B-B14F-4D97-AF65-F5344CB8AC3E}">
        <p14:creationId xmlns:p14="http://schemas.microsoft.com/office/powerpoint/2010/main" val="21944785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661D958-88B7-4FFF-AEB0-7320DB945A29}" type="datetimeFigureOut">
              <a:rPr lang="en-US" smtClean="0"/>
              <a:t>6/22/2023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B15D238-177F-4A91-868E-AF99CA803702}" type="slidenum">
              <a:rPr lang="en-US" smtClean="0"/>
              <a:pPr/>
              <a:t>‹#›</a:t>
            </a:fld>
            <a:endParaRPr lang="en-US" dirty="0"/>
          </a:p>
        </p:txBody>
      </p:sp>
    </p:spTree>
    <p:extLst>
      <p:ext uri="{BB962C8B-B14F-4D97-AF65-F5344CB8AC3E}">
        <p14:creationId xmlns:p14="http://schemas.microsoft.com/office/powerpoint/2010/main" val="1755048135"/>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661D958-88B7-4FFF-AEB0-7320DB945A29}" type="datetimeFigureOut">
              <a:rPr lang="en-US" smtClean="0"/>
              <a:t>6/22/2023</a:t>
            </a:fld>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4B15D238-177F-4A91-868E-AF99CA803702}" type="slidenum">
              <a:rPr lang="en-US" smtClean="0"/>
              <a:pPr/>
              <a:t>‹#›</a:t>
            </a:fld>
            <a:endParaRPr lang="en-US" dirty="0"/>
          </a:p>
        </p:txBody>
      </p:sp>
    </p:spTree>
    <p:extLst>
      <p:ext uri="{BB962C8B-B14F-4D97-AF65-F5344CB8AC3E}">
        <p14:creationId xmlns:p14="http://schemas.microsoft.com/office/powerpoint/2010/main" val="2224625303"/>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 id="2147483820" r:id="rId12"/>
    <p:sldLayoutId id="2147483821" r:id="rId13"/>
    <p:sldLayoutId id="2147483822" r:id="rId14"/>
    <p:sldLayoutId id="2147483823" r:id="rId15"/>
    <p:sldLayoutId id="2147483824" r:id="rId16"/>
    <p:sldLayoutId id="2147483690" r:id="rId17"/>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ou.edu/research-norman/research-services/guidance/sbir-sttr-projects" TargetMode="External"/><Relationship Id="rId2" Type="http://schemas.openxmlformats.org/officeDocument/2006/relationships/hyperlink" Target="https://www.ou.edu/research-norman/research-services/guidance/conflict-of-interest"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hyperlink" Target="mailto:ris@ou.edu" TargetMode="External"/><Relationship Id="rId2" Type="http://schemas.openxmlformats.org/officeDocument/2006/relationships/hyperlink" Target="mailto:fran@ou.edu"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sbir.gov/"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ABE28-841B-4FCA-BD75-62AC3624B9B7}"/>
              </a:ext>
            </a:extLst>
          </p:cNvPr>
          <p:cNvSpPr>
            <a:spLocks noGrp="1"/>
          </p:cNvSpPr>
          <p:nvPr>
            <p:ph type="title"/>
          </p:nvPr>
        </p:nvSpPr>
        <p:spPr>
          <a:xfrm>
            <a:off x="573969" y="2443479"/>
            <a:ext cx="7919861" cy="763659"/>
          </a:xfrm>
        </p:spPr>
        <p:txBody>
          <a:bodyPr>
            <a:normAutofit fontScale="90000"/>
          </a:bodyPr>
          <a:lstStyle/>
          <a:p>
            <a:r>
              <a:rPr lang="en-US" dirty="0">
                <a:solidFill>
                  <a:schemeClr val="tx1"/>
                </a:solidFill>
              </a:rPr>
              <a:t>Intro to SBIR/STTR Proposals &amp; Awards</a:t>
            </a:r>
          </a:p>
        </p:txBody>
      </p:sp>
      <p:sp>
        <p:nvSpPr>
          <p:cNvPr id="4" name="Slide Number Placeholder 3">
            <a:extLst>
              <a:ext uri="{FF2B5EF4-FFF2-40B4-BE49-F238E27FC236}">
                <a16:creationId xmlns:a16="http://schemas.microsoft.com/office/drawing/2014/main" id="{60850374-459C-4739-BAB5-7FF6327F1679}"/>
              </a:ext>
            </a:extLst>
          </p:cNvPr>
          <p:cNvSpPr>
            <a:spLocks noGrp="1"/>
          </p:cNvSpPr>
          <p:nvPr>
            <p:ph type="sldNum" sz="quarter" idx="12"/>
          </p:nvPr>
        </p:nvSpPr>
        <p:spPr/>
        <p:txBody>
          <a:bodyPr/>
          <a:lstStyle/>
          <a:p>
            <a:fld id="{529F8D16-25FD-4CAB-B92B-BE35C00D5CE0}" type="slidenum">
              <a:rPr lang="en-US" smtClean="0"/>
              <a:t>1</a:t>
            </a:fld>
            <a:endParaRPr lang="en-US" dirty="0"/>
          </a:p>
        </p:txBody>
      </p:sp>
      <p:sp>
        <p:nvSpPr>
          <p:cNvPr id="3" name="TextBox 2">
            <a:extLst>
              <a:ext uri="{FF2B5EF4-FFF2-40B4-BE49-F238E27FC236}">
                <a16:creationId xmlns:a16="http://schemas.microsoft.com/office/drawing/2014/main" id="{85F1D306-0DC4-411E-C7B7-2213AAB88B95}"/>
              </a:ext>
            </a:extLst>
          </p:cNvPr>
          <p:cNvSpPr txBox="1"/>
          <p:nvPr/>
        </p:nvSpPr>
        <p:spPr>
          <a:xfrm>
            <a:off x="2283328" y="3105834"/>
            <a:ext cx="4577343" cy="646331"/>
          </a:xfrm>
          <a:prstGeom prst="rect">
            <a:avLst/>
          </a:prstGeom>
          <a:noFill/>
        </p:spPr>
        <p:txBody>
          <a:bodyPr wrap="none" rtlCol="0">
            <a:spAutoFit/>
          </a:bodyPr>
          <a:lstStyle/>
          <a:p>
            <a:pPr algn="ctr"/>
            <a:r>
              <a:rPr lang="en-US" dirty="0">
                <a:effectLst/>
                <a:latin typeface="Calibri" panose="020F0502020204030204" pitchFamily="34" charset="0"/>
                <a:ea typeface="Calibri" panose="020F0502020204030204" pitchFamily="34" charset="0"/>
                <a:cs typeface="Times New Roman" panose="02020603050405020304" pitchFamily="18" charset="0"/>
              </a:rPr>
              <a:t>Small Business </a:t>
            </a:r>
            <a:r>
              <a:rPr lang="en-US" dirty="0">
                <a:latin typeface="Calibri" panose="020F0502020204030204" pitchFamily="34" charset="0"/>
                <a:ea typeface="Calibri" panose="020F0502020204030204" pitchFamily="34" charset="0"/>
                <a:cs typeface="Times New Roman" panose="02020603050405020304" pitchFamily="18" charset="0"/>
              </a:rPr>
              <a:t>I</a:t>
            </a:r>
            <a:r>
              <a:rPr lang="en-US" dirty="0">
                <a:effectLst/>
                <a:latin typeface="Calibri" panose="020F0502020204030204" pitchFamily="34" charset="0"/>
                <a:ea typeface="Calibri" panose="020F0502020204030204" pitchFamily="34" charset="0"/>
                <a:cs typeface="Times New Roman" panose="02020603050405020304" pitchFamily="18" charset="0"/>
              </a:rPr>
              <a:t>nnovation </a:t>
            </a:r>
            <a:r>
              <a:rPr lang="en-US" dirty="0">
                <a:latin typeface="Calibri" panose="020F0502020204030204" pitchFamily="34" charset="0"/>
                <a:ea typeface="Calibri" panose="020F0502020204030204" pitchFamily="34" charset="0"/>
                <a:cs typeface="Times New Roman" panose="02020603050405020304" pitchFamily="18" charset="0"/>
              </a:rPr>
              <a:t>R</a:t>
            </a:r>
            <a:r>
              <a:rPr lang="en-US" dirty="0">
                <a:effectLst/>
                <a:latin typeface="Calibri" panose="020F0502020204030204" pitchFamily="34" charset="0"/>
                <a:ea typeface="Calibri" panose="020F0502020204030204" pitchFamily="34" charset="0"/>
                <a:cs typeface="Times New Roman" panose="02020603050405020304" pitchFamily="18" charset="0"/>
              </a:rPr>
              <a:t>esearch (SBIR) and </a:t>
            </a:r>
          </a:p>
          <a:p>
            <a:pPr algn="ctr"/>
            <a:r>
              <a:rPr lang="en-US" dirty="0">
                <a:effectLst/>
                <a:latin typeface="Calibri" panose="020F0502020204030204" pitchFamily="34" charset="0"/>
                <a:ea typeface="Calibri" panose="020F0502020204030204" pitchFamily="34" charset="0"/>
                <a:cs typeface="Times New Roman" panose="02020603050405020304" pitchFamily="18" charset="0"/>
              </a:rPr>
              <a:t>Small Business </a:t>
            </a:r>
            <a:r>
              <a:rPr lang="en-US" dirty="0">
                <a:latin typeface="Calibri" panose="020F0502020204030204" pitchFamily="34" charset="0"/>
                <a:ea typeface="Calibri" panose="020F0502020204030204" pitchFamily="34" charset="0"/>
                <a:cs typeface="Times New Roman" panose="02020603050405020304" pitchFamily="18" charset="0"/>
              </a:rPr>
              <a:t>T</a:t>
            </a:r>
            <a:r>
              <a:rPr lang="en-US" dirty="0">
                <a:effectLst/>
                <a:latin typeface="Calibri" panose="020F0502020204030204" pitchFamily="34" charset="0"/>
                <a:ea typeface="Calibri" panose="020F0502020204030204" pitchFamily="34" charset="0"/>
                <a:cs typeface="Times New Roman" panose="02020603050405020304" pitchFamily="18" charset="0"/>
              </a:rPr>
              <a:t>echnology </a:t>
            </a:r>
            <a:r>
              <a:rPr lang="en-US" dirty="0">
                <a:latin typeface="Calibri" panose="020F0502020204030204" pitchFamily="34" charset="0"/>
                <a:ea typeface="Calibri" panose="020F0502020204030204" pitchFamily="34" charset="0"/>
                <a:cs typeface="Times New Roman" panose="02020603050405020304" pitchFamily="18" charset="0"/>
              </a:rPr>
              <a:t>T</a:t>
            </a:r>
            <a:r>
              <a:rPr lang="en-US" dirty="0">
                <a:effectLst/>
                <a:latin typeface="Calibri" panose="020F0502020204030204" pitchFamily="34" charset="0"/>
                <a:ea typeface="Calibri" panose="020F0502020204030204" pitchFamily="34" charset="0"/>
                <a:cs typeface="Times New Roman" panose="02020603050405020304" pitchFamily="18" charset="0"/>
              </a:rPr>
              <a:t>ransfer (STTR)</a:t>
            </a:r>
            <a:endParaRPr lang="en-US" dirty="0"/>
          </a:p>
        </p:txBody>
      </p:sp>
      <p:sp>
        <p:nvSpPr>
          <p:cNvPr id="5" name="TextBox 4">
            <a:extLst>
              <a:ext uri="{FF2B5EF4-FFF2-40B4-BE49-F238E27FC236}">
                <a16:creationId xmlns:a16="http://schemas.microsoft.com/office/drawing/2014/main" id="{7D76D70B-C628-850A-5223-BE7F2CD08468}"/>
              </a:ext>
            </a:extLst>
          </p:cNvPr>
          <p:cNvSpPr txBox="1"/>
          <p:nvPr/>
        </p:nvSpPr>
        <p:spPr>
          <a:xfrm>
            <a:off x="457200" y="5257800"/>
            <a:ext cx="4401398" cy="1015663"/>
          </a:xfrm>
          <a:prstGeom prst="rect">
            <a:avLst/>
          </a:prstGeom>
          <a:noFill/>
        </p:spPr>
        <p:txBody>
          <a:bodyPr wrap="none" rtlCol="0">
            <a:spAutoFit/>
          </a:bodyPr>
          <a:lstStyle/>
          <a:p>
            <a:r>
              <a:rPr lang="en-US" dirty="0"/>
              <a:t>Fran Stephens</a:t>
            </a:r>
          </a:p>
          <a:p>
            <a:r>
              <a:rPr lang="en-US" sz="1400" dirty="0"/>
              <a:t>Director, Faculty Relations &amp; Operational Excellence</a:t>
            </a:r>
          </a:p>
          <a:p>
            <a:r>
              <a:rPr lang="en-US" sz="1400" dirty="0"/>
              <a:t>University of Oklahoma</a:t>
            </a:r>
          </a:p>
          <a:p>
            <a:r>
              <a:rPr lang="en-US" sz="1400" dirty="0"/>
              <a:t>5/24/2023</a:t>
            </a:r>
          </a:p>
        </p:txBody>
      </p:sp>
    </p:spTree>
    <p:extLst>
      <p:ext uri="{BB962C8B-B14F-4D97-AF65-F5344CB8AC3E}">
        <p14:creationId xmlns:p14="http://schemas.microsoft.com/office/powerpoint/2010/main" val="26257959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1" y="189468"/>
            <a:ext cx="6347713" cy="660400"/>
          </a:xfrm>
        </p:spPr>
        <p:txBody>
          <a:bodyPr>
            <a:noAutofit/>
          </a:bodyPr>
          <a:lstStyle/>
          <a:p>
            <a:pPr algn="ctr"/>
            <a:r>
              <a:rPr lang="en-US" sz="3200" dirty="0">
                <a:latin typeface="Times New Roman" panose="02020603050405020304" pitchFamily="18" charset="0"/>
                <a:cs typeface="Times New Roman" panose="02020603050405020304" pitchFamily="18" charset="0"/>
              </a:rPr>
              <a:t>Intro to SBIR/STTR Proposals</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2400" y="1480953"/>
            <a:ext cx="7620000" cy="3167247"/>
          </a:xfrm>
        </p:spPr>
        <p:txBody>
          <a:bodyPr>
            <a:normAutofit/>
          </a:bodyPr>
          <a:lstStyle/>
          <a:p>
            <a:pPr marL="0" marR="0" indent="0">
              <a:lnSpc>
                <a:spcPct val="107000"/>
              </a:lnSpc>
              <a:spcBef>
                <a:spcPts val="0"/>
              </a:spcBef>
              <a:spcAft>
                <a:spcPts val="750"/>
              </a:spcAft>
              <a:buNone/>
            </a:pPr>
            <a:r>
              <a:rPr lang="en-US" sz="19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For STTR, the partnering nonprofit research institution must also meet certain eligibility criteria:</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750"/>
              </a:spcAft>
              <a:buSzPts val="1000"/>
              <a:buFont typeface="Wingdings" panose="05000000000000000000" pitchFamily="2" charset="2"/>
              <a:buChar char="Ø"/>
              <a:tabLst>
                <a:tab pos="457200" algn="l"/>
              </a:tabLst>
            </a:pPr>
            <a:r>
              <a:rPr lang="en-US" sz="19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Located in the US</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750"/>
              </a:spcAft>
              <a:buSzPts val="1000"/>
              <a:buFont typeface="Wingdings" panose="05000000000000000000" pitchFamily="2" charset="2"/>
              <a:buChar char="Ø"/>
              <a:tabLst>
                <a:tab pos="457200" algn="l"/>
              </a:tabLst>
            </a:pPr>
            <a:r>
              <a:rPr lang="en-US" sz="19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Meet one of three definitions:</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R="0" lvl="1">
              <a:lnSpc>
                <a:spcPct val="107000"/>
              </a:lnSpc>
              <a:spcBef>
                <a:spcPts val="0"/>
              </a:spcBef>
              <a:spcAft>
                <a:spcPts val="750"/>
              </a:spcAft>
              <a:buSzPts val="1000"/>
              <a:buFont typeface="Wingdings" panose="05000000000000000000" pitchFamily="2" charset="2"/>
              <a:buChar char="Ø"/>
              <a:tabLst>
                <a:tab pos="914400" algn="l"/>
              </a:tabLst>
            </a:pPr>
            <a:r>
              <a:rPr lang="en-US" sz="19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Nonprofit college or university</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R="0" lvl="1">
              <a:lnSpc>
                <a:spcPct val="107000"/>
              </a:lnSpc>
              <a:spcBef>
                <a:spcPts val="0"/>
              </a:spcBef>
              <a:spcAft>
                <a:spcPts val="750"/>
              </a:spcAft>
              <a:buSzPts val="1000"/>
              <a:buFont typeface="Wingdings" panose="05000000000000000000" pitchFamily="2" charset="2"/>
              <a:buChar char="Ø"/>
              <a:tabLst>
                <a:tab pos="914400" algn="l"/>
              </a:tabLst>
            </a:pPr>
            <a:r>
              <a:rPr lang="en-US" sz="19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Domestic nonprofit research organization</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R="0" lvl="1">
              <a:lnSpc>
                <a:spcPct val="107000"/>
              </a:lnSpc>
              <a:spcBef>
                <a:spcPts val="0"/>
              </a:spcBef>
              <a:spcAft>
                <a:spcPts val="750"/>
              </a:spcAft>
              <a:buSzPts val="1000"/>
              <a:buFont typeface="Wingdings" panose="05000000000000000000" pitchFamily="2" charset="2"/>
              <a:buChar char="Ø"/>
              <a:tabLst>
                <a:tab pos="914400" algn="l"/>
              </a:tabLst>
            </a:pPr>
            <a:r>
              <a:rPr lang="en-US" sz="19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Federally funded R&amp;D center (FFRDC)</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lvl="1"/>
            <a:endParaRPr lang="en-US" sz="1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4B15D238-177F-4A91-868E-AF99CA803702}" type="slidenum">
              <a:rPr lang="en-US" smtClean="0"/>
              <a:pPr/>
              <a:t>10</a:t>
            </a:fld>
            <a:endParaRPr lang="en-US" dirty="0"/>
          </a:p>
        </p:txBody>
      </p:sp>
    </p:spTree>
    <p:extLst>
      <p:ext uri="{BB962C8B-B14F-4D97-AF65-F5344CB8AC3E}">
        <p14:creationId xmlns:p14="http://schemas.microsoft.com/office/powerpoint/2010/main" val="1116707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1" y="189468"/>
            <a:ext cx="6347713" cy="660400"/>
          </a:xfrm>
        </p:spPr>
        <p:txBody>
          <a:bodyPr>
            <a:noAutofit/>
          </a:bodyPr>
          <a:lstStyle/>
          <a:p>
            <a:pPr algn="ctr"/>
            <a:r>
              <a:rPr lang="en-US" sz="3200" dirty="0">
                <a:latin typeface="Times New Roman" panose="02020603050405020304" pitchFamily="18" charset="0"/>
                <a:cs typeface="Times New Roman" panose="02020603050405020304" pitchFamily="18" charset="0"/>
              </a:rPr>
              <a:t>Intro to SBIR/STTR Proposals</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2400" y="1190994"/>
            <a:ext cx="7620000" cy="5187579"/>
          </a:xfrm>
        </p:spPr>
        <p:txBody>
          <a:bodyPr>
            <a:normAutofit lnSpcReduction="10000"/>
          </a:bodyPr>
          <a:lstStyle/>
          <a:p>
            <a:pPr marL="0" marR="0" indent="0">
              <a:lnSpc>
                <a:spcPct val="107000"/>
              </a:lnSpc>
              <a:spcBef>
                <a:spcPts val="0"/>
              </a:spcBef>
              <a:spcAft>
                <a:spcPts val="750"/>
              </a:spcAft>
              <a:buNone/>
            </a:pPr>
            <a:r>
              <a:rPr lang="en-US" sz="1900" b="1"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Submitting SBIR/STTR proposals:</a:t>
            </a:r>
          </a:p>
          <a:p>
            <a:pPr marR="0" lvl="0">
              <a:lnSpc>
                <a:spcPct val="107000"/>
              </a:lnSpc>
              <a:spcBef>
                <a:spcPts val="0"/>
              </a:spcBef>
              <a:spcAft>
                <a:spcPts val="750"/>
              </a:spcAft>
              <a:buSzPts val="1000"/>
              <a:buFont typeface="Wingdings" panose="05000000000000000000" pitchFamily="2" charset="2"/>
              <a:buChar char="Ø"/>
              <a:tabLst>
                <a:tab pos="457200" algn="l"/>
              </a:tabLst>
            </a:pPr>
            <a:r>
              <a:rPr lang="en-US" sz="19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Exact contents of the submission package and the submission system will vary by the sponsor so read the guidelines closely. If copies of legal agreements or special certifications are needed start the process early (work with ORS).</a:t>
            </a:r>
          </a:p>
          <a:p>
            <a:pPr marR="0" lvl="0">
              <a:lnSpc>
                <a:spcPct val="107000"/>
              </a:lnSpc>
              <a:spcBef>
                <a:spcPts val="0"/>
              </a:spcBef>
              <a:spcAft>
                <a:spcPts val="750"/>
              </a:spcAft>
              <a:buSzPts val="1000"/>
              <a:buFont typeface="Wingdings" panose="05000000000000000000" pitchFamily="2" charset="2"/>
              <a:buChar char="Ø"/>
              <a:tabLst>
                <a:tab pos="457200" algn="l"/>
              </a:tabLst>
            </a:pPr>
            <a:r>
              <a:rPr lang="en-US" sz="1900"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Info sheet is required at preliminary submissions regardless if OU is lead or subcontract.</a:t>
            </a:r>
          </a:p>
          <a:p>
            <a:pPr marR="0" lvl="0">
              <a:lnSpc>
                <a:spcPct val="107000"/>
              </a:lnSpc>
              <a:spcBef>
                <a:spcPts val="0"/>
              </a:spcBef>
              <a:spcAft>
                <a:spcPts val="750"/>
              </a:spcAft>
              <a:buSzPts val="1000"/>
              <a:buFont typeface="Wingdings" panose="05000000000000000000" pitchFamily="2" charset="2"/>
              <a:buChar char="Ø"/>
              <a:tabLst>
                <a:tab pos="457200" algn="l"/>
              </a:tabLst>
            </a:pPr>
            <a:r>
              <a:rPr lang="en-US" sz="19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If OU is the lead we will need subcontract paperwork from the company; if an FFRDC is involved we’ll need the appropriate package from them.  Check guidelines for special or unusual requirements such as ND agreements being included with submission.</a:t>
            </a:r>
          </a:p>
          <a:p>
            <a:pPr marR="0" lvl="0">
              <a:lnSpc>
                <a:spcPct val="107000"/>
              </a:lnSpc>
              <a:spcBef>
                <a:spcPts val="0"/>
              </a:spcBef>
              <a:spcAft>
                <a:spcPts val="750"/>
              </a:spcAft>
              <a:buSzPts val="1000"/>
              <a:buFont typeface="Wingdings" panose="05000000000000000000" pitchFamily="2" charset="2"/>
              <a:buChar char="Ø"/>
              <a:tabLst>
                <a:tab pos="457200" algn="l"/>
              </a:tabLst>
            </a:pPr>
            <a:r>
              <a:rPr lang="en-US" sz="19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If the company is the lead you will need to provide them a subcontract package (SOW, budget, budget justification, letter from ORS).  Depending on sponsor requirements other paperwork may be needed.</a:t>
            </a:r>
          </a:p>
        </p:txBody>
      </p:sp>
      <p:sp>
        <p:nvSpPr>
          <p:cNvPr id="4" name="Slide Number Placeholder 3"/>
          <p:cNvSpPr>
            <a:spLocks noGrp="1"/>
          </p:cNvSpPr>
          <p:nvPr>
            <p:ph type="sldNum" sz="quarter" idx="12"/>
          </p:nvPr>
        </p:nvSpPr>
        <p:spPr/>
        <p:txBody>
          <a:bodyPr/>
          <a:lstStyle/>
          <a:p>
            <a:fld id="{4B15D238-177F-4A91-868E-AF99CA803702}" type="slidenum">
              <a:rPr lang="en-US" smtClean="0"/>
              <a:pPr/>
              <a:t>11</a:t>
            </a:fld>
            <a:endParaRPr lang="en-US" dirty="0"/>
          </a:p>
        </p:txBody>
      </p:sp>
    </p:spTree>
    <p:extLst>
      <p:ext uri="{BB962C8B-B14F-4D97-AF65-F5344CB8AC3E}">
        <p14:creationId xmlns:p14="http://schemas.microsoft.com/office/powerpoint/2010/main" val="32285939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1" y="189468"/>
            <a:ext cx="6347713" cy="660400"/>
          </a:xfrm>
        </p:spPr>
        <p:txBody>
          <a:bodyPr>
            <a:noAutofit/>
          </a:bodyPr>
          <a:lstStyle/>
          <a:p>
            <a:pPr algn="ctr"/>
            <a:r>
              <a:rPr lang="en-US" sz="3200" dirty="0">
                <a:latin typeface="Times New Roman" panose="02020603050405020304" pitchFamily="18" charset="0"/>
                <a:cs typeface="Times New Roman" panose="02020603050405020304" pitchFamily="18" charset="0"/>
              </a:rPr>
              <a:t>Intro to SBIR/STTR Proposals</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1173" y="1203510"/>
            <a:ext cx="8229600" cy="5121090"/>
          </a:xfrm>
        </p:spPr>
        <p:txBody>
          <a:bodyPr>
            <a:normAutofit/>
          </a:bodyPr>
          <a:lstStyle/>
          <a:p>
            <a:r>
              <a:rPr lang="en-US" sz="2000" b="1" dirty="0">
                <a:latin typeface="Times New Roman" panose="02020603050405020304" pitchFamily="18" charset="0"/>
                <a:cs typeface="Times New Roman" panose="02020603050405020304" pitchFamily="18" charset="0"/>
              </a:rPr>
              <a:t>Cautions</a:t>
            </a:r>
          </a:p>
          <a:p>
            <a:pPr lvl="1"/>
            <a:r>
              <a:rPr lang="en-US" sz="1800" dirty="0">
                <a:latin typeface="Times New Roman" panose="02020603050405020304" pitchFamily="18" charset="0"/>
                <a:cs typeface="Times New Roman" panose="02020603050405020304" pitchFamily="18" charset="0"/>
              </a:rPr>
              <a:t>Many times a PI may create a company, have fiscal or relationship ties with one, or may want to involve a company of a colleague.</a:t>
            </a:r>
          </a:p>
          <a:p>
            <a:pPr lvl="1"/>
            <a:r>
              <a:rPr lang="en-US" sz="1800" dirty="0">
                <a:latin typeface="Times New Roman" panose="02020603050405020304" pitchFamily="18" charset="0"/>
                <a:cs typeface="Times New Roman" panose="02020603050405020304" pitchFamily="18" charset="0"/>
              </a:rPr>
              <a:t>The company must be an official entity (registered in SAM.gov, have a Unique Entity Identifier, have a tax ID number).</a:t>
            </a:r>
          </a:p>
          <a:p>
            <a:pPr lvl="1"/>
            <a:r>
              <a:rPr lang="en-US" sz="1800" dirty="0">
                <a:latin typeface="Times New Roman" panose="02020603050405020304" pitchFamily="18" charset="0"/>
                <a:cs typeface="Times New Roman" panose="02020603050405020304" pitchFamily="18" charset="0"/>
              </a:rPr>
              <a:t>The company must have or establish accounting systems that will allow them to track and report expenditures and if they are the primary also accomplish needed reports and grant/contract management.</a:t>
            </a:r>
          </a:p>
          <a:p>
            <a:pPr lvl="1"/>
            <a:r>
              <a:rPr lang="en-US" sz="1800" dirty="0">
                <a:latin typeface="Times New Roman" panose="02020603050405020304" pitchFamily="18" charset="0"/>
                <a:cs typeface="Times New Roman" panose="02020603050405020304" pitchFamily="18" charset="0"/>
              </a:rPr>
              <a:t>Audit flags:</a:t>
            </a:r>
          </a:p>
          <a:p>
            <a:pPr lvl="2"/>
            <a:r>
              <a:rPr lang="en-US" sz="1600" dirty="0">
                <a:latin typeface="Times New Roman" panose="02020603050405020304" pitchFamily="18" charset="0"/>
                <a:cs typeface="Times New Roman" panose="02020603050405020304" pitchFamily="18" charset="0"/>
              </a:rPr>
              <a:t>Company address is home address</a:t>
            </a:r>
          </a:p>
          <a:p>
            <a:pPr lvl="2"/>
            <a:r>
              <a:rPr lang="en-US" sz="1600" dirty="0">
                <a:latin typeface="Times New Roman" panose="02020603050405020304" pitchFamily="18" charset="0"/>
                <a:cs typeface="Times New Roman" panose="02020603050405020304" pitchFamily="18" charset="0"/>
              </a:rPr>
              <a:t>Using an email address or phone number of another entity for official communications (for example using an OU email address instead of a company address when doing business as/for the company)</a:t>
            </a:r>
          </a:p>
        </p:txBody>
      </p:sp>
      <p:sp>
        <p:nvSpPr>
          <p:cNvPr id="4" name="Slide Number Placeholder 3"/>
          <p:cNvSpPr>
            <a:spLocks noGrp="1"/>
          </p:cNvSpPr>
          <p:nvPr>
            <p:ph type="sldNum" sz="quarter" idx="12"/>
          </p:nvPr>
        </p:nvSpPr>
        <p:spPr/>
        <p:txBody>
          <a:bodyPr/>
          <a:lstStyle/>
          <a:p>
            <a:fld id="{4B15D238-177F-4A91-868E-AF99CA803702}" type="slidenum">
              <a:rPr lang="en-US" smtClean="0"/>
              <a:pPr/>
              <a:t>12</a:t>
            </a:fld>
            <a:endParaRPr lang="en-US" dirty="0"/>
          </a:p>
        </p:txBody>
      </p:sp>
    </p:spTree>
    <p:extLst>
      <p:ext uri="{BB962C8B-B14F-4D97-AF65-F5344CB8AC3E}">
        <p14:creationId xmlns:p14="http://schemas.microsoft.com/office/powerpoint/2010/main" val="7349773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1" y="189468"/>
            <a:ext cx="6347713" cy="660400"/>
          </a:xfrm>
        </p:spPr>
        <p:txBody>
          <a:bodyPr>
            <a:noAutofit/>
          </a:bodyPr>
          <a:lstStyle/>
          <a:p>
            <a:pPr algn="ctr"/>
            <a:r>
              <a:rPr lang="en-US" sz="3200" dirty="0">
                <a:latin typeface="Times New Roman" panose="02020603050405020304" pitchFamily="18" charset="0"/>
                <a:cs typeface="Times New Roman" panose="02020603050405020304" pitchFamily="18" charset="0"/>
              </a:rPr>
              <a:t>Intro to SBIR/STTR Proposals</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2400" y="1480952"/>
            <a:ext cx="8229600" cy="3776848"/>
          </a:xfrm>
        </p:spPr>
        <p:txBody>
          <a:bodyPr>
            <a:normAutofit/>
          </a:bodyPr>
          <a:lstStyle/>
          <a:p>
            <a:r>
              <a:rPr lang="en-US" sz="2000" b="1" dirty="0">
                <a:latin typeface="Times New Roman" panose="02020603050405020304" pitchFamily="18" charset="0"/>
                <a:cs typeface="Times New Roman" panose="02020603050405020304" pitchFamily="18" charset="0"/>
              </a:rPr>
              <a:t>Cautions</a:t>
            </a:r>
          </a:p>
          <a:p>
            <a:pPr lvl="1"/>
            <a:r>
              <a:rPr lang="en-US" sz="1800" dirty="0">
                <a:latin typeface="Times New Roman" panose="02020603050405020304" pitchFamily="18" charset="0"/>
                <a:cs typeface="Times New Roman" panose="02020603050405020304" pitchFamily="18" charset="0"/>
              </a:rPr>
              <a:t>You cannot have the same PI at the company and at the educational institution.</a:t>
            </a:r>
          </a:p>
          <a:p>
            <a:pPr lvl="1"/>
            <a:r>
              <a:rPr lang="en-US" sz="1800" dirty="0">
                <a:latin typeface="Times New Roman" panose="02020603050405020304" pitchFamily="18" charset="0"/>
                <a:cs typeface="Times New Roman" panose="02020603050405020304" pitchFamily="18" charset="0"/>
              </a:rPr>
              <a:t>OU assets cannot be used for accomplishing the company’s objectives for free.</a:t>
            </a:r>
          </a:p>
          <a:p>
            <a:pPr lvl="1"/>
            <a:r>
              <a:rPr lang="en-US" sz="1800" dirty="0">
                <a:latin typeface="Times New Roman" panose="02020603050405020304" pitchFamily="18" charset="0"/>
                <a:cs typeface="Times New Roman" panose="02020603050405020304" pitchFamily="18" charset="0"/>
              </a:rPr>
              <a:t>The company may want some type of Intellectual Property agreement or Non Disclosure agreement at proposal state and/or at award stage.  These need to be approved by OU’s Office of Technology and Commercialization and Legal offices.  Some solicitations require a copy of agreements to be submitted with the proposal.</a:t>
            </a:r>
            <a:endParaRPr lang="en-US" sz="1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4B15D238-177F-4A91-868E-AF99CA803702}" type="slidenum">
              <a:rPr lang="en-US" smtClean="0"/>
              <a:pPr/>
              <a:t>13</a:t>
            </a:fld>
            <a:endParaRPr lang="en-US" dirty="0"/>
          </a:p>
        </p:txBody>
      </p:sp>
    </p:spTree>
    <p:extLst>
      <p:ext uri="{BB962C8B-B14F-4D97-AF65-F5344CB8AC3E}">
        <p14:creationId xmlns:p14="http://schemas.microsoft.com/office/powerpoint/2010/main" val="3917112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1" y="189468"/>
            <a:ext cx="6347713" cy="660400"/>
          </a:xfrm>
        </p:spPr>
        <p:txBody>
          <a:bodyPr>
            <a:noAutofit/>
          </a:bodyPr>
          <a:lstStyle/>
          <a:p>
            <a:pPr algn="ctr"/>
            <a:r>
              <a:rPr lang="en-US" sz="3200" dirty="0">
                <a:latin typeface="Times New Roman" panose="02020603050405020304" pitchFamily="18" charset="0"/>
                <a:cs typeface="Times New Roman" panose="02020603050405020304" pitchFamily="18" charset="0"/>
              </a:rPr>
              <a:t>Intro to SBIR/STTR Proposals</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2400" y="877577"/>
            <a:ext cx="8229600" cy="3999223"/>
          </a:xfrm>
        </p:spPr>
        <p:txBody>
          <a:bodyPr>
            <a:normAutofit/>
          </a:bodyPr>
          <a:lstStyle/>
          <a:p>
            <a:r>
              <a:rPr lang="en-US" b="1" dirty="0">
                <a:latin typeface="Times New Roman" panose="02020603050405020304" pitchFamily="18" charset="0"/>
                <a:cs typeface="Times New Roman" panose="02020603050405020304" pitchFamily="18" charset="0"/>
              </a:rPr>
              <a:t>Cautions – Conflict of Interest</a:t>
            </a:r>
          </a:p>
          <a:p>
            <a:pPr lvl="1"/>
            <a:r>
              <a:rPr lang="en-US" sz="1800" dirty="0">
                <a:latin typeface="Times New Roman" panose="02020603050405020304" pitchFamily="18" charset="0"/>
                <a:cs typeface="Times New Roman" panose="02020603050405020304" pitchFamily="18" charset="0"/>
              </a:rPr>
              <a:t>If an OU PI has a fiscal or relationship conflict with a company involved in a proposal submission it must be disclosed.  </a:t>
            </a:r>
          </a:p>
          <a:p>
            <a:pPr lvl="2"/>
            <a:r>
              <a:rPr lang="en-US" sz="1800" dirty="0">
                <a:latin typeface="Times New Roman" panose="02020603050405020304" pitchFamily="18" charset="0"/>
                <a:cs typeface="Times New Roman" panose="02020603050405020304" pitchFamily="18" charset="0"/>
              </a:rPr>
              <a:t>Fiscal could involve honoraria or other payments.  </a:t>
            </a:r>
          </a:p>
          <a:p>
            <a:pPr lvl="2"/>
            <a:r>
              <a:rPr lang="en-US" sz="1800" dirty="0">
                <a:latin typeface="Times New Roman" panose="02020603050405020304" pitchFamily="18" charset="0"/>
                <a:cs typeface="Times New Roman" panose="02020603050405020304" pitchFamily="18" charset="0"/>
              </a:rPr>
              <a:t>Relational could mean involvement in company creation, management, consulting/advising, or familial ties.</a:t>
            </a:r>
          </a:p>
          <a:p>
            <a:pPr lvl="1"/>
            <a:r>
              <a:rPr lang="en-US" sz="1800" dirty="0">
                <a:latin typeface="Times New Roman" panose="02020603050405020304" pitchFamily="18" charset="0"/>
                <a:cs typeface="Times New Roman" panose="02020603050405020304" pitchFamily="18" charset="0"/>
              </a:rPr>
              <a:t>Disclosure is through the normal OU conflict of interest process  </a:t>
            </a:r>
            <a:r>
              <a:rPr lang="en-US" sz="1800" dirty="0">
                <a:hlinkClick r:id="rId2"/>
              </a:rPr>
              <a:t>Conflict of Interest (ou.edu)</a:t>
            </a:r>
            <a:endParaRPr lang="en-US" sz="1800" dirty="0">
              <a:latin typeface="Times New Roman" panose="02020603050405020304" pitchFamily="18" charset="0"/>
              <a:cs typeface="Times New Roman" panose="02020603050405020304" pitchFamily="18" charset="0"/>
            </a:endParaRPr>
          </a:p>
          <a:p>
            <a:pPr lvl="1"/>
            <a:r>
              <a:rPr lang="en-US" sz="1800" dirty="0">
                <a:latin typeface="Times New Roman" panose="02020603050405020304" pitchFamily="18" charset="0"/>
                <a:cs typeface="Times New Roman" panose="02020603050405020304" pitchFamily="18" charset="0"/>
              </a:rPr>
              <a:t>Because of issues seen with SBIR/STTR </a:t>
            </a:r>
            <a:r>
              <a:rPr lang="en-US" sz="1800">
                <a:latin typeface="Times New Roman" panose="02020603050405020304" pitchFamily="18" charset="0"/>
                <a:cs typeface="Times New Roman" panose="02020603050405020304" pitchFamily="18" charset="0"/>
              </a:rPr>
              <a:t>proposals an </a:t>
            </a:r>
            <a:r>
              <a:rPr lang="en-US" sz="1800" dirty="0">
                <a:latin typeface="Times New Roman" panose="02020603050405020304" pitchFamily="18" charset="0"/>
                <a:cs typeface="Times New Roman" panose="02020603050405020304" pitchFamily="18" charset="0"/>
              </a:rPr>
              <a:t>awards specific guidance has been established at OU  </a:t>
            </a:r>
            <a:r>
              <a:rPr lang="en-US"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a:rPr>
              <a:t>SBIR STTR Projects (ou.edu)</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buNone/>
            </a:pPr>
            <a:endParaRPr lang="en-US" sz="1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4B15D238-177F-4A91-868E-AF99CA803702}" type="slidenum">
              <a:rPr lang="en-US" smtClean="0"/>
              <a:pPr/>
              <a:t>14</a:t>
            </a:fld>
            <a:endParaRPr lang="en-US" dirty="0"/>
          </a:p>
        </p:txBody>
      </p:sp>
      <p:sp>
        <p:nvSpPr>
          <p:cNvPr id="5" name="TextBox 4">
            <a:extLst>
              <a:ext uri="{FF2B5EF4-FFF2-40B4-BE49-F238E27FC236}">
                <a16:creationId xmlns:a16="http://schemas.microsoft.com/office/drawing/2014/main" id="{7B82C77E-E288-40F0-68B6-589B17796D24}"/>
              </a:ext>
            </a:extLst>
          </p:cNvPr>
          <p:cNvSpPr txBox="1"/>
          <p:nvPr/>
        </p:nvSpPr>
        <p:spPr>
          <a:xfrm>
            <a:off x="381000" y="5562600"/>
            <a:ext cx="6968574" cy="1077218"/>
          </a:xfrm>
          <a:prstGeom prst="rect">
            <a:avLst/>
          </a:prstGeom>
          <a:noFill/>
        </p:spPr>
        <p:txBody>
          <a:bodyPr wrap="none" rtlCol="0">
            <a:spAutoFit/>
          </a:bodyPr>
          <a:lstStyle/>
          <a:p>
            <a:r>
              <a:rPr lang="en-US" sz="1600" dirty="0"/>
              <a:t>Note:  If an OU PI/CoPI discloses a COI with a company, the company </a:t>
            </a:r>
          </a:p>
          <a:p>
            <a:r>
              <a:rPr lang="en-US" sz="1600" dirty="0"/>
              <a:t>should also have an established COI process and disclose the conflict too.</a:t>
            </a:r>
          </a:p>
          <a:p>
            <a:r>
              <a:rPr lang="en-US" sz="1600" dirty="0"/>
              <a:t>(This would be an expectation for an entity that is set up to do business</a:t>
            </a:r>
          </a:p>
          <a:p>
            <a:r>
              <a:rPr lang="en-US" sz="1600" dirty="0"/>
              <a:t>With the federal agencies.)</a:t>
            </a:r>
          </a:p>
        </p:txBody>
      </p:sp>
    </p:spTree>
    <p:extLst>
      <p:ext uri="{BB962C8B-B14F-4D97-AF65-F5344CB8AC3E}">
        <p14:creationId xmlns:p14="http://schemas.microsoft.com/office/powerpoint/2010/main" val="6234787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15D238-177F-4A91-868E-AF99CA803702}" type="slidenum">
              <a:rPr lang="en-US" smtClean="0"/>
              <a:pPr/>
              <a:t>15</a:t>
            </a:fld>
            <a:endParaRPr lang="en-US" dirty="0"/>
          </a:p>
        </p:txBody>
      </p:sp>
      <p:sp>
        <p:nvSpPr>
          <p:cNvPr id="3" name="Subtitle 2"/>
          <p:cNvSpPr>
            <a:spLocks noGrp="1"/>
          </p:cNvSpPr>
          <p:nvPr>
            <p:ph type="subTitle" idx="4294967295"/>
          </p:nvPr>
        </p:nvSpPr>
        <p:spPr>
          <a:xfrm>
            <a:off x="228600" y="1249362"/>
            <a:ext cx="7391400" cy="5075238"/>
          </a:xfrm>
        </p:spPr>
        <p:txBody>
          <a:bodyPr>
            <a:noAutofit/>
          </a:bodyPr>
          <a:lstStyle/>
          <a:p>
            <a:pPr marL="0" indent="0">
              <a:lnSpc>
                <a:spcPct val="80000"/>
              </a:lnSpc>
              <a:buNone/>
            </a:pPr>
            <a:r>
              <a:rPr lang="en-US" sz="3600" b="1" dirty="0">
                <a:solidFill>
                  <a:schemeClr val="tx1"/>
                </a:solidFill>
                <a:latin typeface="Times New Roman" panose="02020603050405020304" pitchFamily="18" charset="0"/>
                <a:cs typeface="Times New Roman" panose="02020603050405020304" pitchFamily="18" charset="0"/>
              </a:rPr>
              <a:t>Take-a-Way</a:t>
            </a:r>
          </a:p>
          <a:p>
            <a:pPr algn="l">
              <a:lnSpc>
                <a:spcPct val="80000"/>
              </a:lnSpc>
            </a:pPr>
            <a:endParaRPr lang="en-US" sz="2000" dirty="0">
              <a:latin typeface="Times New Roman" panose="02020603050405020304" pitchFamily="18" charset="0"/>
              <a:cs typeface="Times New Roman" panose="02020603050405020304" pitchFamily="18" charset="0"/>
            </a:endParaRPr>
          </a:p>
          <a:p>
            <a:pPr algn="l">
              <a:lnSpc>
                <a:spcPct val="80000"/>
              </a:lnSpc>
            </a:pPr>
            <a:r>
              <a:rPr lang="en-US" sz="2000" dirty="0">
                <a:latin typeface="Times New Roman" panose="02020603050405020304" pitchFamily="18" charset="0"/>
                <a:cs typeface="Times New Roman" panose="02020603050405020304" pitchFamily="18" charset="0"/>
              </a:rPr>
              <a:t>Highly competitive programs.</a:t>
            </a:r>
          </a:p>
          <a:p>
            <a:pPr algn="l">
              <a:lnSpc>
                <a:spcPct val="80000"/>
              </a:lnSpc>
            </a:pPr>
            <a:r>
              <a:rPr lang="en-US" sz="2000" dirty="0">
                <a:latin typeface="Times New Roman" panose="02020603050405020304" pitchFamily="18" charset="0"/>
                <a:cs typeface="Times New Roman" panose="02020603050405020304" pitchFamily="18" charset="0"/>
              </a:rPr>
              <a:t>Federal agencies with extramural Research and Development budgets over 100M are required to fund a certain percentage of SBIR/STTR proposals.  (percent varies by budget amount)</a:t>
            </a:r>
          </a:p>
          <a:p>
            <a:pPr algn="l">
              <a:lnSpc>
                <a:spcPct val="80000"/>
              </a:lnSpc>
            </a:pPr>
            <a:r>
              <a:rPr lang="en-US" sz="2000" dirty="0">
                <a:latin typeface="Times New Roman" panose="02020603050405020304" pitchFamily="18" charset="0"/>
                <a:cs typeface="Times New Roman" panose="02020603050405020304" pitchFamily="18" charset="0"/>
              </a:rPr>
              <a:t>Make sure any company involved is officially established as an entity that can do business with the government.</a:t>
            </a:r>
          </a:p>
          <a:p>
            <a:pPr algn="l">
              <a:lnSpc>
                <a:spcPct val="80000"/>
              </a:lnSpc>
            </a:pPr>
            <a:r>
              <a:rPr lang="en-US" sz="2000" dirty="0">
                <a:latin typeface="Times New Roman" panose="02020603050405020304" pitchFamily="18" charset="0"/>
                <a:cs typeface="Times New Roman" panose="02020603050405020304" pitchFamily="18" charset="0"/>
              </a:rPr>
              <a:t>If the PI has any type of fiscal or relationship involvement with an involved company be sure to disclose it on the information sheet. If a relationship develops later in the proposal or award process let ORS know as soon as possible.</a:t>
            </a:r>
          </a:p>
          <a:p>
            <a:pPr algn="l">
              <a:lnSpc>
                <a:spcPct val="80000"/>
              </a:lnSpc>
            </a:pPr>
            <a:r>
              <a:rPr lang="en-US" sz="2000" dirty="0">
                <a:latin typeface="Times New Roman" panose="02020603050405020304" pitchFamily="18" charset="0"/>
                <a:cs typeface="Times New Roman" panose="02020603050405020304" pitchFamily="18" charset="0"/>
              </a:rPr>
              <a:t>Investigate the sponsor website for SBIR/STTR information.</a:t>
            </a:r>
          </a:p>
          <a:p>
            <a:pPr marL="0" indent="0" algn="l">
              <a:lnSpc>
                <a:spcPct val="80000"/>
              </a:lnSpc>
              <a:buNone/>
            </a:pPr>
            <a:endParaRPr lang="en-US" sz="2000" b="1" dirty="0">
              <a:solidFill>
                <a:schemeClr val="tx1"/>
              </a:solidFill>
            </a:endParaRPr>
          </a:p>
          <a:p>
            <a:pPr algn="l">
              <a:lnSpc>
                <a:spcPct val="80000"/>
              </a:lnSpc>
            </a:pPr>
            <a:endParaRPr lang="en-US" sz="2000" b="1" dirty="0">
              <a:solidFill>
                <a:schemeClr val="tx1"/>
              </a:solidFill>
            </a:endParaRPr>
          </a:p>
        </p:txBody>
      </p:sp>
      <p:sp>
        <p:nvSpPr>
          <p:cNvPr id="6" name="Title 1">
            <a:extLst>
              <a:ext uri="{FF2B5EF4-FFF2-40B4-BE49-F238E27FC236}">
                <a16:creationId xmlns:a16="http://schemas.microsoft.com/office/drawing/2014/main" id="{09DA8ECE-F1AC-48AE-A91A-D4AECA7E3C64}"/>
              </a:ext>
            </a:extLst>
          </p:cNvPr>
          <p:cNvSpPr>
            <a:spLocks noGrp="1"/>
          </p:cNvSpPr>
          <p:nvPr>
            <p:ph type="title"/>
          </p:nvPr>
        </p:nvSpPr>
        <p:spPr>
          <a:xfrm>
            <a:off x="609601" y="189468"/>
            <a:ext cx="6347713" cy="660400"/>
          </a:xfrm>
        </p:spPr>
        <p:txBody>
          <a:bodyPr>
            <a:noAutofit/>
          </a:bodyPr>
          <a:lstStyle/>
          <a:p>
            <a:pPr algn="ctr"/>
            <a:r>
              <a:rPr lang="en-US" sz="3200" dirty="0">
                <a:latin typeface="Times New Roman" panose="02020603050405020304" pitchFamily="18" charset="0"/>
                <a:cs typeface="Times New Roman" panose="02020603050405020304" pitchFamily="18" charset="0"/>
              </a:rPr>
              <a:t>Intro to SBIR/STTR Proposals</a:t>
            </a:r>
            <a:endParaRPr 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8771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15D238-177F-4A91-868E-AF99CA803702}" type="slidenum">
              <a:rPr lang="en-US" smtClean="0"/>
              <a:pPr/>
              <a:t>16</a:t>
            </a:fld>
            <a:endParaRPr lang="en-US" dirty="0"/>
          </a:p>
        </p:txBody>
      </p:sp>
      <p:sp>
        <p:nvSpPr>
          <p:cNvPr id="3" name="Subtitle 2"/>
          <p:cNvSpPr>
            <a:spLocks noGrp="1"/>
          </p:cNvSpPr>
          <p:nvPr>
            <p:ph type="subTitle" idx="4294967295"/>
          </p:nvPr>
        </p:nvSpPr>
        <p:spPr>
          <a:xfrm>
            <a:off x="228600" y="1249362"/>
            <a:ext cx="7391400" cy="4359275"/>
          </a:xfrm>
        </p:spPr>
        <p:txBody>
          <a:bodyPr>
            <a:noAutofit/>
          </a:bodyPr>
          <a:lstStyle/>
          <a:p>
            <a:pPr marL="0" indent="0" algn="ctr">
              <a:lnSpc>
                <a:spcPct val="80000"/>
              </a:lnSpc>
              <a:buNone/>
            </a:pPr>
            <a:r>
              <a:rPr lang="en-US" sz="3600" b="1" dirty="0">
                <a:solidFill>
                  <a:schemeClr val="tx1"/>
                </a:solidFill>
                <a:latin typeface="Times New Roman" panose="02020603050405020304" pitchFamily="18" charset="0"/>
                <a:cs typeface="Times New Roman" panose="02020603050405020304" pitchFamily="18" charset="0"/>
              </a:rPr>
              <a:t>Contacts for Information and Questions</a:t>
            </a:r>
          </a:p>
          <a:p>
            <a:pPr marL="0" indent="0" algn="ctr">
              <a:lnSpc>
                <a:spcPct val="80000"/>
              </a:lnSpc>
              <a:buNone/>
            </a:pPr>
            <a:endParaRPr lang="en-US" sz="3600" b="1" dirty="0">
              <a:solidFill>
                <a:schemeClr val="tx1"/>
              </a:solidFill>
              <a:latin typeface="Times New Roman" panose="02020603050405020304" pitchFamily="18" charset="0"/>
              <a:cs typeface="Times New Roman" panose="02020603050405020304" pitchFamily="18" charset="0"/>
            </a:endParaRPr>
          </a:p>
          <a:p>
            <a:pPr>
              <a:lnSpc>
                <a:spcPct val="80000"/>
              </a:lnSpc>
            </a:pPr>
            <a:r>
              <a:rPr lang="en-US" sz="2000" b="1" dirty="0">
                <a:solidFill>
                  <a:schemeClr val="tx1"/>
                </a:solidFill>
                <a:latin typeface="Times New Roman" panose="02020603050405020304" pitchFamily="18" charset="0"/>
                <a:cs typeface="Times New Roman" panose="02020603050405020304" pitchFamily="18" charset="0"/>
              </a:rPr>
              <a:t>Fran Stephens, Director, Faculty Relations &amp; Operational Excellence</a:t>
            </a:r>
          </a:p>
          <a:p>
            <a:pPr marL="0" indent="0">
              <a:lnSpc>
                <a:spcPct val="80000"/>
              </a:lnSpc>
              <a:buNone/>
            </a:pP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a:solidFill>
                  <a:schemeClr val="tx1"/>
                </a:solidFill>
                <a:latin typeface="Times New Roman" panose="02020603050405020304" pitchFamily="18" charset="0"/>
                <a:cs typeface="Times New Roman" panose="02020603050405020304" pitchFamily="18" charset="0"/>
                <a:hlinkClick r:id="rId2"/>
              </a:rPr>
              <a:t>fran@ou.edu</a:t>
            </a:r>
            <a:r>
              <a:rPr lang="en-US" sz="2000" b="1" dirty="0">
                <a:solidFill>
                  <a:schemeClr val="tx1"/>
                </a:solidFill>
                <a:latin typeface="Times New Roman" panose="02020603050405020304" pitchFamily="18" charset="0"/>
                <a:cs typeface="Times New Roman" panose="02020603050405020304" pitchFamily="18" charset="0"/>
              </a:rPr>
              <a:t> </a:t>
            </a:r>
          </a:p>
          <a:p>
            <a:pPr marL="0" indent="0">
              <a:lnSpc>
                <a:spcPct val="80000"/>
              </a:lnSpc>
              <a:buNone/>
            </a:pPr>
            <a:endParaRPr lang="en-US" sz="2000" b="1" dirty="0">
              <a:solidFill>
                <a:schemeClr val="tx1"/>
              </a:solidFill>
              <a:latin typeface="Times New Roman" panose="02020603050405020304" pitchFamily="18" charset="0"/>
              <a:cs typeface="Times New Roman" panose="02020603050405020304" pitchFamily="18" charset="0"/>
            </a:endParaRPr>
          </a:p>
          <a:p>
            <a:pPr>
              <a:lnSpc>
                <a:spcPct val="80000"/>
              </a:lnSpc>
            </a:pPr>
            <a:r>
              <a:rPr lang="en-US" sz="2000" b="1" dirty="0">
                <a:solidFill>
                  <a:schemeClr val="tx1"/>
                </a:solidFill>
                <a:latin typeface="Times New Roman" panose="02020603050405020304" pitchFamily="18" charset="0"/>
                <a:cs typeface="Times New Roman" panose="02020603050405020304" pitchFamily="18" charset="0"/>
              </a:rPr>
              <a:t>	Cindy Clark, Assistant Director of Research Information Services</a:t>
            </a:r>
          </a:p>
          <a:p>
            <a:pPr marL="0" indent="0">
              <a:lnSpc>
                <a:spcPct val="80000"/>
              </a:lnSpc>
              <a:buNone/>
            </a:pPr>
            <a:r>
              <a:rPr lang="en-US" sz="2000" b="1" dirty="0">
                <a:solidFill>
                  <a:schemeClr val="tx1"/>
                </a:solidFill>
                <a:latin typeface="Times New Roman" panose="02020603050405020304" pitchFamily="18" charset="0"/>
                <a:cs typeface="Times New Roman" panose="02020603050405020304" pitchFamily="18" charset="0"/>
              </a:rPr>
              <a:t>	</a:t>
            </a:r>
            <a:r>
              <a:rPr lang="en-US" sz="2000" b="1" dirty="0">
                <a:solidFill>
                  <a:schemeClr val="tx1"/>
                </a:solidFill>
                <a:latin typeface="Times New Roman" panose="02020603050405020304" pitchFamily="18" charset="0"/>
                <a:cs typeface="Times New Roman" panose="02020603050405020304" pitchFamily="18" charset="0"/>
                <a:hlinkClick r:id="rId3"/>
              </a:rPr>
              <a:t>ris@ou.edu</a:t>
            </a:r>
            <a:endParaRPr lang="en-US" sz="2000" b="1" dirty="0">
              <a:solidFill>
                <a:schemeClr val="tx1"/>
              </a:solidFill>
              <a:latin typeface="Times New Roman" panose="02020603050405020304" pitchFamily="18" charset="0"/>
              <a:cs typeface="Times New Roman" panose="02020603050405020304" pitchFamily="18" charset="0"/>
            </a:endParaRPr>
          </a:p>
          <a:p>
            <a:pPr marL="0" indent="0">
              <a:lnSpc>
                <a:spcPct val="80000"/>
              </a:lnSpc>
              <a:buNone/>
            </a:pPr>
            <a:endParaRPr lang="en-US" sz="2000" b="1" dirty="0">
              <a:solidFill>
                <a:schemeClr val="tx1"/>
              </a:solidFill>
              <a:latin typeface="Times New Roman" panose="02020603050405020304" pitchFamily="18" charset="0"/>
              <a:cs typeface="Times New Roman" panose="02020603050405020304" pitchFamily="18" charset="0"/>
            </a:endParaRPr>
          </a:p>
          <a:p>
            <a:pPr marL="0" indent="0">
              <a:lnSpc>
                <a:spcPct val="80000"/>
              </a:lnSpc>
              <a:buNone/>
            </a:pPr>
            <a:r>
              <a:rPr lang="en-US" sz="2000" b="1" dirty="0">
                <a:solidFill>
                  <a:schemeClr val="tx1"/>
                </a:solidFill>
                <a:latin typeface="Times New Roman" panose="02020603050405020304" pitchFamily="18" charset="0"/>
                <a:cs typeface="Times New Roman" panose="02020603050405020304" pitchFamily="18" charset="0"/>
              </a:rPr>
              <a:t>	</a:t>
            </a:r>
          </a:p>
          <a:p>
            <a:pPr>
              <a:lnSpc>
                <a:spcPct val="80000"/>
              </a:lnSpc>
            </a:pPr>
            <a:endParaRPr lang="en-US" sz="2000" b="1" dirty="0">
              <a:solidFill>
                <a:schemeClr val="tx1"/>
              </a:solidFill>
              <a:latin typeface="Times New Roman" panose="02020603050405020304" pitchFamily="18" charset="0"/>
              <a:cs typeface="Times New Roman" panose="02020603050405020304" pitchFamily="18" charset="0"/>
            </a:endParaRPr>
          </a:p>
          <a:p>
            <a:pPr marL="0" indent="0">
              <a:lnSpc>
                <a:spcPct val="80000"/>
              </a:lnSpc>
              <a:buNone/>
            </a:pPr>
            <a:endParaRPr lang="en-US" sz="2000" b="1" dirty="0">
              <a:solidFill>
                <a:schemeClr val="tx1"/>
              </a:solidFill>
              <a:latin typeface="Times New Roman" panose="02020603050405020304" pitchFamily="18" charset="0"/>
              <a:cs typeface="Times New Roman" panose="02020603050405020304" pitchFamily="18" charset="0"/>
            </a:endParaRPr>
          </a:p>
          <a:p>
            <a:pPr marL="0" indent="0">
              <a:lnSpc>
                <a:spcPct val="80000"/>
              </a:lnSpc>
              <a:buNone/>
            </a:pPr>
            <a:endParaRPr lang="en-US" sz="2000" b="1" dirty="0">
              <a:solidFill>
                <a:schemeClr val="tx1"/>
              </a:solidFill>
              <a:latin typeface="Times New Roman" panose="02020603050405020304" pitchFamily="18" charset="0"/>
              <a:cs typeface="Times New Roman" panose="02020603050405020304" pitchFamily="18" charset="0"/>
            </a:endParaRPr>
          </a:p>
          <a:p>
            <a:pPr marL="0" indent="0">
              <a:lnSpc>
                <a:spcPct val="80000"/>
              </a:lnSpc>
              <a:buNone/>
            </a:pPr>
            <a:endParaRPr lang="en-US" sz="2000" dirty="0">
              <a:latin typeface="Times New Roman" panose="02020603050405020304" pitchFamily="18" charset="0"/>
              <a:cs typeface="Times New Roman" panose="02020603050405020304" pitchFamily="18" charset="0"/>
            </a:endParaRPr>
          </a:p>
          <a:p>
            <a:pPr marL="0" indent="0" algn="l">
              <a:lnSpc>
                <a:spcPct val="80000"/>
              </a:lnSpc>
              <a:buNone/>
            </a:pPr>
            <a:endParaRPr lang="en-US" sz="2000" b="1" dirty="0">
              <a:solidFill>
                <a:schemeClr val="tx1"/>
              </a:solidFill>
            </a:endParaRPr>
          </a:p>
          <a:p>
            <a:pPr algn="l">
              <a:lnSpc>
                <a:spcPct val="80000"/>
              </a:lnSpc>
            </a:pPr>
            <a:endParaRPr lang="en-US" sz="2000" b="1" dirty="0">
              <a:solidFill>
                <a:schemeClr val="tx1"/>
              </a:solidFill>
            </a:endParaRPr>
          </a:p>
        </p:txBody>
      </p:sp>
      <p:sp>
        <p:nvSpPr>
          <p:cNvPr id="6" name="Title 1">
            <a:extLst>
              <a:ext uri="{FF2B5EF4-FFF2-40B4-BE49-F238E27FC236}">
                <a16:creationId xmlns:a16="http://schemas.microsoft.com/office/drawing/2014/main" id="{09DA8ECE-F1AC-48AE-A91A-D4AECA7E3C64}"/>
              </a:ext>
            </a:extLst>
          </p:cNvPr>
          <p:cNvSpPr>
            <a:spLocks noGrp="1"/>
          </p:cNvSpPr>
          <p:nvPr>
            <p:ph type="title"/>
          </p:nvPr>
        </p:nvSpPr>
        <p:spPr>
          <a:xfrm>
            <a:off x="609601" y="189468"/>
            <a:ext cx="6347713" cy="660400"/>
          </a:xfrm>
        </p:spPr>
        <p:txBody>
          <a:bodyPr>
            <a:noAutofit/>
          </a:bodyPr>
          <a:lstStyle/>
          <a:p>
            <a:pPr algn="ctr"/>
            <a:r>
              <a:rPr lang="en-US" sz="3200" dirty="0">
                <a:latin typeface="Times New Roman" panose="02020603050405020304" pitchFamily="18" charset="0"/>
                <a:cs typeface="Times New Roman" panose="02020603050405020304" pitchFamily="18" charset="0"/>
              </a:rPr>
              <a:t>Intro to SBIR/STTR Proposals</a:t>
            </a:r>
            <a:endParaRPr 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320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1" y="189468"/>
            <a:ext cx="6347713" cy="660400"/>
          </a:xfrm>
        </p:spPr>
        <p:txBody>
          <a:bodyPr>
            <a:noAutofit/>
          </a:bodyPr>
          <a:lstStyle/>
          <a:p>
            <a:pPr algn="ctr"/>
            <a:r>
              <a:rPr lang="en-US" sz="3200" dirty="0">
                <a:latin typeface="Times New Roman" panose="02020603050405020304" pitchFamily="18" charset="0"/>
                <a:cs typeface="Times New Roman" panose="02020603050405020304" pitchFamily="18" charset="0"/>
              </a:rPr>
              <a:t>Intro to SBIR/STTR Proposals</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2400" y="1480953"/>
            <a:ext cx="8229600" cy="3124200"/>
          </a:xfrm>
        </p:spPr>
        <p:txBody>
          <a:bodyPr>
            <a:normAutofit/>
          </a:bodyPr>
          <a:lstStyle/>
          <a:p>
            <a:r>
              <a:rPr lang="en-US" sz="2000" b="1" dirty="0">
                <a:latin typeface="Times New Roman" panose="02020603050405020304" pitchFamily="18" charset="0"/>
                <a:cs typeface="Times New Roman" panose="02020603050405020304" pitchFamily="18" charset="0"/>
              </a:rPr>
              <a:t>Objectives</a:t>
            </a:r>
          </a:p>
          <a:p>
            <a:pPr lvl="1"/>
            <a:r>
              <a:rPr lang="en-US" sz="1800" dirty="0">
                <a:latin typeface="Times New Roman" panose="02020603050405020304" pitchFamily="18" charset="0"/>
                <a:cs typeface="Times New Roman" panose="02020603050405020304" pitchFamily="18" charset="0"/>
              </a:rPr>
              <a:t>Learn basic information about the SBIR and STTR programs.</a:t>
            </a:r>
          </a:p>
          <a:p>
            <a:pPr lvl="1"/>
            <a:endParaRPr lang="en-US" sz="1800" dirty="0">
              <a:latin typeface="Times New Roman" panose="02020603050405020304" pitchFamily="18" charset="0"/>
              <a:cs typeface="Times New Roman" panose="02020603050405020304" pitchFamily="18" charset="0"/>
            </a:endParaRPr>
          </a:p>
          <a:p>
            <a:pPr lvl="1"/>
            <a:r>
              <a:rPr lang="en-US" sz="1800" dirty="0">
                <a:latin typeface="Times New Roman" panose="02020603050405020304" pitchFamily="18" charset="0"/>
                <a:cs typeface="Times New Roman" panose="02020603050405020304" pitchFamily="18" charset="0"/>
              </a:rPr>
              <a:t>Describe some of the cautions to be aware of </a:t>
            </a:r>
            <a:r>
              <a:rPr lang="en-US" sz="1800">
                <a:latin typeface="Times New Roman" panose="02020603050405020304" pitchFamily="18" charset="0"/>
                <a:cs typeface="Times New Roman" panose="02020603050405020304" pitchFamily="18" charset="0"/>
              </a:rPr>
              <a:t>related to companies </a:t>
            </a:r>
            <a:r>
              <a:rPr lang="en-US" sz="1800" dirty="0">
                <a:latin typeface="Times New Roman" panose="02020603050405020304" pitchFamily="18" charset="0"/>
                <a:cs typeface="Times New Roman" panose="02020603050405020304" pitchFamily="18" charset="0"/>
              </a:rPr>
              <a:t>involved in SBIR and STTR projects.</a:t>
            </a:r>
          </a:p>
        </p:txBody>
      </p:sp>
      <p:sp>
        <p:nvSpPr>
          <p:cNvPr id="4" name="Slide Number Placeholder 3"/>
          <p:cNvSpPr>
            <a:spLocks noGrp="1"/>
          </p:cNvSpPr>
          <p:nvPr>
            <p:ph type="sldNum" sz="quarter" idx="12"/>
          </p:nvPr>
        </p:nvSpPr>
        <p:spPr/>
        <p:txBody>
          <a:bodyPr/>
          <a:lstStyle/>
          <a:p>
            <a:fld id="{4B15D238-177F-4A91-868E-AF99CA803702}" type="slidenum">
              <a:rPr lang="en-US" smtClean="0"/>
              <a:pPr/>
              <a:t>2</a:t>
            </a:fld>
            <a:endParaRPr lang="en-US" dirty="0"/>
          </a:p>
        </p:txBody>
      </p:sp>
    </p:spTree>
    <p:extLst>
      <p:ext uri="{BB962C8B-B14F-4D97-AF65-F5344CB8AC3E}">
        <p14:creationId xmlns:p14="http://schemas.microsoft.com/office/powerpoint/2010/main" val="2341298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Magnifying glass showing decling performance">
            <a:extLst>
              <a:ext uri="{FF2B5EF4-FFF2-40B4-BE49-F238E27FC236}">
                <a16:creationId xmlns:a16="http://schemas.microsoft.com/office/drawing/2014/main" id="{9BD5A7E2-C70D-87A8-6679-E58EBF86DDD9}"/>
              </a:ext>
            </a:extLst>
          </p:cNvPr>
          <p:cNvPicPr>
            <a:picLocks noChangeAspect="1"/>
          </p:cNvPicPr>
          <p:nvPr/>
        </p:nvPicPr>
        <p:blipFill rotWithShape="1">
          <a:blip r:embed="rId2"/>
          <a:srcRect l="5803" r="36366" b="-2"/>
          <a:stretch/>
        </p:blipFill>
        <p:spPr>
          <a:xfrm>
            <a:off x="3202390" y="-1"/>
            <a:ext cx="5941610"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p:cNvSpPr>
            <a:spLocks noGrp="1"/>
          </p:cNvSpPr>
          <p:nvPr>
            <p:ph type="title"/>
          </p:nvPr>
        </p:nvSpPr>
        <p:spPr>
          <a:xfrm>
            <a:off x="507999" y="609600"/>
            <a:ext cx="2888343" cy="1320800"/>
          </a:xfrm>
        </p:spPr>
        <p:txBody>
          <a:bodyPr>
            <a:normAutofit/>
          </a:bodyPr>
          <a:lstStyle/>
          <a:p>
            <a:pPr>
              <a:lnSpc>
                <a:spcPct val="90000"/>
              </a:lnSpc>
            </a:pPr>
            <a:r>
              <a:rPr lang="en-US" sz="2800" dirty="0">
                <a:latin typeface="Times New Roman" panose="02020603050405020304" pitchFamily="18" charset="0"/>
                <a:cs typeface="Times New Roman" panose="02020603050405020304" pitchFamily="18" charset="0"/>
              </a:rPr>
              <a:t>Intro to SBIR/STTR Proposals</a:t>
            </a:r>
            <a:endParaRPr lang="en-US" sz="2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07999" y="2160589"/>
            <a:ext cx="3067051" cy="3880773"/>
          </a:xfrm>
        </p:spPr>
        <p:txBody>
          <a:bodyPr>
            <a:normAutofit/>
          </a:bodyPr>
          <a:lstStyle/>
          <a:p>
            <a:pPr marL="0" marR="0" indent="0">
              <a:lnSpc>
                <a:spcPct val="90000"/>
              </a:lnSpc>
              <a:spcBef>
                <a:spcPts val="0"/>
              </a:spcBef>
              <a:spcAft>
                <a:spcPts val="800"/>
              </a:spcAft>
              <a:buNone/>
            </a:pPr>
            <a:r>
              <a:rPr lang="en-US" dirty="0">
                <a:effectLst/>
                <a:latin typeface="Calibri" panose="020F0502020204030204" pitchFamily="34" charset="0"/>
                <a:ea typeface="Calibri" panose="020F0502020204030204" pitchFamily="34" charset="0"/>
                <a:cs typeface="Times New Roman" panose="02020603050405020304" pitchFamily="18" charset="0"/>
              </a:rPr>
              <a:t>Small Business </a:t>
            </a:r>
            <a:r>
              <a:rPr lang="en-US" dirty="0">
                <a:latin typeface="Calibri" panose="020F0502020204030204" pitchFamily="34" charset="0"/>
                <a:ea typeface="Calibri" panose="020F0502020204030204" pitchFamily="34" charset="0"/>
                <a:cs typeface="Times New Roman" panose="02020603050405020304" pitchFamily="18" charset="0"/>
              </a:rPr>
              <a:t>I</a:t>
            </a:r>
            <a:r>
              <a:rPr lang="en-US" dirty="0">
                <a:effectLst/>
                <a:latin typeface="Calibri" panose="020F0502020204030204" pitchFamily="34" charset="0"/>
                <a:ea typeface="Calibri" panose="020F0502020204030204" pitchFamily="34" charset="0"/>
                <a:cs typeface="Times New Roman" panose="02020603050405020304" pitchFamily="18" charset="0"/>
              </a:rPr>
              <a:t>nnovation </a:t>
            </a:r>
            <a:r>
              <a:rPr lang="en-US" dirty="0">
                <a:latin typeface="Calibri" panose="020F0502020204030204" pitchFamily="34" charset="0"/>
                <a:ea typeface="Calibri" panose="020F0502020204030204" pitchFamily="34" charset="0"/>
                <a:cs typeface="Times New Roman" panose="02020603050405020304" pitchFamily="18" charset="0"/>
              </a:rPr>
              <a:t>R</a:t>
            </a:r>
            <a:r>
              <a:rPr lang="en-US" dirty="0">
                <a:effectLst/>
                <a:latin typeface="Calibri" panose="020F0502020204030204" pitchFamily="34" charset="0"/>
                <a:ea typeface="Calibri" panose="020F0502020204030204" pitchFamily="34" charset="0"/>
                <a:cs typeface="Times New Roman" panose="02020603050405020304" pitchFamily="18" charset="0"/>
              </a:rPr>
              <a:t>esearch (SBIR) and Small Business </a:t>
            </a:r>
            <a:r>
              <a:rPr lang="en-US" dirty="0">
                <a:latin typeface="Calibri" panose="020F0502020204030204" pitchFamily="34" charset="0"/>
                <a:ea typeface="Calibri" panose="020F0502020204030204" pitchFamily="34" charset="0"/>
                <a:cs typeface="Times New Roman" panose="02020603050405020304" pitchFamily="18" charset="0"/>
              </a:rPr>
              <a:t>T</a:t>
            </a:r>
            <a:r>
              <a:rPr lang="en-US" dirty="0">
                <a:effectLst/>
                <a:latin typeface="Calibri" panose="020F0502020204030204" pitchFamily="34" charset="0"/>
                <a:ea typeface="Calibri" panose="020F0502020204030204" pitchFamily="34" charset="0"/>
                <a:cs typeface="Times New Roman" panose="02020603050405020304" pitchFamily="18" charset="0"/>
              </a:rPr>
              <a:t>echnology </a:t>
            </a:r>
            <a:r>
              <a:rPr lang="en-US" dirty="0">
                <a:latin typeface="Calibri" panose="020F0502020204030204" pitchFamily="34" charset="0"/>
                <a:ea typeface="Calibri" panose="020F0502020204030204" pitchFamily="34" charset="0"/>
                <a:cs typeface="Times New Roman" panose="02020603050405020304" pitchFamily="18" charset="0"/>
              </a:rPr>
              <a:t>T</a:t>
            </a:r>
            <a:r>
              <a:rPr lang="en-US" dirty="0">
                <a:effectLst/>
                <a:latin typeface="Calibri" panose="020F0502020204030204" pitchFamily="34" charset="0"/>
                <a:ea typeface="Calibri" panose="020F0502020204030204" pitchFamily="34" charset="0"/>
                <a:cs typeface="Times New Roman" panose="02020603050405020304" pitchFamily="18" charset="0"/>
              </a:rPr>
              <a:t>ransfer (STTR) are research projects that have potential for commercial impact and benefit the research goals of the federal </a:t>
            </a:r>
            <a:r>
              <a:rPr lang="en-US" dirty="0">
                <a:latin typeface="Calibri" panose="020F0502020204030204" pitchFamily="34" charset="0"/>
                <a:ea typeface="Calibri" panose="020F0502020204030204" pitchFamily="34" charset="0"/>
                <a:cs typeface="Times New Roman" panose="02020603050405020304" pitchFamily="18" charset="0"/>
              </a:rPr>
              <a:t>agency. Projects may require a business and a non-profit research university to partner on the work involved.</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90000"/>
              </a:lnSpc>
              <a:spcBef>
                <a:spcPts val="0"/>
              </a:spcBef>
              <a:spcAft>
                <a:spcPts val="800"/>
              </a:spcAft>
              <a:buNone/>
            </a:pP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0" name="Straight Connector 9">
            <a:extLst>
              <a:ext uri="{FF2B5EF4-FFF2-40B4-BE49-F238E27FC236}">
                <a16:creationId xmlns:a16="http://schemas.microsoft.com/office/drawing/2014/main" id="{64FA5DFF-7FE6-4855-84E6-DFA78EE978B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028259" y="0"/>
            <a:ext cx="9144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2AFD8CBA-54A3-4363-991B-B9C631BBFA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68950" y="3681413"/>
            <a:ext cx="357266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3F088236-D655-4F88-B238-E167623580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86107" y="-8467"/>
            <a:ext cx="2255511"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5">
            <a:extLst>
              <a:ext uri="{FF2B5EF4-FFF2-40B4-BE49-F238E27FC236}">
                <a16:creationId xmlns:a16="http://schemas.microsoft.com/office/drawing/2014/main" id="{3DAC0C92-199E-475C-9390-119A9B027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02581" y="-8467"/>
            <a:ext cx="1941419"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24">
            <a:extLst>
              <a:ext uri="{FF2B5EF4-FFF2-40B4-BE49-F238E27FC236}">
                <a16:creationId xmlns:a16="http://schemas.microsoft.com/office/drawing/2014/main" id="{C4CFB339-0ED8-4FE2-9EF1-6D1375B849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9249" y="3048000"/>
            <a:ext cx="2444751"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a:xfrm>
            <a:off x="6442997" y="6041362"/>
            <a:ext cx="512504" cy="365125"/>
          </a:xfrm>
        </p:spPr>
        <p:txBody>
          <a:bodyPr>
            <a:normAutofit/>
          </a:bodyPr>
          <a:lstStyle/>
          <a:p>
            <a:pPr>
              <a:spcAft>
                <a:spcPts val="600"/>
              </a:spcAft>
            </a:pPr>
            <a:fld id="{4B15D238-177F-4A91-868E-AF99CA803702}" type="slidenum">
              <a:rPr lang="en-US">
                <a:solidFill>
                  <a:srgbClr val="FFFFFF"/>
                </a:solidFill>
              </a:rPr>
              <a:pPr>
                <a:spcAft>
                  <a:spcPts val="600"/>
                </a:spcAft>
              </a:pPr>
              <a:t>3</a:t>
            </a:fld>
            <a:endParaRPr lang="en-US" dirty="0">
              <a:solidFill>
                <a:srgbClr val="FFFFFF"/>
              </a:solidFill>
            </a:endParaRPr>
          </a:p>
        </p:txBody>
      </p:sp>
      <p:sp>
        <p:nvSpPr>
          <p:cNvPr id="20" name="Rectangle 27">
            <a:extLst>
              <a:ext uri="{FF2B5EF4-FFF2-40B4-BE49-F238E27FC236}">
                <a16:creationId xmlns:a16="http://schemas.microsoft.com/office/drawing/2014/main" id="{31896C80-2069-4431-9C19-83B9137344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00875" y="-8467"/>
            <a:ext cx="214074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8">
            <a:extLst>
              <a:ext uri="{FF2B5EF4-FFF2-40B4-BE49-F238E27FC236}">
                <a16:creationId xmlns:a16="http://schemas.microsoft.com/office/drawing/2014/main" id="{BF120A21-0841-4823-B0C4-28AEBCEF9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74047" y="-8467"/>
            <a:ext cx="967571"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9">
            <a:extLst>
              <a:ext uri="{FF2B5EF4-FFF2-40B4-BE49-F238E27FC236}">
                <a16:creationId xmlns:a16="http://schemas.microsoft.com/office/drawing/2014/main" id="{DBB05BAE-BBD3-4289-899F-A6851503C6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4249" y="-8467"/>
            <a:ext cx="937369"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Isosceles Triangle 29">
            <a:extLst>
              <a:ext uri="{FF2B5EF4-FFF2-40B4-BE49-F238E27FC236}">
                <a16:creationId xmlns:a16="http://schemas.microsoft.com/office/drawing/2014/main" id="{9874D11C-36F5-4BBE-A490-019A54E95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78749" y="3589867"/>
            <a:ext cx="136286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DDE9CD4-0E0A-4129-8689-A89C4E9A6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Magnifying glass showing decling performance">
            <a:extLst>
              <a:ext uri="{FF2B5EF4-FFF2-40B4-BE49-F238E27FC236}">
                <a16:creationId xmlns:a16="http://schemas.microsoft.com/office/drawing/2014/main" id="{9BD5A7E2-C70D-87A8-6679-E58EBF86DDD9}"/>
              </a:ext>
            </a:extLst>
          </p:cNvPr>
          <p:cNvPicPr>
            <a:picLocks noChangeAspect="1"/>
          </p:cNvPicPr>
          <p:nvPr/>
        </p:nvPicPr>
        <p:blipFill rotWithShape="1">
          <a:blip r:embed="rId2">
            <a:duotone>
              <a:schemeClr val="bg2">
                <a:shade val="45000"/>
                <a:satMod val="135000"/>
              </a:schemeClr>
              <a:prstClr val="white"/>
            </a:duotone>
            <a:alphaModFix amt="25000"/>
          </a:blip>
          <a:srcRect r="10999" b="-1"/>
          <a:stretch/>
        </p:blipFill>
        <p:spPr>
          <a:xfrm>
            <a:off x="20" y="228610"/>
            <a:ext cx="9143980" cy="6857990"/>
          </a:xfrm>
          <a:prstGeom prst="rect">
            <a:avLst/>
          </a:prstGeom>
        </p:spPr>
      </p:pic>
      <p:grpSp>
        <p:nvGrpSpPr>
          <p:cNvPr id="13" name="Group 12">
            <a:extLst>
              <a:ext uri="{FF2B5EF4-FFF2-40B4-BE49-F238E27FC236}">
                <a16:creationId xmlns:a16="http://schemas.microsoft.com/office/drawing/2014/main" id="{85DB3CA2-FA66-42B9-90EF-394894352D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14" name="Straight Connector 13">
              <a:extLst>
                <a:ext uri="{FF2B5EF4-FFF2-40B4-BE49-F238E27FC236}">
                  <a16:creationId xmlns:a16="http://schemas.microsoft.com/office/drawing/2014/main" id="{2C8D0718-07C6-45A2-A743-BC64673C965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FAE7BCCE-817C-4933-A587-F1EF87D4B4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0E96C1E8-3E07-4AF1-BA61-7FB948F90A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5">
              <a:extLst>
                <a:ext uri="{FF2B5EF4-FFF2-40B4-BE49-F238E27FC236}">
                  <a16:creationId xmlns:a16="http://schemas.microsoft.com/office/drawing/2014/main" id="{B3B592D1-4031-4144-A2DB-B2D8F8C738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55CB28D4-D6D1-4DB7-B557-D5FF65237B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7">
              <a:extLst>
                <a:ext uri="{FF2B5EF4-FFF2-40B4-BE49-F238E27FC236}">
                  <a16:creationId xmlns:a16="http://schemas.microsoft.com/office/drawing/2014/main" id="{F69D97D4-6031-4064-9BBA-2E96839A3C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8">
              <a:extLst>
                <a:ext uri="{FF2B5EF4-FFF2-40B4-BE49-F238E27FC236}">
                  <a16:creationId xmlns:a16="http://schemas.microsoft.com/office/drawing/2014/main" id="{BAF978AE-97B1-4224-A562-EBCE373A1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Rectangle 29">
              <a:extLst>
                <a:ext uri="{FF2B5EF4-FFF2-40B4-BE49-F238E27FC236}">
                  <a16:creationId xmlns:a16="http://schemas.microsoft.com/office/drawing/2014/main" id="{3A18250B-41A2-4BA7-9E5C-679CF3AEFB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Isosceles Triangle 21">
              <a:extLst>
                <a:ext uri="{FF2B5EF4-FFF2-40B4-BE49-F238E27FC236}">
                  <a16:creationId xmlns:a16="http://schemas.microsoft.com/office/drawing/2014/main" id="{C8751ECC-5286-4332-9942-2D01B71359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a:extLst>
                <a:ext uri="{FF2B5EF4-FFF2-40B4-BE49-F238E27FC236}">
                  <a16:creationId xmlns:a16="http://schemas.microsoft.com/office/drawing/2014/main" id="{5952A4A6-F619-458C-A026-6E5D6AF15D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508000" y="609600"/>
            <a:ext cx="6447501" cy="1320800"/>
          </a:xfrm>
        </p:spPr>
        <p:txBody>
          <a:bodyPr>
            <a:normAutofit/>
          </a:bodyPr>
          <a:lstStyle/>
          <a:p>
            <a:r>
              <a:rPr lang="en-US" dirty="0">
                <a:latin typeface="Times New Roman" panose="02020603050405020304" pitchFamily="18" charset="0"/>
                <a:cs typeface="Times New Roman" panose="02020603050405020304" pitchFamily="18" charset="0"/>
              </a:rPr>
              <a:t>Intro to SBIR/STTR Proposals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36550" y="1524000"/>
            <a:ext cx="6978650" cy="5105399"/>
          </a:xfrm>
        </p:spPr>
        <p:txBody>
          <a:bodyPr>
            <a:normAutofit fontScale="92500" lnSpcReduction="10000"/>
          </a:bodyPr>
          <a:lstStyle/>
          <a:p>
            <a:pPr marL="0" marR="0" indent="0">
              <a:lnSpc>
                <a:spcPct val="90000"/>
              </a:lnSpc>
              <a:spcBef>
                <a:spcPts val="0"/>
              </a:spcBef>
              <a:spcAft>
                <a:spcPts val="800"/>
              </a:spcAft>
              <a:buNone/>
            </a:pPr>
            <a:r>
              <a:rPr lang="en-US" sz="1900" dirty="0">
                <a:effectLst/>
                <a:latin typeface="Calibri" panose="020F0502020204030204" pitchFamily="34" charset="0"/>
                <a:ea typeface="Calibri" panose="020F0502020204030204" pitchFamily="34" charset="0"/>
                <a:cs typeface="Times New Roman" panose="02020603050405020304" pitchFamily="18" charset="0"/>
              </a:rPr>
              <a:t>The Small Business Administration (SBA) oversees and coordinates all the federal agencies that have SBIR/STTR programs and can approve solicitation budgets outside of the normal parameters. Note that they also call these programs ‘America’s Seed Fund’.</a:t>
            </a:r>
          </a:p>
          <a:p>
            <a:pPr marL="0" marR="0" indent="0">
              <a:lnSpc>
                <a:spcPct val="90000"/>
              </a:lnSpc>
              <a:spcBef>
                <a:spcPts val="0"/>
              </a:spcBef>
              <a:spcAft>
                <a:spcPts val="800"/>
              </a:spcAft>
              <a:buNone/>
            </a:pPr>
            <a:endParaRPr lang="en-US" sz="1900"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90000"/>
              </a:lnSpc>
              <a:spcBef>
                <a:spcPts val="0"/>
              </a:spcBef>
              <a:spcAft>
                <a:spcPts val="800"/>
              </a:spcAft>
              <a:buNone/>
            </a:pPr>
            <a:r>
              <a:rPr lang="en-US" sz="1900" dirty="0">
                <a:effectLst/>
                <a:latin typeface="Calibri" panose="020F0502020204030204" pitchFamily="34" charset="0"/>
                <a:ea typeface="Calibri" panose="020F0502020204030204" pitchFamily="34" charset="0"/>
                <a:cs typeface="Times New Roman" panose="02020603050405020304" pitchFamily="18" charset="0"/>
              </a:rPr>
              <a:t>The SBA also runs  </a:t>
            </a:r>
            <a:r>
              <a:rPr lang="en-US" sz="1900" dirty="0">
                <a:effectLst/>
                <a:latin typeface="Calibri" panose="020F0502020204030204" pitchFamily="34" charset="0"/>
                <a:ea typeface="Calibri" panose="020F0502020204030204" pitchFamily="34" charset="0"/>
                <a:cs typeface="Times New Roman" panose="02020603050405020304" pitchFamily="18" charset="0"/>
                <a:hlinkClick r:id="rId3"/>
              </a:rPr>
              <a:t>www.SBIR.gov</a:t>
            </a:r>
            <a:r>
              <a:rPr lang="en-US" sz="1900" dirty="0">
                <a:effectLst/>
                <a:latin typeface="Calibri" panose="020F0502020204030204" pitchFamily="34" charset="0"/>
                <a:ea typeface="Calibri" panose="020F0502020204030204" pitchFamily="34" charset="0"/>
                <a:cs typeface="Times New Roman" panose="02020603050405020304" pitchFamily="18" charset="0"/>
              </a:rPr>
              <a:t> which has links to federal agencies involved, lists opportunities, has state contacts fo</a:t>
            </a:r>
            <a:r>
              <a:rPr lang="en-US" sz="1900" dirty="0">
                <a:latin typeface="Calibri" panose="020F0502020204030204" pitchFamily="34" charset="0"/>
                <a:ea typeface="Calibri" panose="020F0502020204030204" pitchFamily="34" charset="0"/>
                <a:cs typeface="Times New Roman" panose="02020603050405020304" pitchFamily="18" charset="0"/>
              </a:rPr>
              <a:t>r information and assistance, and has tutorials on various aspects of the programs and things to consider such as Intellectual Property. (The ppt ‘Leveraging America’s Seed Fund’ is a good overview of resources; Oklahoma does have state contacts and programs.)</a:t>
            </a: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90000"/>
              </a:lnSpc>
              <a:spcBef>
                <a:spcPts val="0"/>
              </a:spcBef>
              <a:spcAft>
                <a:spcPts val="800"/>
              </a:spcAft>
              <a:buNone/>
            </a:pP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90000"/>
              </a:lnSpc>
              <a:spcBef>
                <a:spcPts val="0"/>
              </a:spcBef>
              <a:spcAft>
                <a:spcPts val="800"/>
              </a:spcAft>
              <a:buNone/>
            </a:pPr>
            <a:r>
              <a:rPr lang="en-US" sz="1900" dirty="0">
                <a:latin typeface="Calibri" panose="020F0502020204030204" pitchFamily="34" charset="0"/>
                <a:ea typeface="Calibri" panose="020F0502020204030204" pitchFamily="34" charset="0"/>
                <a:cs typeface="Times New Roman" panose="02020603050405020304" pitchFamily="18" charset="0"/>
              </a:rPr>
              <a:t>Currently twelve federal agencies have SBIR funding and five have STTR funding (see the list on the SBIR website).  Investigate their websites.  Some have one office that manages all SBIR/STTR types of proposals, and some have each division/directorate manage their own.  Most provide funding announcements and contact information.  Some are very robust and do webinars, conferences, provide post award info, and help match research organizations and companies.</a:t>
            </a:r>
          </a:p>
          <a:p>
            <a:pPr marL="0" marR="0" indent="0">
              <a:lnSpc>
                <a:spcPct val="90000"/>
              </a:lnSpc>
              <a:spcBef>
                <a:spcPts val="0"/>
              </a:spcBef>
              <a:spcAft>
                <a:spcPts val="800"/>
              </a:spcAft>
              <a:buNone/>
            </a:pP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2"/>
          </p:nvPr>
        </p:nvSpPr>
        <p:spPr>
          <a:xfrm>
            <a:off x="6442997" y="6041362"/>
            <a:ext cx="512504" cy="365125"/>
          </a:xfrm>
        </p:spPr>
        <p:txBody>
          <a:bodyPr>
            <a:normAutofit/>
          </a:bodyPr>
          <a:lstStyle/>
          <a:p>
            <a:pPr>
              <a:spcAft>
                <a:spcPts val="600"/>
              </a:spcAft>
            </a:pPr>
            <a:fld id="{4B15D238-177F-4A91-868E-AF99CA803702}" type="slidenum">
              <a:rPr lang="en-US"/>
              <a:pPr>
                <a:spcAft>
                  <a:spcPts val="600"/>
                </a:spcAft>
              </a:pPr>
              <a:t>4</a:t>
            </a:fld>
            <a:endParaRPr lang="en-US" dirty="0"/>
          </a:p>
        </p:txBody>
      </p:sp>
    </p:spTree>
    <p:extLst>
      <p:ext uri="{BB962C8B-B14F-4D97-AF65-F5344CB8AC3E}">
        <p14:creationId xmlns:p14="http://schemas.microsoft.com/office/powerpoint/2010/main" val="802706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1" y="189468"/>
            <a:ext cx="6347713" cy="660400"/>
          </a:xfrm>
        </p:spPr>
        <p:txBody>
          <a:bodyPr>
            <a:noAutofit/>
          </a:bodyPr>
          <a:lstStyle/>
          <a:p>
            <a:pPr algn="ctr"/>
            <a:r>
              <a:rPr lang="en-US" sz="3200" dirty="0">
                <a:latin typeface="Times New Roman" panose="02020603050405020304" pitchFamily="18" charset="0"/>
                <a:cs typeface="Times New Roman" panose="02020603050405020304" pitchFamily="18" charset="0"/>
              </a:rPr>
              <a:t>Intro to SBIR/STTR Proposals</a:t>
            </a:r>
            <a:endParaRPr lang="en-US" sz="3200" b="1"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4B15D238-177F-4A91-868E-AF99CA803702}" type="slidenum">
              <a:rPr lang="en-US" smtClean="0"/>
              <a:pPr/>
              <a:t>5</a:t>
            </a:fld>
            <a:endParaRPr lang="en-US" dirty="0"/>
          </a:p>
        </p:txBody>
      </p:sp>
      <p:pic>
        <p:nvPicPr>
          <p:cNvPr id="6" name="Picture 5">
            <a:extLst>
              <a:ext uri="{FF2B5EF4-FFF2-40B4-BE49-F238E27FC236}">
                <a16:creationId xmlns:a16="http://schemas.microsoft.com/office/drawing/2014/main" id="{F47808D0-2826-BF44-FF67-FF8B2F132A48}"/>
              </a:ext>
            </a:extLst>
          </p:cNvPr>
          <p:cNvPicPr>
            <a:picLocks noChangeAspect="1"/>
          </p:cNvPicPr>
          <p:nvPr/>
        </p:nvPicPr>
        <p:blipFill>
          <a:blip r:embed="rId2"/>
          <a:stretch>
            <a:fillRect/>
          </a:stretch>
        </p:blipFill>
        <p:spPr>
          <a:xfrm>
            <a:off x="-64015" y="1371600"/>
            <a:ext cx="9208015" cy="3810000"/>
          </a:xfrm>
          <a:prstGeom prst="rect">
            <a:avLst/>
          </a:prstGeom>
        </p:spPr>
      </p:pic>
      <p:sp>
        <p:nvSpPr>
          <p:cNvPr id="3" name="TextBox 2">
            <a:extLst>
              <a:ext uri="{FF2B5EF4-FFF2-40B4-BE49-F238E27FC236}">
                <a16:creationId xmlns:a16="http://schemas.microsoft.com/office/drawing/2014/main" id="{A4EE300F-71E9-F653-9978-2D0E61A74523}"/>
              </a:ext>
            </a:extLst>
          </p:cNvPr>
          <p:cNvSpPr txBox="1"/>
          <p:nvPr/>
        </p:nvSpPr>
        <p:spPr>
          <a:xfrm>
            <a:off x="512504" y="5486400"/>
            <a:ext cx="1593706" cy="369332"/>
          </a:xfrm>
          <a:prstGeom prst="rect">
            <a:avLst/>
          </a:prstGeom>
          <a:noFill/>
        </p:spPr>
        <p:txBody>
          <a:bodyPr wrap="none" rtlCol="0">
            <a:spAutoFit/>
          </a:bodyPr>
          <a:lstStyle/>
          <a:p>
            <a:r>
              <a:rPr lang="en-US" dirty="0"/>
              <a:t>From SBR.gov</a:t>
            </a:r>
          </a:p>
        </p:txBody>
      </p:sp>
    </p:spTree>
    <p:extLst>
      <p:ext uri="{BB962C8B-B14F-4D97-AF65-F5344CB8AC3E}">
        <p14:creationId xmlns:p14="http://schemas.microsoft.com/office/powerpoint/2010/main" val="1302076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442997" y="6041362"/>
            <a:ext cx="512504" cy="365125"/>
          </a:xfrm>
        </p:spPr>
        <p:txBody>
          <a:bodyPr vert="horz" lIns="91440" tIns="45720" rIns="91440" bIns="45720" rtlCol="0" anchor="ctr">
            <a:normAutofit/>
          </a:bodyPr>
          <a:lstStyle/>
          <a:p>
            <a:pPr>
              <a:spcAft>
                <a:spcPts val="600"/>
              </a:spcAft>
            </a:pPr>
            <a:fld id="{4B15D238-177F-4A91-868E-AF99CA803702}" type="slidenum">
              <a:rPr lang="en-US" smtClean="0"/>
              <a:pPr>
                <a:spcAft>
                  <a:spcPts val="600"/>
                </a:spcAft>
              </a:pPr>
              <a:t>6</a:t>
            </a:fld>
            <a:endParaRPr lang="en-US" dirty="0"/>
          </a:p>
        </p:txBody>
      </p:sp>
      <p:sp>
        <p:nvSpPr>
          <p:cNvPr id="3" name="Subtitle 2"/>
          <p:cNvSpPr>
            <a:spLocks noGrp="1"/>
          </p:cNvSpPr>
          <p:nvPr>
            <p:ph type="subTitle" idx="4294967295"/>
          </p:nvPr>
        </p:nvSpPr>
        <p:spPr>
          <a:xfrm>
            <a:off x="316356" y="1143001"/>
            <a:ext cx="7227443" cy="5093624"/>
          </a:xfrm>
        </p:spPr>
        <p:txBody>
          <a:bodyPr vert="horz" lIns="91440" tIns="45720" rIns="91440" bIns="45720" rtlCol="0">
            <a:normAutofit fontScale="92500" lnSpcReduction="20000"/>
          </a:bodyPr>
          <a:lstStyle/>
          <a:p>
            <a:pPr marL="0" marR="0" indent="0">
              <a:lnSpc>
                <a:spcPct val="107000"/>
              </a:lnSpc>
              <a:spcBef>
                <a:spcPts val="1500"/>
              </a:spcBef>
              <a:spcAft>
                <a:spcPts val="750"/>
              </a:spcAft>
              <a:buNone/>
            </a:pPr>
            <a:r>
              <a:rPr lang="en-US" sz="1800" b="1" dirty="0">
                <a:solidFill>
                  <a:srgbClr val="002E6D"/>
                </a:solidFill>
                <a:effectLst/>
                <a:latin typeface="inherit"/>
                <a:ea typeface="Times New Roman" panose="02020603050405020304" pitchFamily="18" charset="0"/>
                <a:cs typeface="Arial" panose="020B0604020202020204" pitchFamily="34" charset="0"/>
              </a:rPr>
              <a:t>The Three Phases of SBIR/STTR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750"/>
              </a:spcAft>
            </a:pPr>
            <a:r>
              <a:rPr lang="en-US" sz="1800" i="1"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Phase I.</a:t>
            </a:r>
            <a:r>
              <a:rPr lang="en-US" sz="18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The objective of Phase I is to establish the technical merit, feasibility, and commercial potential of the proposed R/R&amp;D efforts and to determine the quality of performance of the small business awardee organization prior to providing further Federal support in Phase II. SBIR/STTR Phase I awards are generally $50,000 - $250,000 for 6 months (SBIR) or 1 year (STTR).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750"/>
              </a:spcAft>
            </a:pPr>
            <a:r>
              <a:rPr lang="en-US" sz="1800" i="1"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Phase II.</a:t>
            </a:r>
            <a:r>
              <a:rPr lang="en-US" sz="18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The objective of Phase II is to continue the R/R&amp;D efforts initiated in Phase I. Funding is based on the results achieved in Phase I and the scientific and technical merit and commercial potential of the project proposed in Phase II. Typically, only Phase I awardees are eligible for a Phase II award. SBIR/STTR Phase II awards are generally $750,000 for 2 years.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i="1"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Phase III.</a:t>
            </a:r>
            <a:r>
              <a:rPr lang="en-US" sz="18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 The objective of Phase III, where appropriate, is for the small business to pursue commercialization objectives resulting from the Phase I/II R/R&amp;D activities. The SBIR/STTR programs do not fund Phase III. At some Federal agencies, Phase III may involve follow-on non-SBIR/STTR funded R&amp;D or production contracts for products, processes or services intended for use by the U.S. Government.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itle 1">
            <a:extLst>
              <a:ext uri="{FF2B5EF4-FFF2-40B4-BE49-F238E27FC236}">
                <a16:creationId xmlns:a16="http://schemas.microsoft.com/office/drawing/2014/main" id="{E7BCE8F4-A783-4474-A57D-903DE812BFC9}"/>
              </a:ext>
            </a:extLst>
          </p:cNvPr>
          <p:cNvSpPr>
            <a:spLocks noGrp="1"/>
          </p:cNvSpPr>
          <p:nvPr>
            <p:ph type="title"/>
          </p:nvPr>
        </p:nvSpPr>
        <p:spPr>
          <a:xfrm>
            <a:off x="609601" y="189468"/>
            <a:ext cx="6347713" cy="660400"/>
          </a:xfrm>
        </p:spPr>
        <p:txBody>
          <a:bodyPr>
            <a:noAutofit/>
          </a:bodyPr>
          <a:lstStyle/>
          <a:p>
            <a:pPr algn="ctr"/>
            <a:r>
              <a:rPr lang="en-US" sz="3200" dirty="0">
                <a:latin typeface="Times New Roman" panose="02020603050405020304" pitchFamily="18" charset="0"/>
                <a:cs typeface="Times New Roman" panose="02020603050405020304" pitchFamily="18" charset="0"/>
              </a:rPr>
              <a:t>Intro to SBIR/STTR Proposals</a:t>
            </a:r>
            <a:endParaRPr lang="en-US" sz="3200" b="1"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A1D95F79-448E-496E-7F88-F52D4AB13FE3}"/>
              </a:ext>
            </a:extLst>
          </p:cNvPr>
          <p:cNvSpPr txBox="1"/>
          <p:nvPr/>
        </p:nvSpPr>
        <p:spPr>
          <a:xfrm>
            <a:off x="533400" y="6236625"/>
            <a:ext cx="1593706" cy="369332"/>
          </a:xfrm>
          <a:prstGeom prst="rect">
            <a:avLst/>
          </a:prstGeom>
          <a:noFill/>
        </p:spPr>
        <p:txBody>
          <a:bodyPr wrap="none" rtlCol="0">
            <a:spAutoFit/>
          </a:bodyPr>
          <a:lstStyle/>
          <a:p>
            <a:r>
              <a:rPr lang="en-US" dirty="0"/>
              <a:t>From SBR.gov</a:t>
            </a:r>
          </a:p>
        </p:txBody>
      </p:sp>
    </p:spTree>
    <p:extLst>
      <p:ext uri="{BB962C8B-B14F-4D97-AF65-F5344CB8AC3E}">
        <p14:creationId xmlns:p14="http://schemas.microsoft.com/office/powerpoint/2010/main" val="3283451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442997" y="6041362"/>
            <a:ext cx="512504" cy="365125"/>
          </a:xfrm>
        </p:spPr>
        <p:txBody>
          <a:bodyPr vert="horz" lIns="91440" tIns="45720" rIns="91440" bIns="45720" rtlCol="0" anchor="ctr">
            <a:normAutofit/>
          </a:bodyPr>
          <a:lstStyle/>
          <a:p>
            <a:pPr>
              <a:spcAft>
                <a:spcPts val="600"/>
              </a:spcAft>
            </a:pPr>
            <a:fld id="{4B15D238-177F-4A91-868E-AF99CA803702}" type="slidenum">
              <a:rPr lang="en-US" smtClean="0"/>
              <a:pPr>
                <a:spcAft>
                  <a:spcPts val="600"/>
                </a:spcAft>
              </a:pPr>
              <a:t>7</a:t>
            </a:fld>
            <a:endParaRPr lang="en-US" dirty="0"/>
          </a:p>
        </p:txBody>
      </p:sp>
      <p:sp>
        <p:nvSpPr>
          <p:cNvPr id="3" name="Subtitle 2"/>
          <p:cNvSpPr>
            <a:spLocks noGrp="1"/>
          </p:cNvSpPr>
          <p:nvPr>
            <p:ph type="subTitle" idx="4294967295"/>
          </p:nvPr>
        </p:nvSpPr>
        <p:spPr>
          <a:xfrm>
            <a:off x="316357" y="1066800"/>
            <a:ext cx="6934200" cy="3881437"/>
          </a:xfrm>
        </p:spPr>
        <p:txBody>
          <a:bodyPr vert="horz" lIns="91440" tIns="45720" rIns="91440" bIns="45720" rtlCol="0">
            <a:normAutofit lnSpcReduction="10000"/>
          </a:bodyPr>
          <a:lstStyle/>
          <a:p>
            <a:pPr marL="0" marR="0" indent="0">
              <a:lnSpc>
                <a:spcPct val="107000"/>
              </a:lnSpc>
              <a:spcBef>
                <a:spcPts val="0"/>
              </a:spcBef>
              <a:spcAft>
                <a:spcPts val="750"/>
              </a:spcAft>
              <a:buNone/>
            </a:pPr>
            <a:r>
              <a:rPr lang="en-US" sz="18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STTR differs from SBIR in three important aspects:</a:t>
            </a:r>
          </a:p>
          <a:p>
            <a:pPr marL="0" marR="0">
              <a:lnSpc>
                <a:spcPct val="107000"/>
              </a:lnSpc>
              <a:spcBef>
                <a:spcPts val="0"/>
              </a:spcBef>
              <a:spcAft>
                <a:spcPts val="75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The small business awardee and its partnering institution are required to establish an intellectual property agreement detailing the allocation of intellectual property rights and rights to carry out follow-on research, development or commercialization activities.</a:t>
            </a:r>
            <a:endParaRPr lang="en-US" sz="18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STTR requires that the small business perform at least 40% of the R&amp;D and a single partnering research institution perform at least 30% of the R&amp;D.</a:t>
            </a:r>
            <a:endParaRPr lang="en-US" sz="18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tabLst>
                <a:tab pos="457200" algn="l"/>
              </a:tabLst>
            </a:pPr>
            <a:r>
              <a:rPr lang="en-US" sz="1800" dirty="0">
                <a:solidFill>
                  <a:srgbClr val="333333"/>
                </a:solidFill>
                <a:effectLst/>
                <a:latin typeface="Arial" panose="020B0604020202020204" pitchFamily="34" charset="0"/>
                <a:ea typeface="Times New Roman" panose="02020603050405020304" pitchFamily="18" charset="0"/>
                <a:cs typeface="Times New Roman" panose="02020603050405020304" pitchFamily="18" charset="0"/>
              </a:rPr>
              <a:t>The STTR program allows the Principal Investigator to be primarily employed by the partnering research institution.</a:t>
            </a:r>
            <a:endParaRPr lang="en-US" sz="1800" dirty="0">
              <a:solidFill>
                <a:srgbClr val="333333"/>
              </a:solidFill>
              <a:effectLst/>
              <a:latin typeface="Calibri" panose="020F0502020204030204" pitchFamily="34" charset="0"/>
              <a:ea typeface="Calibri" panose="020F0502020204030204" pitchFamily="34" charset="0"/>
              <a:cs typeface="Times New Roman" panose="02020603050405020304" pitchFamily="18" charset="0"/>
            </a:endParaRPr>
          </a:p>
          <a:p>
            <a:pPr lvl="1"/>
            <a:endParaRPr lang="en-US" sz="1800" dirty="0">
              <a:latin typeface="Times New Roman" panose="02020603050405020304" pitchFamily="18" charset="0"/>
              <a:cs typeface="Times New Roman" panose="02020603050405020304" pitchFamily="18" charset="0"/>
            </a:endParaRPr>
          </a:p>
        </p:txBody>
      </p:sp>
      <p:sp>
        <p:nvSpPr>
          <p:cNvPr id="8" name="Title 1">
            <a:extLst>
              <a:ext uri="{FF2B5EF4-FFF2-40B4-BE49-F238E27FC236}">
                <a16:creationId xmlns:a16="http://schemas.microsoft.com/office/drawing/2014/main" id="{E7BCE8F4-A783-4474-A57D-903DE812BFC9}"/>
              </a:ext>
            </a:extLst>
          </p:cNvPr>
          <p:cNvSpPr>
            <a:spLocks noGrp="1"/>
          </p:cNvSpPr>
          <p:nvPr>
            <p:ph type="title"/>
          </p:nvPr>
        </p:nvSpPr>
        <p:spPr>
          <a:xfrm>
            <a:off x="609601" y="189468"/>
            <a:ext cx="6347713" cy="660400"/>
          </a:xfrm>
        </p:spPr>
        <p:txBody>
          <a:bodyPr>
            <a:noAutofit/>
          </a:bodyPr>
          <a:lstStyle/>
          <a:p>
            <a:pPr algn="ctr"/>
            <a:r>
              <a:rPr lang="en-US" sz="3200" dirty="0">
                <a:latin typeface="Times New Roman" panose="02020603050405020304" pitchFamily="18" charset="0"/>
                <a:cs typeface="Times New Roman" panose="02020603050405020304" pitchFamily="18" charset="0"/>
              </a:rPr>
              <a:t>Intro to SBIR/STTR Proposals</a:t>
            </a:r>
            <a:endParaRPr 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4709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442997" y="6041362"/>
            <a:ext cx="512504" cy="365125"/>
          </a:xfrm>
        </p:spPr>
        <p:txBody>
          <a:bodyPr vert="horz" lIns="91440" tIns="45720" rIns="91440" bIns="45720" rtlCol="0" anchor="ctr">
            <a:normAutofit/>
          </a:bodyPr>
          <a:lstStyle/>
          <a:p>
            <a:pPr>
              <a:spcAft>
                <a:spcPts val="600"/>
              </a:spcAft>
            </a:pPr>
            <a:fld id="{4B15D238-177F-4A91-868E-AF99CA803702}" type="slidenum">
              <a:rPr lang="en-US" smtClean="0"/>
              <a:pPr>
                <a:spcAft>
                  <a:spcPts val="600"/>
                </a:spcAft>
              </a:pPr>
              <a:t>8</a:t>
            </a:fld>
            <a:endParaRPr lang="en-US" dirty="0"/>
          </a:p>
        </p:txBody>
      </p:sp>
      <p:sp>
        <p:nvSpPr>
          <p:cNvPr id="8" name="Title 1">
            <a:extLst>
              <a:ext uri="{FF2B5EF4-FFF2-40B4-BE49-F238E27FC236}">
                <a16:creationId xmlns:a16="http://schemas.microsoft.com/office/drawing/2014/main" id="{E7BCE8F4-A783-4474-A57D-903DE812BFC9}"/>
              </a:ext>
            </a:extLst>
          </p:cNvPr>
          <p:cNvSpPr>
            <a:spLocks noGrp="1"/>
          </p:cNvSpPr>
          <p:nvPr>
            <p:ph type="title"/>
          </p:nvPr>
        </p:nvSpPr>
        <p:spPr>
          <a:xfrm>
            <a:off x="609601" y="189468"/>
            <a:ext cx="6347713" cy="660400"/>
          </a:xfrm>
        </p:spPr>
        <p:txBody>
          <a:bodyPr>
            <a:noAutofit/>
          </a:bodyPr>
          <a:lstStyle/>
          <a:p>
            <a:pPr algn="ctr"/>
            <a:r>
              <a:rPr lang="en-US" sz="3200" dirty="0">
                <a:latin typeface="Times New Roman" panose="02020603050405020304" pitchFamily="18" charset="0"/>
                <a:cs typeface="Times New Roman" panose="02020603050405020304" pitchFamily="18" charset="0"/>
              </a:rPr>
              <a:t>Intro to SBIR/STTR Proposals</a:t>
            </a:r>
            <a:endParaRPr lang="en-US" sz="3200" b="1"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5A9CFEF3-408C-8EAE-6E04-1B1DA2CD27C1}"/>
              </a:ext>
            </a:extLst>
          </p:cNvPr>
          <p:cNvPicPr>
            <a:picLocks noChangeAspect="1"/>
          </p:cNvPicPr>
          <p:nvPr/>
        </p:nvPicPr>
        <p:blipFill>
          <a:blip r:embed="rId2"/>
          <a:stretch>
            <a:fillRect/>
          </a:stretch>
        </p:blipFill>
        <p:spPr>
          <a:xfrm>
            <a:off x="0" y="1371600"/>
            <a:ext cx="9144000" cy="3200400"/>
          </a:xfrm>
          <a:prstGeom prst="rect">
            <a:avLst/>
          </a:prstGeom>
        </p:spPr>
      </p:pic>
      <p:sp>
        <p:nvSpPr>
          <p:cNvPr id="6" name="TextBox 5">
            <a:extLst>
              <a:ext uri="{FF2B5EF4-FFF2-40B4-BE49-F238E27FC236}">
                <a16:creationId xmlns:a16="http://schemas.microsoft.com/office/drawing/2014/main" id="{B5F09F46-E699-B1AF-40EB-23A86068BC5E}"/>
              </a:ext>
            </a:extLst>
          </p:cNvPr>
          <p:cNvSpPr txBox="1"/>
          <p:nvPr/>
        </p:nvSpPr>
        <p:spPr>
          <a:xfrm>
            <a:off x="512504" y="5486400"/>
            <a:ext cx="1593706" cy="369332"/>
          </a:xfrm>
          <a:prstGeom prst="rect">
            <a:avLst/>
          </a:prstGeom>
          <a:noFill/>
        </p:spPr>
        <p:txBody>
          <a:bodyPr wrap="none" rtlCol="0">
            <a:spAutoFit/>
          </a:bodyPr>
          <a:lstStyle/>
          <a:p>
            <a:r>
              <a:rPr lang="en-US" dirty="0"/>
              <a:t>From SBR.gov</a:t>
            </a:r>
          </a:p>
        </p:txBody>
      </p:sp>
    </p:spTree>
    <p:extLst>
      <p:ext uri="{BB962C8B-B14F-4D97-AF65-F5344CB8AC3E}">
        <p14:creationId xmlns:p14="http://schemas.microsoft.com/office/powerpoint/2010/main" val="3091981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1" y="189468"/>
            <a:ext cx="6347713" cy="660400"/>
          </a:xfrm>
        </p:spPr>
        <p:txBody>
          <a:bodyPr>
            <a:noAutofit/>
          </a:bodyPr>
          <a:lstStyle/>
          <a:p>
            <a:pPr algn="ctr"/>
            <a:r>
              <a:rPr lang="en-US" sz="3200" dirty="0">
                <a:latin typeface="Times New Roman" panose="02020603050405020304" pitchFamily="18" charset="0"/>
                <a:cs typeface="Times New Roman" panose="02020603050405020304" pitchFamily="18" charset="0"/>
              </a:rPr>
              <a:t>Intro to SBIR/STTR Proposals</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52400" y="1480953"/>
            <a:ext cx="8229600" cy="2252847"/>
          </a:xfrm>
        </p:spPr>
        <p:txBody>
          <a:bodyPr>
            <a:normAutofit/>
          </a:bodyPr>
          <a:lstStyle/>
          <a:p>
            <a:r>
              <a:rPr lang="en-US" sz="2000" b="1" dirty="0">
                <a:latin typeface="Times New Roman" panose="02020603050405020304" pitchFamily="18" charset="0"/>
                <a:cs typeface="Times New Roman" panose="02020603050405020304" pitchFamily="18" charset="0"/>
              </a:rPr>
              <a:t>Company involved in an SBIR/STTR must:</a:t>
            </a:r>
          </a:p>
          <a:p>
            <a:pPr lvl="1"/>
            <a:r>
              <a:rPr lang="en-US" sz="1800" dirty="0">
                <a:latin typeface="Times New Roman" panose="02020603050405020304" pitchFamily="18" charset="0"/>
                <a:cs typeface="Times New Roman" panose="02020603050405020304" pitchFamily="18" charset="0"/>
              </a:rPr>
              <a:t>Must be for profit.</a:t>
            </a:r>
          </a:p>
          <a:p>
            <a:pPr lvl="1"/>
            <a:r>
              <a:rPr lang="en-US" sz="1800" dirty="0">
                <a:latin typeface="Times New Roman" panose="02020603050405020304" pitchFamily="18" charset="0"/>
                <a:cs typeface="Times New Roman" panose="02020603050405020304" pitchFamily="18" charset="0"/>
              </a:rPr>
              <a:t>US owned and operated.</a:t>
            </a:r>
          </a:p>
          <a:p>
            <a:pPr lvl="1"/>
            <a:r>
              <a:rPr lang="en-US" sz="1800" dirty="0">
                <a:latin typeface="Times New Roman" panose="02020603050405020304" pitchFamily="18" charset="0"/>
                <a:cs typeface="Times New Roman" panose="02020603050405020304" pitchFamily="18" charset="0"/>
              </a:rPr>
              <a:t>Less than 500 employees.</a:t>
            </a:r>
          </a:p>
          <a:p>
            <a:pPr lvl="1"/>
            <a:endParaRPr lang="en-US" sz="1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4B15D238-177F-4A91-868E-AF99CA803702}" type="slidenum">
              <a:rPr lang="en-US" smtClean="0"/>
              <a:pPr/>
              <a:t>9</a:t>
            </a:fld>
            <a:endParaRPr lang="en-US" dirty="0"/>
          </a:p>
        </p:txBody>
      </p:sp>
    </p:spTree>
    <p:extLst>
      <p:ext uri="{BB962C8B-B14F-4D97-AF65-F5344CB8AC3E}">
        <p14:creationId xmlns:p14="http://schemas.microsoft.com/office/powerpoint/2010/main" val="239665902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2994</TotalTime>
  <Words>1486</Words>
  <Application>Microsoft Office PowerPoint</Application>
  <PresentationFormat>On-screen Show (4:3)</PresentationFormat>
  <Paragraphs>117</Paragraphs>
  <Slides>16</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inherit</vt:lpstr>
      <vt:lpstr>Times New Roman</vt:lpstr>
      <vt:lpstr>Trebuchet MS</vt:lpstr>
      <vt:lpstr>Wingdings</vt:lpstr>
      <vt:lpstr>Wingdings 3</vt:lpstr>
      <vt:lpstr>Facet</vt:lpstr>
      <vt:lpstr>Intro to SBIR/STTR Proposals &amp; Awards</vt:lpstr>
      <vt:lpstr>Intro to SBIR/STTR Proposals</vt:lpstr>
      <vt:lpstr>Intro to SBIR/STTR Proposals</vt:lpstr>
      <vt:lpstr>Intro to SBIR/STTR Proposals</vt:lpstr>
      <vt:lpstr>Intro to SBIR/STTR Proposals</vt:lpstr>
      <vt:lpstr>Intro to SBIR/STTR Proposals</vt:lpstr>
      <vt:lpstr>Intro to SBIR/STTR Proposals</vt:lpstr>
      <vt:lpstr>Intro to SBIR/STTR Proposals</vt:lpstr>
      <vt:lpstr>Intro to SBIR/STTR Proposals</vt:lpstr>
      <vt:lpstr>Intro to SBIR/STTR Proposals</vt:lpstr>
      <vt:lpstr>Intro to SBIR/STTR Proposals</vt:lpstr>
      <vt:lpstr>Intro to SBIR/STTR Proposals</vt:lpstr>
      <vt:lpstr>Intro to SBIR/STTR Proposals</vt:lpstr>
      <vt:lpstr>Intro to SBIR/STTR Proposals</vt:lpstr>
      <vt:lpstr>Intro to SBIR/STTR Proposals</vt:lpstr>
      <vt:lpstr>Intro to SBIR/STTR Proposals</vt:lpstr>
    </vt:vector>
  </TitlesOfParts>
  <Company>University of Oklahoma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step4155</dc:creator>
  <cp:lastModifiedBy>Zhang, Alice Y.</cp:lastModifiedBy>
  <cp:revision>323</cp:revision>
  <cp:lastPrinted>2018-10-26T14:18:27Z</cp:lastPrinted>
  <dcterms:created xsi:type="dcterms:W3CDTF">2009-05-16T23:56:42Z</dcterms:created>
  <dcterms:modified xsi:type="dcterms:W3CDTF">2023-06-22T14:21:02Z</dcterms:modified>
</cp:coreProperties>
</file>